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15" r:id="rId2"/>
  </p:sldMasterIdLst>
  <p:notesMasterIdLst>
    <p:notesMasterId r:id="rId18"/>
  </p:notesMasterIdLst>
  <p:handoutMasterIdLst>
    <p:handoutMasterId r:id="rId19"/>
  </p:handoutMasterIdLst>
  <p:sldIdLst>
    <p:sldId id="256" r:id="rId3"/>
    <p:sldId id="257" r:id="rId4"/>
    <p:sldId id="258" r:id="rId5"/>
    <p:sldId id="259" r:id="rId6"/>
    <p:sldId id="260" r:id="rId7"/>
    <p:sldId id="261" r:id="rId8"/>
    <p:sldId id="272" r:id="rId9"/>
    <p:sldId id="262" r:id="rId10"/>
    <p:sldId id="263" r:id="rId11"/>
    <p:sldId id="264" r:id="rId12"/>
    <p:sldId id="265" r:id="rId13"/>
    <p:sldId id="268" r:id="rId14"/>
    <p:sldId id="269" r:id="rId15"/>
    <p:sldId id="270" r:id="rId16"/>
    <p:sldId id="273" r:id="rId17"/>
  </p:sldIdLst>
  <p:sldSz cx="9144000" cy="6858000" type="screen4x3"/>
  <p:notesSz cx="7023100" cy="9309100"/>
  <p:defaultTextStyle>
    <a:defPPr>
      <a:defRPr lang="en-US"/>
    </a:defPPr>
    <a:lvl1pPr algn="l" rtl="0" eaLnBrk="0" fontAlgn="base" hangingPunct="0">
      <a:spcBef>
        <a:spcPct val="0"/>
      </a:spcBef>
      <a:spcAft>
        <a:spcPct val="0"/>
      </a:spcAft>
      <a:defRPr sz="3200" b="1" kern="1200">
        <a:solidFill>
          <a:srgbClr val="000066"/>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b="1" kern="1200">
        <a:solidFill>
          <a:srgbClr val="000066"/>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b="1" kern="1200">
        <a:solidFill>
          <a:srgbClr val="000066"/>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b="1" kern="1200">
        <a:solidFill>
          <a:srgbClr val="000066"/>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b="1" kern="1200">
        <a:solidFill>
          <a:srgbClr val="000066"/>
        </a:solidFill>
        <a:latin typeface="Times New Roman" panose="02020603050405020304" pitchFamily="18" charset="0"/>
        <a:ea typeface="+mn-ea"/>
        <a:cs typeface="+mn-cs"/>
      </a:defRPr>
    </a:lvl5pPr>
    <a:lvl6pPr marL="2286000" algn="l" defTabSz="914400" rtl="0" eaLnBrk="1" latinLnBrk="0" hangingPunct="1">
      <a:defRPr sz="3200" b="1" kern="1200">
        <a:solidFill>
          <a:srgbClr val="000066"/>
        </a:solidFill>
        <a:latin typeface="Times New Roman" panose="02020603050405020304" pitchFamily="18" charset="0"/>
        <a:ea typeface="+mn-ea"/>
        <a:cs typeface="+mn-cs"/>
      </a:defRPr>
    </a:lvl6pPr>
    <a:lvl7pPr marL="2743200" algn="l" defTabSz="914400" rtl="0" eaLnBrk="1" latinLnBrk="0" hangingPunct="1">
      <a:defRPr sz="3200" b="1" kern="1200">
        <a:solidFill>
          <a:srgbClr val="000066"/>
        </a:solidFill>
        <a:latin typeface="Times New Roman" panose="02020603050405020304" pitchFamily="18" charset="0"/>
        <a:ea typeface="+mn-ea"/>
        <a:cs typeface="+mn-cs"/>
      </a:defRPr>
    </a:lvl7pPr>
    <a:lvl8pPr marL="3200400" algn="l" defTabSz="914400" rtl="0" eaLnBrk="1" latinLnBrk="0" hangingPunct="1">
      <a:defRPr sz="3200" b="1" kern="1200">
        <a:solidFill>
          <a:srgbClr val="000066"/>
        </a:solidFill>
        <a:latin typeface="Times New Roman" panose="02020603050405020304" pitchFamily="18" charset="0"/>
        <a:ea typeface="+mn-ea"/>
        <a:cs typeface="+mn-cs"/>
      </a:defRPr>
    </a:lvl8pPr>
    <a:lvl9pPr marL="3657600" algn="l" defTabSz="914400" rtl="0" eaLnBrk="1" latinLnBrk="0" hangingPunct="1">
      <a:defRPr sz="3200" b="1" kern="1200">
        <a:solidFill>
          <a:srgbClr val="000066"/>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le,Robert P (HHSC)" initials="DP(" lastIdx="1" clrIdx="0">
    <p:extLst/>
  </p:cmAuthor>
  <p:cmAuthor id="2" name="Williams,Amy L (HHSC)" initials="WL("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66"/>
    <a:srgbClr val="0A3C77"/>
    <a:srgbClr val="FF0000"/>
    <a:srgbClr val="CC0000"/>
    <a:srgbClr val="F23A00"/>
    <a:srgbClr val="EE2B04"/>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7" autoAdjust="0"/>
    <p:restoredTop sz="86364" autoAdjust="0"/>
  </p:normalViewPr>
  <p:slideViewPr>
    <p:cSldViewPr>
      <p:cViewPr varScale="1">
        <p:scale>
          <a:sx n="81" d="100"/>
          <a:sy n="81" d="100"/>
        </p:scale>
        <p:origin x="1157"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eaLnBrk="1" hangingPunct="1">
              <a:lnSpc>
                <a:spcPct val="100000"/>
              </a:lnSpc>
              <a:spcBef>
                <a:spcPct val="0"/>
              </a:spcBef>
              <a:spcAft>
                <a:spcPct val="0"/>
              </a:spcAft>
              <a:defRPr sz="1200" b="0">
                <a:solidFill>
                  <a:schemeClr val="tx1"/>
                </a:solidFill>
                <a:latin typeface="Arial" charset="0"/>
              </a:defRPr>
            </a:lvl1pPr>
          </a:lstStyle>
          <a:p>
            <a:pPr>
              <a:defRPr/>
            </a:pPr>
            <a:endParaRPr lang="en-US" altLang="en-US" dirty="0"/>
          </a:p>
        </p:txBody>
      </p:sp>
      <p:sp>
        <p:nvSpPr>
          <p:cNvPr id="197635" name="Rectangle 3"/>
          <p:cNvSpPr>
            <a:spLocks noGrp="1" noChangeArrowheads="1"/>
          </p:cNvSpPr>
          <p:nvPr>
            <p:ph type="dt" sz="quarter" idx="1"/>
          </p:nvPr>
        </p:nvSpPr>
        <p:spPr bwMode="auto">
          <a:xfrm>
            <a:off x="3978275"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eaLnBrk="1" hangingPunct="1">
              <a:lnSpc>
                <a:spcPct val="100000"/>
              </a:lnSpc>
              <a:spcBef>
                <a:spcPct val="0"/>
              </a:spcBef>
              <a:spcAft>
                <a:spcPct val="0"/>
              </a:spcAft>
              <a:defRPr sz="1200" b="0">
                <a:solidFill>
                  <a:schemeClr val="tx1"/>
                </a:solidFill>
                <a:latin typeface="Arial" charset="0"/>
              </a:defRPr>
            </a:lvl1pPr>
          </a:lstStyle>
          <a:p>
            <a:pPr>
              <a:defRPr/>
            </a:pPr>
            <a:endParaRPr lang="en-US" altLang="en-US" dirty="0"/>
          </a:p>
        </p:txBody>
      </p:sp>
      <p:sp>
        <p:nvSpPr>
          <p:cNvPr id="197636" name="Rectangle 4"/>
          <p:cNvSpPr>
            <a:spLocks noGrp="1" noChangeArrowheads="1"/>
          </p:cNvSpPr>
          <p:nvPr>
            <p:ph type="ftr" sz="quarter" idx="2"/>
          </p:nvPr>
        </p:nvSpPr>
        <p:spPr bwMode="auto">
          <a:xfrm>
            <a:off x="0"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eaLnBrk="1" hangingPunct="1">
              <a:lnSpc>
                <a:spcPct val="100000"/>
              </a:lnSpc>
              <a:spcBef>
                <a:spcPct val="0"/>
              </a:spcBef>
              <a:spcAft>
                <a:spcPct val="0"/>
              </a:spcAft>
              <a:defRPr sz="1200" b="0">
                <a:solidFill>
                  <a:schemeClr val="tx1"/>
                </a:solidFill>
                <a:latin typeface="Arial" charset="0"/>
              </a:defRPr>
            </a:lvl1pPr>
          </a:lstStyle>
          <a:p>
            <a:pPr>
              <a:defRPr/>
            </a:pPr>
            <a:endParaRPr lang="en-US" altLang="en-US" dirty="0"/>
          </a:p>
        </p:txBody>
      </p:sp>
      <p:sp>
        <p:nvSpPr>
          <p:cNvPr id="197637" name="Rectangle 5"/>
          <p:cNvSpPr>
            <a:spLocks noGrp="1" noChangeArrowheads="1"/>
          </p:cNvSpPr>
          <p:nvPr>
            <p:ph type="sldNum" sz="quarter" idx="3"/>
          </p:nvPr>
        </p:nvSpPr>
        <p:spPr bwMode="auto">
          <a:xfrm>
            <a:off x="3978275"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eaLnBrk="1" hangingPunct="1">
              <a:lnSpc>
                <a:spcPct val="100000"/>
              </a:lnSpc>
              <a:spcBef>
                <a:spcPct val="0"/>
              </a:spcBef>
              <a:spcAft>
                <a:spcPct val="0"/>
              </a:spcAft>
              <a:defRPr sz="1200" b="0">
                <a:solidFill>
                  <a:schemeClr val="tx1"/>
                </a:solidFill>
                <a:latin typeface="Arial" panose="020B0604020202020204" pitchFamily="34" charset="0"/>
              </a:defRPr>
            </a:lvl1pPr>
          </a:lstStyle>
          <a:p>
            <a:pPr>
              <a:defRPr/>
            </a:pPr>
            <a:fld id="{B358534E-C9A8-4CFD-A674-D684620655B4}" type="slidenum">
              <a:rPr lang="en-US" altLang="en-US"/>
              <a:pPr>
                <a:defRPr/>
              </a:pPr>
              <a:t>‹#›</a:t>
            </a:fld>
            <a:endParaRPr lang="en-US" altLang="en-US" dirty="0"/>
          </a:p>
        </p:txBody>
      </p:sp>
    </p:spTree>
    <p:extLst>
      <p:ext uri="{BB962C8B-B14F-4D97-AF65-F5344CB8AC3E}">
        <p14:creationId xmlns:p14="http://schemas.microsoft.com/office/powerpoint/2010/main" val="25417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eaLnBrk="1" hangingPunct="1">
              <a:lnSpc>
                <a:spcPct val="100000"/>
              </a:lnSpc>
              <a:spcBef>
                <a:spcPct val="0"/>
              </a:spcBef>
              <a:spcAft>
                <a:spcPct val="0"/>
              </a:spcAft>
              <a:defRPr sz="1200" b="0">
                <a:solidFill>
                  <a:schemeClr val="tx1"/>
                </a:solidFill>
                <a:latin typeface="Arial" charset="0"/>
              </a:defRPr>
            </a:lvl1pPr>
          </a:lstStyle>
          <a:p>
            <a:pPr>
              <a:defRPr/>
            </a:pPr>
            <a:endParaRPr lang="en-US" altLang="en-US" dirty="0"/>
          </a:p>
        </p:txBody>
      </p:sp>
      <p:sp>
        <p:nvSpPr>
          <p:cNvPr id="3075" name="Rectangle 3"/>
          <p:cNvSpPr>
            <a:spLocks noGrp="1" noChangeArrowheads="1"/>
          </p:cNvSpPr>
          <p:nvPr>
            <p:ph type="dt" idx="1"/>
          </p:nvPr>
        </p:nvSpPr>
        <p:spPr bwMode="auto">
          <a:xfrm>
            <a:off x="3978275"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eaLnBrk="1" hangingPunct="1">
              <a:lnSpc>
                <a:spcPct val="100000"/>
              </a:lnSpc>
              <a:spcBef>
                <a:spcPct val="0"/>
              </a:spcBef>
              <a:spcAft>
                <a:spcPct val="0"/>
              </a:spcAft>
              <a:defRPr sz="1200" b="0">
                <a:solidFill>
                  <a:schemeClr val="tx1"/>
                </a:solidFill>
                <a:latin typeface="Arial" charset="0"/>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421188"/>
            <a:ext cx="561975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eaLnBrk="1" hangingPunct="1">
              <a:lnSpc>
                <a:spcPct val="100000"/>
              </a:lnSpc>
              <a:spcBef>
                <a:spcPct val="0"/>
              </a:spcBef>
              <a:spcAft>
                <a:spcPct val="0"/>
              </a:spcAft>
              <a:defRPr sz="1200" b="0">
                <a:solidFill>
                  <a:schemeClr val="tx1"/>
                </a:solidFill>
                <a:latin typeface="Arial" charset="0"/>
              </a:defRPr>
            </a:lvl1pPr>
          </a:lstStyle>
          <a:p>
            <a:pPr>
              <a:defRPr/>
            </a:pPr>
            <a:endParaRPr lang="en-US" altLang="en-US" dirty="0"/>
          </a:p>
        </p:txBody>
      </p:sp>
      <p:sp>
        <p:nvSpPr>
          <p:cNvPr id="3079" name="Rectangle 7"/>
          <p:cNvSpPr>
            <a:spLocks noGrp="1" noChangeArrowheads="1"/>
          </p:cNvSpPr>
          <p:nvPr>
            <p:ph type="sldNum" sz="quarter" idx="5"/>
          </p:nvPr>
        </p:nvSpPr>
        <p:spPr bwMode="auto">
          <a:xfrm>
            <a:off x="3978275"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eaLnBrk="1" hangingPunct="1">
              <a:lnSpc>
                <a:spcPct val="100000"/>
              </a:lnSpc>
              <a:spcBef>
                <a:spcPct val="0"/>
              </a:spcBef>
              <a:spcAft>
                <a:spcPct val="0"/>
              </a:spcAft>
              <a:defRPr sz="1200" b="0">
                <a:solidFill>
                  <a:schemeClr val="tx1"/>
                </a:solidFill>
                <a:latin typeface="Arial" panose="020B0604020202020204" pitchFamily="34" charset="0"/>
              </a:defRPr>
            </a:lvl1pPr>
          </a:lstStyle>
          <a:p>
            <a:pPr>
              <a:defRPr/>
            </a:pPr>
            <a:fld id="{BE754552-74AF-44EA-A969-A128BB34A1EE}" type="slidenum">
              <a:rPr lang="en-US" altLang="en-US"/>
              <a:pPr>
                <a:defRPr/>
              </a:pPr>
              <a:t>‹#›</a:t>
            </a:fld>
            <a:endParaRPr lang="en-US" altLang="en-US" dirty="0"/>
          </a:p>
        </p:txBody>
      </p:sp>
    </p:spTree>
    <p:extLst>
      <p:ext uri="{BB962C8B-B14F-4D97-AF65-F5344CB8AC3E}">
        <p14:creationId xmlns:p14="http://schemas.microsoft.com/office/powerpoint/2010/main" val="1156964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754552-74AF-44EA-A969-A128BB34A1EE}" type="slidenum">
              <a:rPr lang="en-US" altLang="en-US" smtClean="0"/>
              <a:pPr>
                <a:defRPr/>
              </a:pPr>
              <a:t>1</a:t>
            </a:fld>
            <a:endParaRPr lang="en-US" altLang="en-US" dirty="0"/>
          </a:p>
        </p:txBody>
      </p:sp>
    </p:spTree>
    <p:extLst>
      <p:ext uri="{BB962C8B-B14F-4D97-AF65-F5344CB8AC3E}">
        <p14:creationId xmlns:p14="http://schemas.microsoft.com/office/powerpoint/2010/main" val="2389042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458" name="Rectangle 2"/>
          <p:cNvSpPr>
            <a:spLocks noGrp="1" noChangeArrowheads="1"/>
          </p:cNvSpPr>
          <p:nvPr>
            <p:ph type="ctrTitle"/>
          </p:nvPr>
        </p:nvSpPr>
        <p:spPr>
          <a:xfrm>
            <a:off x="4953000" y="228600"/>
            <a:ext cx="3886200" cy="1469853"/>
          </a:xfrm>
        </p:spPr>
        <p:txBody>
          <a:bodyPr/>
          <a:lstStyle>
            <a:lvl1pPr algn="ctr">
              <a:defRPr sz="3600" b="1">
                <a:solidFill>
                  <a:schemeClr val="accent3"/>
                </a:solidFill>
                <a:latin typeface="Gill Sans MT" panose="020B0502020104020203" pitchFamily="34" charset="0"/>
              </a:defRPr>
            </a:lvl1pPr>
          </a:lstStyle>
          <a:p>
            <a:pPr lvl="0"/>
            <a:endParaRPr lang="en-US" altLang="en-US" noProof="0" dirty="0"/>
          </a:p>
        </p:txBody>
      </p:sp>
      <p:sp>
        <p:nvSpPr>
          <p:cNvPr id="19459" name="Rectangle 3"/>
          <p:cNvSpPr>
            <a:spLocks noGrp="1" noChangeArrowheads="1"/>
          </p:cNvSpPr>
          <p:nvPr>
            <p:ph type="subTitle" idx="1"/>
          </p:nvPr>
        </p:nvSpPr>
        <p:spPr>
          <a:xfrm>
            <a:off x="4953000" y="1828800"/>
            <a:ext cx="3886200" cy="1066800"/>
          </a:xfrm>
        </p:spPr>
        <p:txBody>
          <a:bodyPr/>
          <a:lstStyle>
            <a:lvl1pPr marL="0" indent="0" algn="ctr">
              <a:defRPr sz="2800" b="1" baseline="0">
                <a:solidFill>
                  <a:schemeClr val="bg1"/>
                </a:solidFill>
                <a:latin typeface="Gill Sans MT" panose="020B0502020104020203" pitchFamily="34" charset="0"/>
              </a:defRPr>
            </a:lvl1pPr>
          </a:lstStyle>
          <a:p>
            <a:pPr lvl="0"/>
            <a:r>
              <a:rPr lang="en-US" altLang="en-US" noProof="0" dirty="0"/>
              <a:t>Click to edit Master subtitle style</a:t>
            </a:r>
          </a:p>
        </p:txBody>
      </p:sp>
      <p:pic>
        <p:nvPicPr>
          <p:cNvPr id="6" name="Picture 1" descr="cid:image001.png@01D25B7A.2EC3FE60">
            <a:extLst>
              <a:ext uri="{FF2B5EF4-FFF2-40B4-BE49-F238E27FC236}">
                <a16:creationId xmlns:a16="http://schemas.microsoft.com/office/drawing/2014/main" xmlns="" id="{294C0313-2BDA-4DE1-BBDA-58CBC0F4BC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5105400"/>
            <a:ext cx="190500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8928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ill Sans MT" panose="020B0502020104020203" pitchFamily="34" charset="0"/>
                <a:cs typeface="Times New Roman" panose="02020603050405020304" pitchFamily="18" charset="0"/>
              </a:defRPr>
            </a:lvl1pPr>
            <a:lvl2pPr>
              <a:defRPr>
                <a:latin typeface="Gill Sans MT" panose="020B0502020104020203" pitchFamily="34" charset="0"/>
                <a:cs typeface="Times New Roman" panose="02020603050405020304" pitchFamily="18" charset="0"/>
              </a:defRPr>
            </a:lvl2pPr>
            <a:lvl3pPr>
              <a:defRPr>
                <a:solidFill>
                  <a:srgbClr val="006600"/>
                </a:solidFill>
                <a:latin typeface="Gill Sans MT" panose="020B0502020104020203" pitchFamily="34" charset="0"/>
                <a:cs typeface="Times New Roman" panose="02020603050405020304" pitchFamily="18" charset="0"/>
              </a:defRPr>
            </a:lvl3pPr>
            <a:lvl4pPr marL="1600200" indent="-228600">
              <a:buFont typeface="Courier New" panose="02070309020205020404" pitchFamily="49" charset="0"/>
              <a:buChar char="o"/>
              <a:defRPr>
                <a:latin typeface="Gill Sans MT" panose="020B0502020104020203" pitchFamily="34" charset="0"/>
                <a:cs typeface="Times New Roman" panose="02020603050405020304" pitchFamily="18"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6"/>
          <p:cNvSpPr>
            <a:spLocks noGrp="1" noChangeArrowheads="1"/>
          </p:cNvSpPr>
          <p:nvPr>
            <p:ph type="sldNum" sz="quarter" idx="10"/>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DAFD3366-2A37-4093-BC82-A6B70C738ADF}" type="slidenum">
              <a:rPr lang="en-US" altLang="en-US" smtClean="0"/>
              <a:pPr>
                <a:defRPr/>
              </a:pPr>
              <a:t>‹#›</a:t>
            </a:fld>
            <a:endParaRPr lang="en-US" altLang="en-US" dirty="0"/>
          </a:p>
        </p:txBody>
      </p:sp>
    </p:spTree>
    <p:extLst>
      <p:ext uri="{BB962C8B-B14F-4D97-AF65-F5344CB8AC3E}">
        <p14:creationId xmlns:p14="http://schemas.microsoft.com/office/powerpoint/2010/main" val="8817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76200"/>
            <a:ext cx="10408596" cy="8153400"/>
          </a:xfrm>
          <a:prstGeom prst="rect">
            <a:avLst/>
          </a:prstGeom>
        </p:spPr>
      </p:pic>
      <p:pic>
        <p:nvPicPr>
          <p:cNvPr id="7" name="Picture 8" descr="HHSC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0576" y="6096000"/>
            <a:ext cx="1774824" cy="62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ctrTitle"/>
          </p:nvPr>
        </p:nvSpPr>
        <p:spPr>
          <a:xfrm>
            <a:off x="3124200" y="76200"/>
            <a:ext cx="5867400" cy="1546053"/>
          </a:xfrm>
        </p:spPr>
        <p:txBody>
          <a:bodyPr/>
          <a:lstStyle>
            <a:lvl1pPr algn="ctr">
              <a:defRPr sz="3600" b="1">
                <a:solidFill>
                  <a:schemeClr val="accent3"/>
                </a:solidFill>
                <a:latin typeface="Times New Roman" pitchFamily="18" charset="0"/>
              </a:defRPr>
            </a:lvl1pPr>
          </a:lstStyle>
          <a:p>
            <a:pPr lvl="0"/>
            <a:endParaRPr lang="en-US" altLang="en-US" noProof="0" dirty="0"/>
          </a:p>
        </p:txBody>
      </p:sp>
      <p:sp>
        <p:nvSpPr>
          <p:cNvPr id="19459" name="Rectangle 3"/>
          <p:cNvSpPr>
            <a:spLocks noGrp="1" noChangeArrowheads="1"/>
          </p:cNvSpPr>
          <p:nvPr>
            <p:ph type="subTitle" idx="1"/>
          </p:nvPr>
        </p:nvSpPr>
        <p:spPr>
          <a:xfrm>
            <a:off x="3124200" y="1752600"/>
            <a:ext cx="5867399" cy="1447800"/>
          </a:xfrm>
        </p:spPr>
        <p:txBody>
          <a:bodyPr/>
          <a:lstStyle>
            <a:lvl1pPr marL="0" indent="0" algn="ctr">
              <a:defRPr sz="2800" b="1" baseline="0">
                <a:solidFill>
                  <a:schemeClr val="bg1"/>
                </a:solidFill>
                <a:latin typeface="Times New Roman" pitchFamily="18" charset="0"/>
              </a:defRPr>
            </a:lvl1pPr>
          </a:lstStyle>
          <a:p>
            <a:pPr lvl="0"/>
            <a:r>
              <a:rPr lang="en-US" altLang="en-US" noProof="0" dirty="0"/>
              <a:t>Click to edit Master subtitle style</a:t>
            </a:r>
          </a:p>
        </p:txBody>
      </p:sp>
    </p:spTree>
    <p:extLst>
      <p:ext uri="{BB962C8B-B14F-4D97-AF65-F5344CB8AC3E}">
        <p14:creationId xmlns:p14="http://schemas.microsoft.com/office/powerpoint/2010/main" val="382266806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solidFill>
                  <a:srgbClr val="006600"/>
                </a:solidFill>
                <a:latin typeface="Times New Roman" panose="02020603050405020304" pitchFamily="18" charset="0"/>
                <a:cs typeface="Times New Roman" panose="02020603050405020304" pitchFamily="18" charset="0"/>
              </a:defRPr>
            </a:lvl3pPr>
            <a:lvl4pPr marL="1600200" indent="-228600">
              <a:buFont typeface="Courier New" panose="02070309020205020404" pitchFamily="49" charset="0"/>
              <a:buChar char="o"/>
              <a:defRPr>
                <a:latin typeface="Times New Roman" panose="02020603050405020304" pitchFamily="18" charset="0"/>
                <a:cs typeface="Times New Roman" panose="02020603050405020304" pitchFamily="18"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6"/>
          <p:cNvSpPr>
            <a:spLocks noGrp="1" noChangeArrowheads="1"/>
          </p:cNvSpPr>
          <p:nvPr>
            <p:ph type="sldNum" sz="quarter" idx="10"/>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DAFD3366-2A37-4093-BC82-A6B70C738ADF}" type="slidenum">
              <a:rPr lang="en-US" altLang="en-US" smtClean="0"/>
              <a:pPr>
                <a:defRPr/>
              </a:pPr>
              <a:t>‹#›</a:t>
            </a:fld>
            <a:endParaRPr lang="en-US" altLang="en-US" dirty="0"/>
          </a:p>
        </p:txBody>
      </p:sp>
    </p:spTree>
    <p:extLst>
      <p:ext uri="{BB962C8B-B14F-4D97-AF65-F5344CB8AC3E}">
        <p14:creationId xmlns:p14="http://schemas.microsoft.com/office/powerpoint/2010/main" val="74931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solidFill>
                  <a:srgbClr val="006600"/>
                </a:solidFill>
                <a:latin typeface="Times New Roman" panose="02020603050405020304" pitchFamily="18" charset="0"/>
                <a:cs typeface="Times New Roman" panose="02020603050405020304" pitchFamily="18" charset="0"/>
              </a:defRPr>
            </a:lvl3pPr>
            <a:lvl4pPr marL="1600200" indent="-228600">
              <a:buFont typeface="Courier New" panose="02070309020205020404" pitchFamily="49" charset="0"/>
              <a:buChar char="o"/>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solidFill>
                  <a:srgbClr val="006600"/>
                </a:solidFill>
                <a:latin typeface="Times New Roman" panose="02020603050405020304" pitchFamily="18" charset="0"/>
                <a:cs typeface="Times New Roman" panose="02020603050405020304" pitchFamily="18" charset="0"/>
              </a:defRPr>
            </a:lvl3pPr>
            <a:lvl4pPr marL="1600200" indent="-228600">
              <a:buFont typeface="Courier New" panose="02070309020205020404" pitchFamily="49" charset="0"/>
              <a:buChar char="o"/>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6"/>
          <p:cNvSpPr>
            <a:spLocks noGrp="1" noChangeArrowheads="1"/>
          </p:cNvSpPr>
          <p:nvPr>
            <p:ph type="sldNum" sz="quarter" idx="10"/>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ADBFA5DF-086D-4DC4-8C7D-92059D7AF96F}" type="slidenum">
              <a:rPr lang="en-US" altLang="en-US" smtClean="0"/>
              <a:pPr>
                <a:defRPr/>
              </a:pPr>
              <a:t>‹#›</a:t>
            </a:fld>
            <a:endParaRPr lang="en-US" altLang="en-US" dirty="0"/>
          </a:p>
        </p:txBody>
      </p:sp>
    </p:spTree>
    <p:extLst>
      <p:ext uri="{BB962C8B-B14F-4D97-AF65-F5344CB8AC3E}">
        <p14:creationId xmlns:p14="http://schemas.microsoft.com/office/powerpoint/2010/main" val="1704822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91511" b="26779"/>
          <a:stretch/>
        </p:blipFill>
        <p:spPr>
          <a:xfrm rot="-5400000">
            <a:off x="4495801" y="-2617788"/>
            <a:ext cx="152400" cy="8229602"/>
          </a:xfrm>
          <a:prstGeom prst="rect">
            <a:avLst/>
          </a:prstGeom>
        </p:spPr>
      </p:pic>
      <p:sp>
        <p:nvSpPr>
          <p:cNvPr id="1026" name="Rectangle 2"/>
          <p:cNvSpPr>
            <a:spLocks noGrp="1" noChangeArrowheads="1"/>
          </p:cNvSpPr>
          <p:nvPr>
            <p:ph type="title"/>
          </p:nvPr>
        </p:nvSpPr>
        <p:spPr bwMode="auto">
          <a:xfrm>
            <a:off x="457200" y="685800"/>
            <a:ext cx="82296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Title Page</a:t>
            </a:r>
          </a:p>
        </p:txBody>
      </p:sp>
      <p:sp>
        <p:nvSpPr>
          <p:cNvPr id="1027" name="Rectangle 3"/>
          <p:cNvSpPr>
            <a:spLocks noGrp="1" noChangeArrowheads="1"/>
          </p:cNvSpPr>
          <p:nvPr>
            <p:ph type="body" idx="1"/>
          </p:nvPr>
        </p:nvSpPr>
        <p:spPr bwMode="auto">
          <a:xfrm>
            <a:off x="457200" y="1649411"/>
            <a:ext cx="8229600" cy="450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6150" name="Rectangle 6"/>
          <p:cNvSpPr>
            <a:spLocks noGrp="1" noChangeArrowheads="1"/>
          </p:cNvSpPr>
          <p:nvPr>
            <p:ph type="sldNum" sz="quarter" idx="4"/>
          </p:nvPr>
        </p:nvSpPr>
        <p:spPr bwMode="auto">
          <a:xfrm>
            <a:off x="67818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spcAft>
                <a:spcPct val="0"/>
              </a:spcAft>
              <a:defRPr sz="1400" b="0">
                <a:latin typeface="Times New Roman" panose="02020603050405020304" pitchFamily="18" charset="0"/>
                <a:cs typeface="Times New Roman" panose="02020603050405020304" pitchFamily="18" charset="0"/>
              </a:defRPr>
            </a:lvl1pPr>
          </a:lstStyle>
          <a:p>
            <a:pPr>
              <a:defRPr/>
            </a:pPr>
            <a:fld id="{345C6681-2AF2-437E-B845-B89C33EDB1F3}" type="slidenum">
              <a:rPr lang="en-US" altLang="en-US" smtClean="0"/>
              <a:pPr>
                <a:defRPr/>
              </a:pPr>
              <a:t>‹#›</a:t>
            </a:fld>
            <a:endParaRPr lang="en-US" altLang="en-US" dirty="0"/>
          </a:p>
        </p:txBody>
      </p:sp>
      <p:sp>
        <p:nvSpPr>
          <p:cNvPr id="13" name="Line 12"/>
          <p:cNvSpPr>
            <a:spLocks noChangeShapeType="1"/>
          </p:cNvSpPr>
          <p:nvPr userDrawn="1"/>
        </p:nvSpPr>
        <p:spPr bwMode="auto">
          <a:xfrm>
            <a:off x="457200" y="1344613"/>
            <a:ext cx="8229600" cy="0"/>
          </a:xfrm>
          <a:prstGeom prst="line">
            <a:avLst/>
          </a:prstGeom>
          <a:noFill/>
          <a:ln w="38100">
            <a:solidFill>
              <a:srgbClr val="00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4" name="Line 12"/>
          <p:cNvSpPr>
            <a:spLocks noChangeShapeType="1"/>
          </p:cNvSpPr>
          <p:nvPr userDrawn="1"/>
        </p:nvSpPr>
        <p:spPr bwMode="auto">
          <a:xfrm flipV="1">
            <a:off x="457200" y="1626552"/>
            <a:ext cx="8229600" cy="22861"/>
          </a:xfrm>
          <a:prstGeom prst="line">
            <a:avLst/>
          </a:prstGeom>
          <a:noFill/>
          <a:ln w="38100">
            <a:solidFill>
              <a:srgbClr val="00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03" r:id="rId2"/>
  </p:sldLayoutIdLst>
  <p:hf hdr="0" ftr="0" dt="0"/>
  <p:txStyles>
    <p:titleStyle>
      <a:lvl1pPr algn="r" rtl="0" eaLnBrk="0" fontAlgn="base" hangingPunct="0">
        <a:spcBef>
          <a:spcPct val="0"/>
        </a:spcBef>
        <a:spcAft>
          <a:spcPct val="0"/>
        </a:spcAft>
        <a:defRPr sz="3200" b="1">
          <a:solidFill>
            <a:srgbClr val="000066"/>
          </a:solidFill>
          <a:latin typeface="Gill Sans MT" panose="020B0502020104020203" pitchFamily="34" charset="0"/>
          <a:ea typeface="+mj-ea"/>
          <a:cs typeface="Times New Roman" panose="02020603050405020304" pitchFamily="18" charset="0"/>
        </a:defRPr>
      </a:lvl1pPr>
      <a:lvl2pPr algn="r" rtl="0" eaLnBrk="0" fontAlgn="base" hangingPunct="0">
        <a:spcBef>
          <a:spcPct val="0"/>
        </a:spcBef>
        <a:spcAft>
          <a:spcPct val="0"/>
        </a:spcAft>
        <a:defRPr sz="3200" b="1">
          <a:solidFill>
            <a:srgbClr val="000066"/>
          </a:solidFill>
          <a:latin typeface="Arial" charset="0"/>
        </a:defRPr>
      </a:lvl2pPr>
      <a:lvl3pPr algn="r" rtl="0" eaLnBrk="0" fontAlgn="base" hangingPunct="0">
        <a:spcBef>
          <a:spcPct val="0"/>
        </a:spcBef>
        <a:spcAft>
          <a:spcPct val="0"/>
        </a:spcAft>
        <a:defRPr sz="3200" b="1">
          <a:solidFill>
            <a:srgbClr val="000066"/>
          </a:solidFill>
          <a:latin typeface="Arial" charset="0"/>
        </a:defRPr>
      </a:lvl3pPr>
      <a:lvl4pPr algn="r" rtl="0" eaLnBrk="0" fontAlgn="base" hangingPunct="0">
        <a:spcBef>
          <a:spcPct val="0"/>
        </a:spcBef>
        <a:spcAft>
          <a:spcPct val="0"/>
        </a:spcAft>
        <a:defRPr sz="3200" b="1">
          <a:solidFill>
            <a:srgbClr val="000066"/>
          </a:solidFill>
          <a:latin typeface="Arial" charset="0"/>
        </a:defRPr>
      </a:lvl4pPr>
      <a:lvl5pPr algn="r" rtl="0" eaLnBrk="0" fontAlgn="base" hangingPunct="0">
        <a:spcBef>
          <a:spcPct val="0"/>
        </a:spcBef>
        <a:spcAft>
          <a:spcPct val="0"/>
        </a:spcAft>
        <a:defRPr sz="3200" b="1">
          <a:solidFill>
            <a:srgbClr val="000066"/>
          </a:solidFill>
          <a:latin typeface="Arial" charset="0"/>
        </a:defRPr>
      </a:lvl5pPr>
      <a:lvl6pPr marL="457200" algn="r" rtl="0" fontAlgn="base">
        <a:spcBef>
          <a:spcPct val="0"/>
        </a:spcBef>
        <a:spcAft>
          <a:spcPct val="0"/>
        </a:spcAft>
        <a:defRPr sz="3200" b="1">
          <a:solidFill>
            <a:srgbClr val="000066"/>
          </a:solidFill>
          <a:latin typeface="Arial" charset="0"/>
        </a:defRPr>
      </a:lvl6pPr>
      <a:lvl7pPr marL="914400" algn="r" rtl="0" fontAlgn="base">
        <a:spcBef>
          <a:spcPct val="0"/>
        </a:spcBef>
        <a:spcAft>
          <a:spcPct val="0"/>
        </a:spcAft>
        <a:defRPr sz="3200" b="1">
          <a:solidFill>
            <a:srgbClr val="000066"/>
          </a:solidFill>
          <a:latin typeface="Arial" charset="0"/>
        </a:defRPr>
      </a:lvl7pPr>
      <a:lvl8pPr marL="1371600" algn="r" rtl="0" fontAlgn="base">
        <a:spcBef>
          <a:spcPct val="0"/>
        </a:spcBef>
        <a:spcAft>
          <a:spcPct val="0"/>
        </a:spcAft>
        <a:defRPr sz="3200" b="1">
          <a:solidFill>
            <a:srgbClr val="000066"/>
          </a:solidFill>
          <a:latin typeface="Arial" charset="0"/>
        </a:defRPr>
      </a:lvl8pPr>
      <a:lvl9pPr marL="1828800" algn="r" rtl="0" fontAlgn="base">
        <a:spcBef>
          <a:spcPct val="0"/>
        </a:spcBef>
        <a:spcAft>
          <a:spcPct val="0"/>
        </a:spcAft>
        <a:defRPr sz="3200" b="1">
          <a:solidFill>
            <a:srgbClr val="000066"/>
          </a:solidFill>
          <a:latin typeface="Arial" charset="0"/>
        </a:defRPr>
      </a:lvl9pPr>
    </p:titleStyle>
    <p:bodyStyle>
      <a:lvl1pPr marL="342900" indent="-342900" algn="l" rtl="0" eaLnBrk="0" fontAlgn="base" hangingPunct="0">
        <a:spcBef>
          <a:spcPct val="20000"/>
        </a:spcBef>
        <a:spcAft>
          <a:spcPct val="0"/>
        </a:spcAft>
        <a:defRPr sz="3200">
          <a:solidFill>
            <a:srgbClr val="000066"/>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rgbClr val="000066"/>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6600"/>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rgbClr val="000066"/>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91511" b="26779"/>
          <a:stretch/>
        </p:blipFill>
        <p:spPr>
          <a:xfrm rot="-5400000">
            <a:off x="4495801" y="-2617788"/>
            <a:ext cx="152400" cy="8229602"/>
          </a:xfrm>
          <a:prstGeom prst="rect">
            <a:avLst/>
          </a:prstGeom>
        </p:spPr>
      </p:pic>
      <p:sp>
        <p:nvSpPr>
          <p:cNvPr id="1026" name="Rectangle 2"/>
          <p:cNvSpPr>
            <a:spLocks noGrp="1" noChangeArrowheads="1"/>
          </p:cNvSpPr>
          <p:nvPr>
            <p:ph type="title"/>
          </p:nvPr>
        </p:nvSpPr>
        <p:spPr bwMode="auto">
          <a:xfrm>
            <a:off x="457200" y="685800"/>
            <a:ext cx="82296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Title Page</a:t>
            </a:r>
          </a:p>
        </p:txBody>
      </p:sp>
      <p:sp>
        <p:nvSpPr>
          <p:cNvPr id="1027" name="Rectangle 3"/>
          <p:cNvSpPr>
            <a:spLocks noGrp="1" noChangeArrowheads="1"/>
          </p:cNvSpPr>
          <p:nvPr>
            <p:ph type="body" idx="1"/>
          </p:nvPr>
        </p:nvSpPr>
        <p:spPr bwMode="auto">
          <a:xfrm>
            <a:off x="457200" y="1649411"/>
            <a:ext cx="8229600" cy="450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6150" name="Rectangle 6"/>
          <p:cNvSpPr>
            <a:spLocks noGrp="1" noChangeArrowheads="1"/>
          </p:cNvSpPr>
          <p:nvPr>
            <p:ph type="sldNum" sz="quarter" idx="4"/>
          </p:nvPr>
        </p:nvSpPr>
        <p:spPr bwMode="auto">
          <a:xfrm>
            <a:off x="67818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spcAft>
                <a:spcPct val="0"/>
              </a:spcAft>
              <a:defRPr sz="1400" b="0">
                <a:latin typeface="Times New Roman" panose="02020603050405020304" pitchFamily="18" charset="0"/>
                <a:cs typeface="Times New Roman" panose="02020603050405020304" pitchFamily="18" charset="0"/>
              </a:defRPr>
            </a:lvl1pPr>
          </a:lstStyle>
          <a:p>
            <a:pPr>
              <a:defRPr/>
            </a:pPr>
            <a:fld id="{345C6681-2AF2-437E-B845-B89C33EDB1F3}" type="slidenum">
              <a:rPr lang="en-US" altLang="en-US" smtClean="0"/>
              <a:pPr>
                <a:defRPr/>
              </a:pPr>
              <a:t>‹#›</a:t>
            </a:fld>
            <a:endParaRPr lang="en-US" altLang="en-US" dirty="0"/>
          </a:p>
        </p:txBody>
      </p:sp>
      <p:sp>
        <p:nvSpPr>
          <p:cNvPr id="13" name="Line 12"/>
          <p:cNvSpPr>
            <a:spLocks noChangeShapeType="1"/>
          </p:cNvSpPr>
          <p:nvPr userDrawn="1"/>
        </p:nvSpPr>
        <p:spPr bwMode="auto">
          <a:xfrm>
            <a:off x="457200" y="1344613"/>
            <a:ext cx="8229600" cy="0"/>
          </a:xfrm>
          <a:prstGeom prst="line">
            <a:avLst/>
          </a:prstGeom>
          <a:noFill/>
          <a:ln w="38100">
            <a:solidFill>
              <a:srgbClr val="00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4" name="Line 12"/>
          <p:cNvSpPr>
            <a:spLocks noChangeShapeType="1"/>
          </p:cNvSpPr>
          <p:nvPr userDrawn="1"/>
        </p:nvSpPr>
        <p:spPr bwMode="auto">
          <a:xfrm flipV="1">
            <a:off x="457200" y="1626552"/>
            <a:ext cx="8229600" cy="22861"/>
          </a:xfrm>
          <a:prstGeom prst="line">
            <a:avLst/>
          </a:prstGeom>
          <a:noFill/>
          <a:ln w="38100">
            <a:solidFill>
              <a:srgbClr val="00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extLst>
      <p:ext uri="{BB962C8B-B14F-4D97-AF65-F5344CB8AC3E}">
        <p14:creationId xmlns:p14="http://schemas.microsoft.com/office/powerpoint/2010/main" val="649206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r" rtl="0" eaLnBrk="0" fontAlgn="base" hangingPunct="0">
        <a:spcBef>
          <a:spcPct val="0"/>
        </a:spcBef>
        <a:spcAft>
          <a:spcPct val="0"/>
        </a:spcAft>
        <a:defRPr sz="3200" b="1">
          <a:solidFill>
            <a:srgbClr val="000066"/>
          </a:solidFill>
          <a:latin typeface="Times New Roman" panose="02020603050405020304" pitchFamily="18" charset="0"/>
          <a:ea typeface="+mj-ea"/>
          <a:cs typeface="Times New Roman" panose="02020603050405020304" pitchFamily="18" charset="0"/>
        </a:defRPr>
      </a:lvl1pPr>
      <a:lvl2pPr algn="r" rtl="0" eaLnBrk="0" fontAlgn="base" hangingPunct="0">
        <a:spcBef>
          <a:spcPct val="0"/>
        </a:spcBef>
        <a:spcAft>
          <a:spcPct val="0"/>
        </a:spcAft>
        <a:defRPr sz="3200" b="1">
          <a:solidFill>
            <a:srgbClr val="000066"/>
          </a:solidFill>
          <a:latin typeface="Arial" charset="0"/>
        </a:defRPr>
      </a:lvl2pPr>
      <a:lvl3pPr algn="r" rtl="0" eaLnBrk="0" fontAlgn="base" hangingPunct="0">
        <a:spcBef>
          <a:spcPct val="0"/>
        </a:spcBef>
        <a:spcAft>
          <a:spcPct val="0"/>
        </a:spcAft>
        <a:defRPr sz="3200" b="1">
          <a:solidFill>
            <a:srgbClr val="000066"/>
          </a:solidFill>
          <a:latin typeface="Arial" charset="0"/>
        </a:defRPr>
      </a:lvl3pPr>
      <a:lvl4pPr algn="r" rtl="0" eaLnBrk="0" fontAlgn="base" hangingPunct="0">
        <a:spcBef>
          <a:spcPct val="0"/>
        </a:spcBef>
        <a:spcAft>
          <a:spcPct val="0"/>
        </a:spcAft>
        <a:defRPr sz="3200" b="1">
          <a:solidFill>
            <a:srgbClr val="000066"/>
          </a:solidFill>
          <a:latin typeface="Arial" charset="0"/>
        </a:defRPr>
      </a:lvl4pPr>
      <a:lvl5pPr algn="r" rtl="0" eaLnBrk="0" fontAlgn="base" hangingPunct="0">
        <a:spcBef>
          <a:spcPct val="0"/>
        </a:spcBef>
        <a:spcAft>
          <a:spcPct val="0"/>
        </a:spcAft>
        <a:defRPr sz="3200" b="1">
          <a:solidFill>
            <a:srgbClr val="000066"/>
          </a:solidFill>
          <a:latin typeface="Arial" charset="0"/>
        </a:defRPr>
      </a:lvl5pPr>
      <a:lvl6pPr marL="457200" algn="r" rtl="0" fontAlgn="base">
        <a:spcBef>
          <a:spcPct val="0"/>
        </a:spcBef>
        <a:spcAft>
          <a:spcPct val="0"/>
        </a:spcAft>
        <a:defRPr sz="3200" b="1">
          <a:solidFill>
            <a:srgbClr val="000066"/>
          </a:solidFill>
          <a:latin typeface="Arial" charset="0"/>
        </a:defRPr>
      </a:lvl6pPr>
      <a:lvl7pPr marL="914400" algn="r" rtl="0" fontAlgn="base">
        <a:spcBef>
          <a:spcPct val="0"/>
        </a:spcBef>
        <a:spcAft>
          <a:spcPct val="0"/>
        </a:spcAft>
        <a:defRPr sz="3200" b="1">
          <a:solidFill>
            <a:srgbClr val="000066"/>
          </a:solidFill>
          <a:latin typeface="Arial" charset="0"/>
        </a:defRPr>
      </a:lvl7pPr>
      <a:lvl8pPr marL="1371600" algn="r" rtl="0" fontAlgn="base">
        <a:spcBef>
          <a:spcPct val="0"/>
        </a:spcBef>
        <a:spcAft>
          <a:spcPct val="0"/>
        </a:spcAft>
        <a:defRPr sz="3200" b="1">
          <a:solidFill>
            <a:srgbClr val="000066"/>
          </a:solidFill>
          <a:latin typeface="Arial" charset="0"/>
        </a:defRPr>
      </a:lvl8pPr>
      <a:lvl9pPr marL="1828800" algn="r" rtl="0" fontAlgn="base">
        <a:spcBef>
          <a:spcPct val="0"/>
        </a:spcBef>
        <a:spcAft>
          <a:spcPct val="0"/>
        </a:spcAft>
        <a:defRPr sz="3200" b="1">
          <a:solidFill>
            <a:srgbClr val="000066"/>
          </a:solidFill>
          <a:latin typeface="Arial" charset="0"/>
        </a:defRPr>
      </a:lvl9pPr>
    </p:titleStyle>
    <p:bodyStyle>
      <a:lvl1pPr marL="342900" indent="-342900" algn="l" rtl="0" eaLnBrk="0" fontAlgn="base" hangingPunct="0">
        <a:spcBef>
          <a:spcPct val="20000"/>
        </a:spcBef>
        <a:spcAft>
          <a:spcPct val="0"/>
        </a:spcAft>
        <a:defRPr sz="3200">
          <a:solidFill>
            <a:srgbClr val="000066"/>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rgbClr val="000066"/>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6600"/>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rgbClr val="000066"/>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rc@dads.state.tx.us" TargetMode="External"/><Relationship Id="rId2" Type="http://schemas.openxmlformats.org/officeDocument/2006/relationships/hyperlink" Target="mailto:monty.chamberlain@HHSC.state.tx.us" TargetMode="External"/><Relationship Id="rId1" Type="http://schemas.openxmlformats.org/officeDocument/2006/relationships/slideLayout" Target="../slideLayouts/slideLayout2.xml"/><Relationship Id="rId4" Type="http://schemas.openxmlformats.org/officeDocument/2006/relationships/hyperlink" Target="https://hhs.texas.gov/services/disability/employment/employment-firs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
            </a:r>
            <a:br>
              <a:rPr lang="en-US" sz="2800" dirty="0"/>
            </a:br>
            <a:r>
              <a:rPr lang="en-US" sz="2800" dirty="0"/>
              <a:t/>
            </a:r>
            <a:br>
              <a:rPr lang="en-US" sz="2800" dirty="0"/>
            </a:br>
            <a:r>
              <a:rPr lang="en-US" sz="2800" dirty="0"/>
              <a:t>HHSC Employment Recruitment Coordinator (ERC) Activities</a:t>
            </a:r>
            <a:r>
              <a:rPr lang="en-US" dirty="0"/>
              <a:t/>
            </a:r>
            <a:br>
              <a:rPr lang="en-US" dirty="0"/>
            </a:br>
            <a:endParaRPr lang="en-US" dirty="0"/>
          </a:p>
        </p:txBody>
      </p:sp>
      <p:sp>
        <p:nvSpPr>
          <p:cNvPr id="3" name="Subtitle 2"/>
          <p:cNvSpPr>
            <a:spLocks noGrp="1"/>
          </p:cNvSpPr>
          <p:nvPr>
            <p:ph type="subTitle" idx="1"/>
          </p:nvPr>
        </p:nvSpPr>
        <p:spPr/>
        <p:txBody>
          <a:bodyPr/>
          <a:lstStyle/>
          <a:p>
            <a:endParaRPr lang="en-US" sz="2000" dirty="0"/>
          </a:p>
          <a:p>
            <a:r>
              <a:rPr lang="en-US" sz="2000" dirty="0"/>
              <a:t>Monty Chamberlain</a:t>
            </a:r>
          </a:p>
          <a:p>
            <a:r>
              <a:rPr lang="en-US" sz="2000" dirty="0"/>
              <a:t>Employment Recruitment Coordinator</a:t>
            </a:r>
          </a:p>
        </p:txBody>
      </p:sp>
    </p:spTree>
    <p:extLst>
      <p:ext uri="{BB962C8B-B14F-4D97-AF65-F5344CB8AC3E}">
        <p14:creationId xmlns:p14="http://schemas.microsoft.com/office/powerpoint/2010/main" val="2290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A70A817-8584-4E18-932D-457B28B32E7F}"/>
              </a:ext>
            </a:extLst>
          </p:cNvPr>
          <p:cNvSpPr>
            <a:spLocks noGrp="1"/>
          </p:cNvSpPr>
          <p:nvPr>
            <p:ph type="title"/>
          </p:nvPr>
        </p:nvSpPr>
        <p:spPr/>
        <p:txBody>
          <a:bodyPr/>
          <a:lstStyle/>
          <a:p>
            <a:r>
              <a:rPr lang="en-US" dirty="0"/>
              <a:t>Publicity Consent Form</a:t>
            </a:r>
          </a:p>
        </p:txBody>
      </p:sp>
      <p:sp>
        <p:nvSpPr>
          <p:cNvPr id="4" name="Slide Number Placeholder 3"/>
          <p:cNvSpPr>
            <a:spLocks noGrp="1"/>
          </p:cNvSpPr>
          <p:nvPr>
            <p:ph type="sldNum" sz="quarter" idx="10"/>
          </p:nvPr>
        </p:nvSpPr>
        <p:spPr/>
        <p:txBody>
          <a:bodyPr/>
          <a:lstStyle/>
          <a:p>
            <a:fld id="{DAFD3366-2A37-4093-BC82-A6B70C738ADF}" type="slidenum">
              <a:rPr lang="en-US" altLang="en-US" smtClean="0"/>
              <a:pPr/>
              <a:t>10</a:t>
            </a:fld>
            <a:endParaRPr lang="en-US" altLang="en-US" dirty="0"/>
          </a:p>
        </p:txBody>
      </p:sp>
      <p:pic>
        <p:nvPicPr>
          <p:cNvPr id="5" name="Picture 3" descr="Texas Health and Human Services Publicity Consent Form and Statement of Participation form. Reads:&#10;Our company hereby provides its consent to the Texas Human Health and Humans Services Commission (HHSC) to list our company name in marketing materials to indicate we support competitive and integrated employment for persons with disabilities. Our company agrees threat HHSC may display or distribute the marketing materials in a manner that, in HHSC's sole judgment, best supports the objectives of the &quot;Employment First&quot; initiative. Our company will also provide to HHSC, the job descriptions and skills needed for those jobs where individuals with disabilities could apply and compete when positions are advertised. Our company acknowledges that we will be one of many companies included in the marketing materials. Our company also acknowledges that as an agency of the State of Texas, HHSC cannot endorse any participating company, its products or services. Our signature to this Consent does not explicitly state, imply or guarantee employment to anyone, but is recognition of the value of the targeted workforce and welcome to those individual to compete for job vacanci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134" y="1828800"/>
            <a:ext cx="4114800" cy="489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93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z="2800" dirty="0"/>
              <a:t>Employment Web Page Sample</a:t>
            </a: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11</a:t>
            </a:fld>
            <a:endParaRPr lang="en-US" altLang="en-US" dirty="0"/>
          </a:p>
        </p:txBody>
      </p:sp>
      <p:pic>
        <p:nvPicPr>
          <p:cNvPr id="6" name="Picture 1" descr="Picture of Employment First Webpage with companies who support: Alamo Hospice, Anthme, CoPilot, CycleBar, FoodTown, Greek Isles, Hill Country Care, Home Depot, Hyatt Regency, Senior Care and La Cant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091" y="1752600"/>
            <a:ext cx="6044703" cy="49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628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922" y="609600"/>
            <a:ext cx="7813404" cy="838200"/>
          </a:xfrm>
        </p:spPr>
        <p:txBody>
          <a:bodyPr/>
          <a:lstStyle/>
          <a:p>
            <a:r>
              <a:rPr lang="en-US" sz="2800" dirty="0"/>
              <a:t>State Population</a:t>
            </a: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12</a:t>
            </a:fld>
            <a:endParaRPr lang="en-US" altLang="en-US" dirty="0"/>
          </a:p>
        </p:txBody>
      </p:sp>
      <p:pic>
        <p:nvPicPr>
          <p:cNvPr id="5" name="Picture 2" descr="Picture of map of Texas"/>
          <p:cNvPicPr>
            <a:picLocks noChangeAspect="1" noChangeArrowheads="1"/>
          </p:cNvPicPr>
          <p:nvPr/>
        </p:nvPicPr>
        <p:blipFill>
          <a:blip r:embed="rId2"/>
          <a:srcRect/>
          <a:stretch>
            <a:fillRect/>
          </a:stretch>
        </p:blipFill>
        <p:spPr bwMode="auto">
          <a:xfrm>
            <a:off x="3535680" y="1693312"/>
            <a:ext cx="5135646" cy="5105400"/>
          </a:xfrm>
          <a:prstGeom prst="rect">
            <a:avLst/>
          </a:prstGeom>
          <a:noFill/>
          <a:ln w="9525">
            <a:noFill/>
            <a:miter lim="800000"/>
            <a:headEnd/>
            <a:tailEnd/>
          </a:ln>
        </p:spPr>
      </p:pic>
      <p:graphicFrame>
        <p:nvGraphicFramePr>
          <p:cNvPr id="8" name="Table 7" descr="Dallas Ft. Worth 25.1%&#10;Houston 23.7%&#10;san Antonio 8.6%&#10;Austin 7.3%&#10;Valley 6.1.%&#10;El Paso 3.2%"/>
          <p:cNvGraphicFramePr>
            <a:graphicFrameLocks noGrp="1"/>
          </p:cNvGraphicFramePr>
          <p:nvPr>
            <p:extLst>
              <p:ext uri="{D42A27DB-BD31-4B8C-83A1-F6EECF244321}">
                <p14:modId xmlns:p14="http://schemas.microsoft.com/office/powerpoint/2010/main" val="1331624753"/>
              </p:ext>
            </p:extLst>
          </p:nvPr>
        </p:nvGraphicFramePr>
        <p:xfrm>
          <a:off x="533400" y="1713931"/>
          <a:ext cx="2971800" cy="2739729"/>
        </p:xfrm>
        <a:graphic>
          <a:graphicData uri="http://schemas.openxmlformats.org/drawingml/2006/table">
            <a:tbl>
              <a:tblPr firstRow="1" bandRow="1">
                <a:tableStyleId>{5940675A-B579-460E-94D1-54222C63F5DA}</a:tableStyleId>
              </a:tblPr>
              <a:tblGrid>
                <a:gridCol w="270163">
                  <a:extLst>
                    <a:ext uri="{9D8B030D-6E8A-4147-A177-3AD203B41FA5}">
                      <a16:colId xmlns:a16="http://schemas.microsoft.com/office/drawing/2014/main" xmlns="" val="20000"/>
                    </a:ext>
                  </a:extLst>
                </a:gridCol>
                <a:gridCol w="1823604">
                  <a:extLst>
                    <a:ext uri="{9D8B030D-6E8A-4147-A177-3AD203B41FA5}">
                      <a16:colId xmlns:a16="http://schemas.microsoft.com/office/drawing/2014/main" xmlns="" val="20001"/>
                    </a:ext>
                  </a:extLst>
                </a:gridCol>
                <a:gridCol w="878033">
                  <a:extLst>
                    <a:ext uri="{9D8B030D-6E8A-4147-A177-3AD203B41FA5}">
                      <a16:colId xmlns:a16="http://schemas.microsoft.com/office/drawing/2014/main" xmlns="" val="20002"/>
                    </a:ext>
                  </a:extLst>
                </a:gridCol>
              </a:tblGrid>
              <a:tr h="636609">
                <a:tc>
                  <a:txBody>
                    <a:bodyPr/>
                    <a:lstStyle/>
                    <a:p>
                      <a:endParaRPr lang="en-US" dirty="0"/>
                    </a:p>
                  </a:txBody>
                  <a:tcPr>
                    <a:solidFill>
                      <a:srgbClr val="C00000"/>
                    </a:solidFill>
                  </a:tcPr>
                </a:tc>
                <a:tc>
                  <a:txBody>
                    <a:bodyPr/>
                    <a:lstStyle/>
                    <a:p>
                      <a:pPr algn="ctr"/>
                      <a:r>
                        <a:rPr lang="en-US" dirty="0"/>
                        <a:t>Dallas</a:t>
                      </a:r>
                      <a:r>
                        <a:rPr lang="en-US" baseline="0" dirty="0"/>
                        <a:t> / Ft Worth</a:t>
                      </a:r>
                      <a:endParaRPr lang="en-US" dirty="0"/>
                    </a:p>
                  </a:txBody>
                  <a:tcPr>
                    <a:noFill/>
                  </a:tcPr>
                </a:tc>
                <a:tc>
                  <a:txBody>
                    <a:bodyPr/>
                    <a:lstStyle/>
                    <a:p>
                      <a:pPr algn="ctr"/>
                      <a:r>
                        <a:rPr lang="en-US" dirty="0"/>
                        <a:t>25.1%</a:t>
                      </a:r>
                    </a:p>
                  </a:txBody>
                  <a:tcPr>
                    <a:noFill/>
                  </a:tcPr>
                </a:tc>
                <a:extLst>
                  <a:ext uri="{0D108BD9-81ED-4DB2-BD59-A6C34878D82A}">
                    <a16:rowId xmlns:a16="http://schemas.microsoft.com/office/drawing/2014/main" xmlns="" val="10000"/>
                  </a:ext>
                </a:extLst>
              </a:tr>
              <a:tr h="636609">
                <a:tc>
                  <a:txBody>
                    <a:bodyPr/>
                    <a:lstStyle/>
                    <a:p>
                      <a:endParaRPr lang="en-US" dirty="0"/>
                    </a:p>
                  </a:txBody>
                  <a:tcPr>
                    <a:solidFill>
                      <a:srgbClr val="4BACC6"/>
                    </a:solidFill>
                  </a:tcPr>
                </a:tc>
                <a:tc>
                  <a:txBody>
                    <a:bodyPr/>
                    <a:lstStyle/>
                    <a:p>
                      <a:r>
                        <a:rPr lang="en-US" dirty="0"/>
                        <a:t>Houston</a:t>
                      </a:r>
                    </a:p>
                  </a:txBody>
                  <a:tcPr/>
                </a:tc>
                <a:tc>
                  <a:txBody>
                    <a:bodyPr/>
                    <a:lstStyle/>
                    <a:p>
                      <a:pPr algn="ctr"/>
                      <a:r>
                        <a:rPr lang="en-US" dirty="0"/>
                        <a:t>23.7%</a:t>
                      </a:r>
                    </a:p>
                  </a:txBody>
                  <a:tcPr/>
                </a:tc>
                <a:extLst>
                  <a:ext uri="{0D108BD9-81ED-4DB2-BD59-A6C34878D82A}">
                    <a16:rowId xmlns:a16="http://schemas.microsoft.com/office/drawing/2014/main" xmlns="" val="10001"/>
                  </a:ext>
                </a:extLst>
              </a:tr>
              <a:tr h="363777">
                <a:tc>
                  <a:txBody>
                    <a:bodyPr/>
                    <a:lstStyle/>
                    <a:p>
                      <a:endParaRPr lang="en-US" dirty="0"/>
                    </a:p>
                  </a:txBody>
                  <a:tcPr>
                    <a:solidFill>
                      <a:srgbClr val="7FD13B"/>
                    </a:solidFill>
                  </a:tcPr>
                </a:tc>
                <a:tc>
                  <a:txBody>
                    <a:bodyPr/>
                    <a:lstStyle/>
                    <a:p>
                      <a:r>
                        <a:rPr lang="en-US" dirty="0"/>
                        <a:t>San</a:t>
                      </a:r>
                      <a:r>
                        <a:rPr lang="en-US" baseline="0" dirty="0"/>
                        <a:t> Antonio</a:t>
                      </a:r>
                      <a:endParaRPr lang="en-US" dirty="0"/>
                    </a:p>
                  </a:txBody>
                  <a:tcPr/>
                </a:tc>
                <a:tc>
                  <a:txBody>
                    <a:bodyPr/>
                    <a:lstStyle/>
                    <a:p>
                      <a:pPr algn="ctr"/>
                      <a:r>
                        <a:rPr lang="en-US" dirty="0"/>
                        <a:t>8.6%</a:t>
                      </a:r>
                    </a:p>
                  </a:txBody>
                  <a:tcPr/>
                </a:tc>
                <a:extLst>
                  <a:ext uri="{0D108BD9-81ED-4DB2-BD59-A6C34878D82A}">
                    <a16:rowId xmlns:a16="http://schemas.microsoft.com/office/drawing/2014/main" xmlns="" val="10002"/>
                  </a:ext>
                </a:extLst>
              </a:tr>
              <a:tr h="363777">
                <a:tc>
                  <a:txBody>
                    <a:bodyPr/>
                    <a:lstStyle/>
                    <a:p>
                      <a:endParaRPr lang="en-US" dirty="0"/>
                    </a:p>
                  </a:txBody>
                  <a:tcPr>
                    <a:solidFill>
                      <a:srgbClr val="8064A2"/>
                    </a:solidFill>
                  </a:tcPr>
                </a:tc>
                <a:tc>
                  <a:txBody>
                    <a:bodyPr/>
                    <a:lstStyle/>
                    <a:p>
                      <a:r>
                        <a:rPr lang="en-US" dirty="0"/>
                        <a:t>Austin</a:t>
                      </a:r>
                    </a:p>
                  </a:txBody>
                  <a:tcPr/>
                </a:tc>
                <a:tc>
                  <a:txBody>
                    <a:bodyPr/>
                    <a:lstStyle/>
                    <a:p>
                      <a:pPr algn="ctr"/>
                      <a:r>
                        <a:rPr lang="en-US" dirty="0"/>
                        <a:t>7.3%</a:t>
                      </a:r>
                    </a:p>
                  </a:txBody>
                  <a:tcPr/>
                </a:tc>
                <a:extLst>
                  <a:ext uri="{0D108BD9-81ED-4DB2-BD59-A6C34878D82A}">
                    <a16:rowId xmlns:a16="http://schemas.microsoft.com/office/drawing/2014/main" xmlns="" val="10003"/>
                  </a:ext>
                </a:extLst>
              </a:tr>
              <a:tr h="363777">
                <a:tc>
                  <a:txBody>
                    <a:bodyPr/>
                    <a:lstStyle/>
                    <a:p>
                      <a:endParaRPr lang="en-US" dirty="0"/>
                    </a:p>
                  </a:txBody>
                  <a:tcPr>
                    <a:solidFill>
                      <a:srgbClr val="F5F445"/>
                    </a:solidFill>
                  </a:tcPr>
                </a:tc>
                <a:tc>
                  <a:txBody>
                    <a:bodyPr/>
                    <a:lstStyle/>
                    <a:p>
                      <a:r>
                        <a:rPr lang="en-US" dirty="0"/>
                        <a:t>Valley</a:t>
                      </a:r>
                    </a:p>
                  </a:txBody>
                  <a:tcPr/>
                </a:tc>
                <a:tc>
                  <a:txBody>
                    <a:bodyPr/>
                    <a:lstStyle/>
                    <a:p>
                      <a:pPr algn="ctr"/>
                      <a:r>
                        <a:rPr lang="en-US" dirty="0"/>
                        <a:t>6.1%</a:t>
                      </a:r>
                    </a:p>
                  </a:txBody>
                  <a:tcPr/>
                </a:tc>
                <a:extLst>
                  <a:ext uri="{0D108BD9-81ED-4DB2-BD59-A6C34878D82A}">
                    <a16:rowId xmlns:a16="http://schemas.microsoft.com/office/drawing/2014/main" xmlns="" val="10004"/>
                  </a:ext>
                </a:extLst>
              </a:tr>
              <a:tr h="363777">
                <a:tc>
                  <a:txBody>
                    <a:bodyPr/>
                    <a:lstStyle/>
                    <a:p>
                      <a:endParaRPr lang="en-US" dirty="0"/>
                    </a:p>
                  </a:txBody>
                  <a:tcPr>
                    <a:solidFill>
                      <a:srgbClr val="F79646"/>
                    </a:solidFill>
                  </a:tcPr>
                </a:tc>
                <a:tc>
                  <a:txBody>
                    <a:bodyPr/>
                    <a:lstStyle/>
                    <a:p>
                      <a:r>
                        <a:rPr lang="en-US" dirty="0"/>
                        <a:t>El Paso</a:t>
                      </a:r>
                    </a:p>
                  </a:txBody>
                  <a:tcPr/>
                </a:tc>
                <a:tc>
                  <a:txBody>
                    <a:bodyPr/>
                    <a:lstStyle/>
                    <a:p>
                      <a:pPr algn="ctr"/>
                      <a:r>
                        <a:rPr lang="en-US" dirty="0"/>
                        <a:t>3.2%</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95487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349"/>
            <a:ext cx="8229600" cy="838200"/>
          </a:xfrm>
        </p:spPr>
        <p:txBody>
          <a:bodyPr/>
          <a:lstStyle/>
          <a:p>
            <a:r>
              <a:rPr lang="en-US" sz="2800" dirty="0"/>
              <a:t>What is the Ultimate Goal?</a:t>
            </a:r>
          </a:p>
        </p:txBody>
      </p:sp>
      <p:sp>
        <p:nvSpPr>
          <p:cNvPr id="3" name="Content Placeholder 2"/>
          <p:cNvSpPr>
            <a:spLocks noGrp="1"/>
          </p:cNvSpPr>
          <p:nvPr>
            <p:ph idx="1"/>
          </p:nvPr>
        </p:nvSpPr>
        <p:spPr>
          <a:xfrm>
            <a:off x="533400" y="1905000"/>
            <a:ext cx="8153400" cy="4476750"/>
          </a:xfrm>
        </p:spPr>
        <p:txBody>
          <a:bodyPr/>
          <a:lstStyle/>
          <a:p>
            <a:pPr marL="0" indent="0">
              <a:buNone/>
            </a:pPr>
            <a:r>
              <a:rPr lang="en-US" sz="3600" dirty="0"/>
              <a:t>Convince employers that employing persons with disabilities is a good business decision!</a:t>
            </a: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13</a:t>
            </a:fld>
            <a:endParaRPr lang="en-US" altLang="en-US" dirty="0"/>
          </a:p>
        </p:txBody>
      </p:sp>
      <p:pic>
        <p:nvPicPr>
          <p:cNvPr id="5" name="Picture 4" descr="Smiley Face giving a thumbs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29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9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33" y="228600"/>
            <a:ext cx="8229600" cy="1447800"/>
          </a:xfrm>
        </p:spPr>
        <p:txBody>
          <a:bodyPr/>
          <a:lstStyle/>
          <a:p>
            <a:r>
              <a:rPr lang="en-US" sz="2800" dirty="0"/>
              <a:t>Employment Recruitment Coordinator Contact Information</a:t>
            </a:r>
          </a:p>
        </p:txBody>
      </p:sp>
      <p:sp>
        <p:nvSpPr>
          <p:cNvPr id="3" name="Content Placeholder 2"/>
          <p:cNvSpPr>
            <a:spLocks noGrp="1"/>
          </p:cNvSpPr>
          <p:nvPr>
            <p:ph idx="1"/>
          </p:nvPr>
        </p:nvSpPr>
        <p:spPr>
          <a:xfrm>
            <a:off x="533400" y="1905000"/>
            <a:ext cx="8153400" cy="4476750"/>
          </a:xfrm>
        </p:spPr>
        <p:txBody>
          <a:bodyPr/>
          <a:lstStyle/>
          <a:p>
            <a:pPr marL="0" indent="0">
              <a:buNone/>
            </a:pPr>
            <a:r>
              <a:rPr lang="en-US" sz="2400" dirty="0"/>
              <a:t>Monty Chamberlain</a:t>
            </a:r>
          </a:p>
          <a:p>
            <a:pPr marL="0" indent="0">
              <a:buNone/>
            </a:pPr>
            <a:r>
              <a:rPr lang="en-US" sz="2400" dirty="0"/>
              <a:t>701 W. 51</a:t>
            </a:r>
            <a:r>
              <a:rPr lang="en-US" sz="2400" baseline="30000" dirty="0"/>
              <a:t>st</a:t>
            </a:r>
            <a:r>
              <a:rPr lang="en-US" sz="2400" dirty="0"/>
              <a:t> Street</a:t>
            </a:r>
          </a:p>
          <a:p>
            <a:pPr marL="0" indent="0">
              <a:buNone/>
            </a:pPr>
            <a:r>
              <a:rPr lang="en-US" sz="2400" dirty="0"/>
              <a:t>Austin, Texas 78751</a:t>
            </a:r>
          </a:p>
          <a:p>
            <a:pPr marL="0" indent="0">
              <a:buNone/>
            </a:pPr>
            <a:r>
              <a:rPr lang="en-US" sz="2400" dirty="0"/>
              <a:t>Mail Code: W-580</a:t>
            </a:r>
          </a:p>
          <a:p>
            <a:pPr marL="0" indent="0">
              <a:buNone/>
            </a:pPr>
            <a:r>
              <a:rPr lang="en-US" sz="2400" dirty="0"/>
              <a:t>512-971-8839</a:t>
            </a:r>
          </a:p>
          <a:p>
            <a:pPr marL="0" indent="0">
              <a:buNone/>
            </a:pPr>
            <a:r>
              <a:rPr lang="en-US" sz="2400" dirty="0">
                <a:hlinkClick r:id="rId2"/>
              </a:rPr>
              <a:t>monty.chamberlain@HHSC.state.tx.us</a:t>
            </a:r>
            <a:r>
              <a:rPr lang="en-US" sz="2400" dirty="0"/>
              <a:t> </a:t>
            </a:r>
            <a:r>
              <a:rPr lang="en-US" sz="2400" i="1" dirty="0"/>
              <a:t>and </a:t>
            </a:r>
            <a:r>
              <a:rPr lang="en-US" sz="2400" dirty="0">
                <a:hlinkClick r:id="rId3"/>
              </a:rPr>
              <a:t>erc@hhsc.state.tx.us</a:t>
            </a:r>
            <a:endParaRPr lang="en-US" sz="2400" dirty="0"/>
          </a:p>
          <a:p>
            <a:pPr marL="0" indent="0">
              <a:buNone/>
            </a:pPr>
            <a:r>
              <a:rPr lang="en-US" sz="2400" dirty="0"/>
              <a:t>Video Link: </a:t>
            </a:r>
            <a:r>
              <a:rPr lang="en-US" sz="2400" dirty="0">
                <a:solidFill>
                  <a:schemeClr val="accent1">
                    <a:lumMod val="75000"/>
                  </a:schemeClr>
                </a:solidFill>
                <a:hlinkClick r:id="rId4"/>
              </a:rPr>
              <a:t>https://hhs.texas.gov/services/disability/employment/employment-first</a:t>
            </a:r>
            <a:r>
              <a:rPr lang="en-US" sz="2400" dirty="0">
                <a:solidFill>
                  <a:schemeClr val="accent1">
                    <a:lumMod val="75000"/>
                  </a:schemeClr>
                </a:solidFill>
              </a:rPr>
              <a:t> </a:t>
            </a:r>
            <a:r>
              <a:rPr lang="en-US" sz="2400" i="1" dirty="0">
                <a:solidFill>
                  <a:srgbClr val="002060"/>
                </a:solidFill>
              </a:rPr>
              <a:t>or</a:t>
            </a:r>
            <a:r>
              <a:rPr lang="en-US" sz="2400" dirty="0">
                <a:solidFill>
                  <a:schemeClr val="accent1">
                    <a:lumMod val="75000"/>
                  </a:schemeClr>
                </a:solidFill>
              </a:rPr>
              <a:t> </a:t>
            </a:r>
            <a:r>
              <a:rPr lang="en-US" sz="2400" dirty="0">
                <a:solidFill>
                  <a:schemeClr val="accent1">
                    <a:lumMod val="75000"/>
                  </a:schemeClr>
                </a:solidFill>
                <a:hlinkClick r:id="rId4"/>
              </a:rPr>
              <a:t>EmploymentVideo</a:t>
            </a:r>
            <a:r>
              <a:rPr lang="en-US" sz="2400" dirty="0">
                <a:solidFill>
                  <a:schemeClr val="accent1">
                    <a:lumMod val="75000"/>
                  </a:schemeClr>
                </a:solidFill>
              </a:rPr>
              <a:t> </a:t>
            </a:r>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14</a:t>
            </a:fld>
            <a:endParaRPr lang="en-US" altLang="en-US" dirty="0"/>
          </a:p>
        </p:txBody>
      </p:sp>
    </p:spTree>
    <p:extLst>
      <p:ext uri="{BB962C8B-B14F-4D97-AF65-F5344CB8AC3E}">
        <p14:creationId xmlns:p14="http://schemas.microsoft.com/office/powerpoint/2010/main" val="260283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A0959D9-B0ED-4EC2-BFA2-0EFF12BD2289}"/>
              </a:ext>
            </a:extLst>
          </p:cNvPr>
          <p:cNvSpPr>
            <a:spLocks noGrp="1"/>
          </p:cNvSpPr>
          <p:nvPr>
            <p:ph type="title"/>
          </p:nvPr>
        </p:nvSpPr>
        <p:spPr>
          <a:xfrm>
            <a:off x="457200" y="838200"/>
            <a:ext cx="8229600" cy="658813"/>
          </a:xfrm>
        </p:spPr>
        <p:txBody>
          <a:bodyPr/>
          <a:lstStyle/>
          <a:p>
            <a:r>
              <a:rPr lang="en-US" sz="2400" dirty="0"/>
              <a:t>This Training was Funded by a Centers for Medicare and Medicaid Services Money Follows the Person grant</a:t>
            </a:r>
            <a:r>
              <a:rPr lang="en-US" dirty="0"/>
              <a:t/>
            </a:r>
            <a:br>
              <a:rPr lang="en-US" dirty="0"/>
            </a:br>
            <a:endParaRPr lang="en-US" dirty="0"/>
          </a:p>
        </p:txBody>
      </p:sp>
      <p:pic>
        <p:nvPicPr>
          <p:cNvPr id="9" name="Content Placeholder 8" descr="Person in wheelchair being pushed by person walking; both are leaving a hospital and walking to a house&#10;Under picture are letters MFP&#10;Under letters are words Money Follows the Person">
            <a:extLst>
              <a:ext uri="{FF2B5EF4-FFF2-40B4-BE49-F238E27FC236}">
                <a16:creationId xmlns:a16="http://schemas.microsoft.com/office/drawing/2014/main" xmlns="" id="{C5E312BE-3E76-43E7-B2EC-0398958467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475" y="2781301"/>
            <a:ext cx="2143125" cy="2047874"/>
          </a:xfrm>
        </p:spPr>
      </p:pic>
      <p:sp>
        <p:nvSpPr>
          <p:cNvPr id="4" name="Slide Number Placeholder 3">
            <a:extLst>
              <a:ext uri="{FF2B5EF4-FFF2-40B4-BE49-F238E27FC236}">
                <a16:creationId xmlns:a16="http://schemas.microsoft.com/office/drawing/2014/main" xmlns="" id="{F378182A-9FCF-4F53-8EC3-11DF44385586}"/>
              </a:ext>
            </a:extLst>
          </p:cNvPr>
          <p:cNvSpPr>
            <a:spLocks noGrp="1"/>
          </p:cNvSpPr>
          <p:nvPr>
            <p:ph type="sldNum" sz="quarter" idx="10"/>
          </p:nvPr>
        </p:nvSpPr>
        <p:spPr/>
        <p:txBody>
          <a:bodyPr/>
          <a:lstStyle/>
          <a:p>
            <a:fld id="{DAFD3366-2A37-4093-BC82-A6B70C738ADF}" type="slidenum">
              <a:rPr lang="en-US" altLang="en-US" smtClean="0"/>
              <a:pPr/>
              <a:t>15</a:t>
            </a:fld>
            <a:endParaRPr lang="en-US" altLang="en-US" dirty="0"/>
          </a:p>
        </p:txBody>
      </p:sp>
    </p:spTree>
    <p:extLst>
      <p:ext uri="{BB962C8B-B14F-4D97-AF65-F5344CB8AC3E}">
        <p14:creationId xmlns:p14="http://schemas.microsoft.com/office/powerpoint/2010/main" val="44792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762000"/>
          </a:xfrm>
        </p:spPr>
        <p:txBody>
          <a:bodyPr/>
          <a:lstStyle/>
          <a:p>
            <a:r>
              <a:rPr lang="en-US" sz="2800" dirty="0"/>
              <a:t>Money Follows the Person (MFP) Employment Initiatives Project </a:t>
            </a:r>
          </a:p>
        </p:txBody>
      </p:sp>
      <p:sp>
        <p:nvSpPr>
          <p:cNvPr id="3" name="Content Placeholder 2"/>
          <p:cNvSpPr>
            <a:spLocks noGrp="1"/>
          </p:cNvSpPr>
          <p:nvPr>
            <p:ph idx="1"/>
          </p:nvPr>
        </p:nvSpPr>
        <p:spPr>
          <a:xfrm>
            <a:off x="533400" y="1905000"/>
            <a:ext cx="8153400" cy="4476750"/>
          </a:xfrm>
        </p:spPr>
        <p:txBody>
          <a:bodyPr/>
          <a:lstStyle/>
          <a:p>
            <a:pPr marL="365760" indent="-256032" fontAlgn="auto">
              <a:spcAft>
                <a:spcPts val="0"/>
              </a:spcAft>
              <a:buFont typeface="Wingdings" panose="05000000000000000000" pitchFamily="2" charset="2"/>
              <a:buChar char="Ø"/>
              <a:defRPr/>
            </a:pPr>
            <a:r>
              <a:rPr lang="en-US" sz="2000" dirty="0"/>
              <a:t>In concert with other employment initiatives, DADS (now HHSC) determined the need for Employment Recruitment Coordinator (ERC) activities (project began January, 2015);</a:t>
            </a:r>
          </a:p>
          <a:p>
            <a:pPr marL="365760" indent="-256032" fontAlgn="auto">
              <a:spcAft>
                <a:spcPts val="0"/>
              </a:spcAft>
              <a:buFont typeface="Wingdings" panose="05000000000000000000" pitchFamily="2" charset="2"/>
              <a:buChar char="Ø"/>
              <a:defRPr/>
            </a:pPr>
            <a:endParaRPr lang="en-US" sz="2000" dirty="0"/>
          </a:p>
          <a:p>
            <a:pPr marL="365760" indent="-256032" fontAlgn="auto">
              <a:spcAft>
                <a:spcPts val="0"/>
              </a:spcAft>
              <a:buFont typeface="Wingdings" panose="05000000000000000000" pitchFamily="2" charset="2"/>
              <a:buChar char="Ø"/>
              <a:defRPr/>
            </a:pPr>
            <a:r>
              <a:rPr lang="en-US" sz="2000" dirty="0"/>
              <a:t>Development of materials, video, and initial website work in 2015; </a:t>
            </a:r>
          </a:p>
          <a:p>
            <a:pPr marL="365760" indent="-256032" fontAlgn="auto">
              <a:spcAft>
                <a:spcPts val="0"/>
              </a:spcAft>
              <a:buFont typeface="Wingdings" panose="05000000000000000000" pitchFamily="2" charset="2"/>
              <a:buChar char="Ø"/>
              <a:defRPr/>
            </a:pPr>
            <a:endParaRPr lang="en-US" sz="2000" dirty="0"/>
          </a:p>
          <a:p>
            <a:pPr marL="365760" indent="-256032">
              <a:spcAft>
                <a:spcPts val="0"/>
              </a:spcAft>
              <a:buFont typeface="Wingdings" panose="05000000000000000000" pitchFamily="2" charset="2"/>
              <a:buChar char="Ø"/>
              <a:defRPr/>
            </a:pPr>
            <a:r>
              <a:rPr lang="en-US" sz="2000" dirty="0"/>
              <a:t>Information Letter 15-72, November 16, 2015 introducing role;</a:t>
            </a:r>
          </a:p>
          <a:p>
            <a:pPr marL="365760" indent="-256032">
              <a:spcAft>
                <a:spcPts val="0"/>
              </a:spcAft>
              <a:buFont typeface="Wingdings" panose="05000000000000000000" pitchFamily="2" charset="2"/>
              <a:buChar char="Ø"/>
              <a:defRPr/>
            </a:pPr>
            <a:endParaRPr lang="en-US" sz="2000" dirty="0"/>
          </a:p>
          <a:p>
            <a:pPr marL="365760" indent="-256032" fontAlgn="auto">
              <a:spcAft>
                <a:spcPts val="0"/>
              </a:spcAft>
              <a:buFont typeface="Wingdings" panose="05000000000000000000" pitchFamily="2" charset="2"/>
              <a:buChar char="Ø"/>
              <a:defRPr/>
            </a:pPr>
            <a:r>
              <a:rPr lang="en-US" sz="2000" dirty="0"/>
              <a:t>Field based work statewide to reach beyond a state office based approach with a direct face to face representative; </a:t>
            </a:r>
          </a:p>
          <a:p>
            <a:pPr marL="365760" indent="-256032" fontAlgn="auto">
              <a:spcAft>
                <a:spcPts val="0"/>
              </a:spcAft>
              <a:buFont typeface="Wingdings" panose="05000000000000000000" pitchFamily="2" charset="2"/>
              <a:buChar char="Ø"/>
              <a:defRPr/>
            </a:pPr>
            <a:endParaRPr lang="en-US" sz="2000" dirty="0"/>
          </a:p>
          <a:p>
            <a:pPr marL="365760" indent="-256032" fontAlgn="auto">
              <a:spcAft>
                <a:spcPts val="0"/>
              </a:spcAft>
              <a:buFont typeface="Wingdings" panose="05000000000000000000" pitchFamily="2" charset="2"/>
              <a:buChar char="Ø"/>
              <a:defRPr/>
            </a:pPr>
            <a:r>
              <a:rPr lang="en-US" sz="2000" dirty="0">
                <a:latin typeface="Albertus MT" pitchFamily="18" charset="0"/>
              </a:rPr>
              <a:t>Ult</a:t>
            </a:r>
            <a:r>
              <a:rPr lang="en-US" sz="2000" dirty="0"/>
              <a:t>imate goal is to increase employer awareness of the population we serve and increase integrated employment opportunities</a:t>
            </a:r>
            <a:r>
              <a:rPr lang="en-US" sz="2000" dirty="0">
                <a:latin typeface="Albertus MT" pitchFamily="18" charset="0"/>
              </a:rPr>
              <a:t>.</a:t>
            </a: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2</a:t>
            </a:fld>
            <a:endParaRPr lang="en-US" altLang="en-US" dirty="0"/>
          </a:p>
        </p:txBody>
      </p:sp>
    </p:spTree>
    <p:extLst>
      <p:ext uri="{BB962C8B-B14F-4D97-AF65-F5344CB8AC3E}">
        <p14:creationId xmlns:p14="http://schemas.microsoft.com/office/powerpoint/2010/main" val="51917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762000"/>
          </a:xfrm>
        </p:spPr>
        <p:txBody>
          <a:bodyPr/>
          <a:lstStyle/>
          <a:p>
            <a:r>
              <a:rPr lang="en-US" sz="2800" dirty="0"/>
              <a:t>Goals for the role of the Employment Recruitment Coordinator</a:t>
            </a:r>
          </a:p>
        </p:txBody>
      </p:sp>
      <p:sp>
        <p:nvSpPr>
          <p:cNvPr id="3" name="Content Placeholder 2"/>
          <p:cNvSpPr>
            <a:spLocks noGrp="1"/>
          </p:cNvSpPr>
          <p:nvPr>
            <p:ph idx="1"/>
          </p:nvPr>
        </p:nvSpPr>
        <p:spPr>
          <a:xfrm>
            <a:off x="533400" y="1905000"/>
            <a:ext cx="5181600" cy="4476750"/>
          </a:xfrm>
        </p:spPr>
        <p:txBody>
          <a:bodyPr/>
          <a:lstStyle/>
          <a:p>
            <a:pPr>
              <a:buFont typeface="Wingdings" panose="05000000000000000000" pitchFamily="2" charset="2"/>
              <a:buChar char="Ø"/>
            </a:pPr>
            <a:r>
              <a:rPr lang="en-US" sz="2400" dirty="0"/>
              <a:t>Pursue employment opportunities </a:t>
            </a:r>
            <a:r>
              <a:rPr lang="en-US" sz="2400" dirty="0" smtClean="0"/>
              <a:t>in support </a:t>
            </a:r>
            <a:r>
              <a:rPr lang="en-US" sz="2400" dirty="0"/>
              <a:t>of individuals who set integrated employment as a goal;</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Establish ongoing relationships with businesses / employers;</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Network and establish community and civic organization relationships;</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Promote </a:t>
            </a:r>
            <a:r>
              <a:rPr lang="en-US" sz="2400" b="1" dirty="0"/>
              <a:t>Employment First </a:t>
            </a:r>
            <a:r>
              <a:rPr lang="en-US" sz="2400" dirty="0"/>
              <a:t>principles</a:t>
            </a:r>
            <a:r>
              <a:rPr lang="en-US" sz="2400" dirty="0">
                <a:latin typeface="Albertus MT" pitchFamily="18" charset="0"/>
              </a:rPr>
              <a:t>.</a:t>
            </a: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3</a:t>
            </a:fld>
            <a:endParaRPr lang="en-US" altLang="en-US" dirty="0"/>
          </a:p>
        </p:txBody>
      </p:sp>
      <p:pic>
        <p:nvPicPr>
          <p:cNvPr id="5" name="Picture 3" descr="Pile of words-all words say &quot;work&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124200"/>
            <a:ext cx="309940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24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762000"/>
          </a:xfrm>
        </p:spPr>
        <p:txBody>
          <a:bodyPr/>
          <a:lstStyle/>
          <a:p>
            <a:r>
              <a:rPr lang="en-US" sz="2800" dirty="0"/>
              <a:t>MFP Employment Initiatives Project </a:t>
            </a:r>
          </a:p>
        </p:txBody>
      </p:sp>
      <p:sp>
        <p:nvSpPr>
          <p:cNvPr id="3" name="Content Placeholder 2"/>
          <p:cNvSpPr>
            <a:spLocks noGrp="1"/>
          </p:cNvSpPr>
          <p:nvPr>
            <p:ph idx="1"/>
          </p:nvPr>
        </p:nvSpPr>
        <p:spPr>
          <a:xfrm>
            <a:off x="533400" y="1905000"/>
            <a:ext cx="8153400" cy="4476750"/>
          </a:xfrm>
        </p:spPr>
        <p:txBody>
          <a:bodyPr/>
          <a:lstStyle/>
          <a:p>
            <a:pPr marL="0" indent="0" algn="ctr"/>
            <a:r>
              <a:rPr lang="en-US" sz="4000" b="1" dirty="0">
                <a:solidFill>
                  <a:srgbClr val="C00000"/>
                </a:solidFill>
              </a:rPr>
              <a:t>The Big Goal</a:t>
            </a:r>
            <a:r>
              <a:rPr lang="en-US" sz="4000" dirty="0" smtClean="0">
                <a:solidFill>
                  <a:srgbClr val="C00000"/>
                </a:solidFill>
              </a:rPr>
              <a:t>: </a:t>
            </a:r>
            <a:endParaRPr lang="en-US" sz="4000" dirty="0">
              <a:solidFill>
                <a:srgbClr val="C00000"/>
              </a:solidFill>
            </a:endParaRPr>
          </a:p>
          <a:p>
            <a:pPr marL="0" indent="0"/>
            <a:r>
              <a:rPr lang="en-US" sz="4400" b="1" dirty="0"/>
              <a:t>Market to employers why employing persons with disabilities is a good business decision!</a:t>
            </a: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4</a:t>
            </a:fld>
            <a:endParaRPr lang="en-US" altLang="en-US" dirty="0"/>
          </a:p>
        </p:txBody>
      </p:sp>
      <p:pic>
        <p:nvPicPr>
          <p:cNvPr id="5" name="Picture 2" descr="Picture of two hands shaking"/>
          <p:cNvPicPr>
            <a:picLocks noChangeAspect="1" noChangeArrowheads="1"/>
          </p:cNvPicPr>
          <p:nvPr/>
        </p:nvPicPr>
        <p:blipFill>
          <a:blip r:embed="rId2"/>
          <a:srcRect/>
          <a:stretch>
            <a:fillRect/>
          </a:stretch>
        </p:blipFill>
        <p:spPr bwMode="auto">
          <a:xfrm>
            <a:off x="5105400" y="4546979"/>
            <a:ext cx="2936872" cy="1896731"/>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val="139390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226" y="564329"/>
            <a:ext cx="8153400" cy="762000"/>
          </a:xfrm>
        </p:spPr>
        <p:txBody>
          <a:bodyPr/>
          <a:lstStyle/>
          <a:p>
            <a:r>
              <a:rPr lang="en-US" sz="2800" dirty="0"/>
              <a:t>A Focus on a Person’s Ability as Opposed to Disability	</a:t>
            </a:r>
          </a:p>
        </p:txBody>
      </p:sp>
      <p:sp>
        <p:nvSpPr>
          <p:cNvPr id="3" name="Content Placeholder 2"/>
          <p:cNvSpPr>
            <a:spLocks noGrp="1"/>
          </p:cNvSpPr>
          <p:nvPr>
            <p:ph idx="1"/>
          </p:nvPr>
        </p:nvSpPr>
        <p:spPr>
          <a:xfrm>
            <a:off x="533400" y="1905000"/>
            <a:ext cx="5791200" cy="4724400"/>
          </a:xfrm>
        </p:spPr>
        <p:txBody>
          <a:bodyPr/>
          <a:lstStyle/>
          <a:p>
            <a:pPr>
              <a:buFont typeface="Wingdings" panose="05000000000000000000" pitchFamily="2" charset="2"/>
              <a:buChar char="Ø"/>
            </a:pPr>
            <a:r>
              <a:rPr lang="en-US" sz="2400" dirty="0"/>
              <a:t>Individuals who desire to work in integrated employment bring value to the workplace as a productive member of the organization;</a:t>
            </a:r>
          </a:p>
          <a:p>
            <a:pPr>
              <a:buFont typeface="Wingdings" panose="05000000000000000000" pitchFamily="2" charset="2"/>
              <a:buChar char="Ø"/>
            </a:pPr>
            <a:r>
              <a:rPr lang="en-US" sz="2400" dirty="0"/>
              <a:t>Out of the box thinking with the ability </a:t>
            </a:r>
            <a:r>
              <a:rPr lang="en-US" sz="2400" dirty="0" smtClean="0"/>
              <a:t>to meet </a:t>
            </a:r>
            <a:r>
              <a:rPr lang="en-US" sz="2400" dirty="0"/>
              <a:t>the employers need with difficult to fill or high turnover positions;</a:t>
            </a:r>
          </a:p>
          <a:p>
            <a:pPr>
              <a:buFont typeface="Wingdings" panose="05000000000000000000" pitchFamily="2" charset="2"/>
              <a:buChar char="Ø"/>
            </a:pPr>
            <a:r>
              <a:rPr lang="en-US" sz="2400" dirty="0"/>
              <a:t>Dedicated with excellent attendance records, low turnover, and on-time!</a:t>
            </a: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5</a:t>
            </a:fld>
            <a:endParaRPr lang="en-US" altLang="en-US" dirty="0"/>
          </a:p>
        </p:txBody>
      </p:sp>
      <p:pic>
        <p:nvPicPr>
          <p:cNvPr id="5" name="Picture 4" descr="Picture of businessman holidng a light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530774"/>
            <a:ext cx="2239495" cy="246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6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762000"/>
          </a:xfrm>
        </p:spPr>
        <p:txBody>
          <a:bodyPr/>
          <a:lstStyle/>
          <a:p>
            <a:r>
              <a:rPr lang="en-US" sz="2800" dirty="0"/>
              <a:t>How is the message being delivered? </a:t>
            </a:r>
          </a:p>
        </p:txBody>
      </p:sp>
      <p:sp>
        <p:nvSpPr>
          <p:cNvPr id="3" name="Content Placeholder 2"/>
          <p:cNvSpPr>
            <a:spLocks noGrp="1"/>
          </p:cNvSpPr>
          <p:nvPr>
            <p:ph idx="1"/>
          </p:nvPr>
        </p:nvSpPr>
        <p:spPr>
          <a:xfrm>
            <a:off x="533400" y="1905000"/>
            <a:ext cx="8153400" cy="4476750"/>
          </a:xfrm>
        </p:spPr>
        <p:txBody>
          <a:bodyPr/>
          <a:lstStyle/>
          <a:p>
            <a:pPr marL="365760" indent="-256032" fontAlgn="auto">
              <a:spcAft>
                <a:spcPts val="0"/>
              </a:spcAft>
              <a:buFont typeface="Wingdings" panose="05000000000000000000" pitchFamily="2" charset="2"/>
              <a:buChar char="Ø"/>
              <a:defRPr/>
            </a:pPr>
            <a:r>
              <a:rPr lang="en-US" sz="2000" dirty="0"/>
              <a:t>Direct interaction with employers in face to face settings</a:t>
            </a:r>
          </a:p>
          <a:p>
            <a:pPr marL="909828" lvl="1" indent="-342900">
              <a:spcAft>
                <a:spcPts val="0"/>
              </a:spcAft>
              <a:buFont typeface="Arial" panose="020B0604020202020204" pitchFamily="34" charset="0"/>
              <a:buChar char="•"/>
              <a:defRPr/>
            </a:pPr>
            <a:r>
              <a:rPr lang="en-US" sz="2000" dirty="0"/>
              <a:t>Presentations</a:t>
            </a:r>
          </a:p>
          <a:p>
            <a:pPr marL="909828" lvl="1" indent="-342900">
              <a:spcAft>
                <a:spcPts val="0"/>
              </a:spcAft>
              <a:buFont typeface="Arial" panose="020B0604020202020204" pitchFamily="34" charset="0"/>
              <a:buChar char="•"/>
              <a:defRPr/>
            </a:pPr>
            <a:r>
              <a:rPr lang="en-US" sz="2000" dirty="0"/>
              <a:t>Informal discussions</a:t>
            </a:r>
          </a:p>
          <a:p>
            <a:pPr marL="909828" lvl="1" indent="-342900">
              <a:spcAft>
                <a:spcPts val="0"/>
              </a:spcAft>
              <a:buFont typeface="Arial" panose="020B0604020202020204" pitchFamily="34" charset="0"/>
              <a:buChar char="•"/>
              <a:defRPr/>
            </a:pPr>
            <a:r>
              <a:rPr lang="en-US" sz="2000" dirty="0"/>
              <a:t>Cold calls</a:t>
            </a:r>
          </a:p>
          <a:p>
            <a:pPr marL="365760" indent="-256032" fontAlgn="auto">
              <a:spcAft>
                <a:spcPts val="0"/>
              </a:spcAft>
              <a:buFont typeface="Wingdings" panose="05000000000000000000" pitchFamily="2" charset="2"/>
              <a:buChar char="Ø"/>
              <a:defRPr/>
            </a:pPr>
            <a:r>
              <a:rPr lang="en-US" sz="2000" dirty="0"/>
              <a:t>Presentations at Chamber and Rotary meetings;</a:t>
            </a:r>
          </a:p>
          <a:p>
            <a:pPr marL="365760" indent="-256032" fontAlgn="auto">
              <a:spcAft>
                <a:spcPts val="0"/>
              </a:spcAft>
              <a:buFont typeface="Wingdings" panose="05000000000000000000" pitchFamily="2" charset="2"/>
              <a:buChar char="Ø"/>
              <a:defRPr/>
            </a:pPr>
            <a:r>
              <a:rPr lang="en-US" sz="2000" dirty="0"/>
              <a:t>Networking and expansion of employers (new participants and those already employing persons with disabilities);</a:t>
            </a:r>
          </a:p>
          <a:p>
            <a:pPr marL="365760" indent="-256032" fontAlgn="auto">
              <a:spcAft>
                <a:spcPts val="0"/>
              </a:spcAft>
              <a:buFont typeface="Wingdings" panose="05000000000000000000" pitchFamily="2" charset="2"/>
              <a:buChar char="Ø"/>
              <a:defRPr/>
            </a:pPr>
            <a:r>
              <a:rPr lang="en-US" sz="2000" dirty="0"/>
              <a:t>Networking with various TWC–VRS Rehab staff;</a:t>
            </a:r>
          </a:p>
          <a:p>
            <a:pPr marL="365760" indent="-256032" fontAlgn="auto">
              <a:spcAft>
                <a:spcPts val="0"/>
              </a:spcAft>
              <a:buFont typeface="Wingdings" panose="05000000000000000000" pitchFamily="2" charset="2"/>
              <a:buChar char="Ø"/>
              <a:defRPr/>
            </a:pPr>
            <a:r>
              <a:rPr lang="en-US" sz="2000" dirty="0"/>
              <a:t>Job Fairs;</a:t>
            </a:r>
          </a:p>
          <a:p>
            <a:pPr marL="365760" indent="-256032" fontAlgn="auto">
              <a:spcAft>
                <a:spcPts val="0"/>
              </a:spcAft>
              <a:buFont typeface="Wingdings" panose="05000000000000000000" pitchFamily="2" charset="2"/>
              <a:buChar char="Ø"/>
              <a:defRPr/>
            </a:pPr>
            <a:r>
              <a:rPr lang="en-US" sz="2000" dirty="0"/>
              <a:t>ERC works throughout the state as a front line representative to educate employers and pursue a commitment </a:t>
            </a:r>
            <a:r>
              <a:rPr lang="en-US" sz="2000" dirty="0" smtClean="0"/>
              <a:t>from employers</a:t>
            </a:r>
            <a:r>
              <a:rPr lang="en-US" sz="2000" dirty="0"/>
              <a:t>.</a:t>
            </a:r>
            <a:endParaRPr lang="en-US" sz="20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6</a:t>
            </a:fld>
            <a:endParaRPr lang="en-US" altLang="en-US" dirty="0"/>
          </a:p>
        </p:txBody>
      </p:sp>
    </p:spTree>
    <p:extLst>
      <p:ext uri="{BB962C8B-B14F-4D97-AF65-F5344CB8AC3E}">
        <p14:creationId xmlns:p14="http://schemas.microsoft.com/office/powerpoint/2010/main" val="35741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14400"/>
          </a:xfrm>
        </p:spPr>
        <p:txBody>
          <a:bodyPr/>
          <a:lstStyle/>
          <a:p>
            <a:r>
              <a:rPr lang="en-US" sz="2800" dirty="0"/>
              <a:t>Partnership with Local Authorities (Talent Agents and the Talent)</a:t>
            </a:r>
          </a:p>
        </p:txBody>
      </p:sp>
      <p:sp>
        <p:nvSpPr>
          <p:cNvPr id="3" name="Content Placeholder 2"/>
          <p:cNvSpPr>
            <a:spLocks noGrp="1"/>
          </p:cNvSpPr>
          <p:nvPr>
            <p:ph idx="1"/>
          </p:nvPr>
        </p:nvSpPr>
        <p:spPr>
          <a:xfrm>
            <a:off x="533400" y="1905000"/>
            <a:ext cx="8153400" cy="4476750"/>
          </a:xfrm>
        </p:spPr>
        <p:txBody>
          <a:bodyPr/>
          <a:lstStyle/>
          <a:p>
            <a:pPr marL="365760" indent="-256032" fontAlgn="auto">
              <a:spcAft>
                <a:spcPts val="0"/>
              </a:spcAft>
              <a:buFont typeface="Wingdings" panose="05000000000000000000" pitchFamily="2" charset="2"/>
              <a:buChar char="Ø"/>
              <a:defRPr/>
            </a:pPr>
            <a:r>
              <a:rPr lang="en-US" sz="1800" dirty="0"/>
              <a:t>Develop the initial contact with a potential employer as a result </a:t>
            </a:r>
            <a:r>
              <a:rPr lang="en-US" sz="1800" dirty="0" smtClean="0"/>
              <a:t>of presentation </a:t>
            </a:r>
            <a:r>
              <a:rPr lang="en-US" sz="1800" dirty="0"/>
              <a:t>in larger setting;</a:t>
            </a:r>
          </a:p>
          <a:p>
            <a:pPr marL="365760" indent="-256032" fontAlgn="auto">
              <a:spcAft>
                <a:spcPts val="0"/>
              </a:spcAft>
              <a:buFont typeface="Wingdings" panose="05000000000000000000" pitchFamily="2" charset="2"/>
              <a:buChar char="Ø"/>
              <a:defRPr/>
            </a:pPr>
            <a:endParaRPr lang="en-US" sz="1800" dirty="0"/>
          </a:p>
          <a:p>
            <a:pPr marL="365760" indent="-256032" fontAlgn="auto">
              <a:spcAft>
                <a:spcPts val="0"/>
              </a:spcAft>
              <a:buFont typeface="Wingdings" panose="05000000000000000000" pitchFamily="2" charset="2"/>
              <a:buChar char="Ø"/>
              <a:defRPr/>
            </a:pPr>
            <a:r>
              <a:rPr lang="en-US" sz="1800" dirty="0"/>
              <a:t>Initiate dialogue with potential employers to ascertain the type of business and brainstorm potential opportunities (thinking out of the box);</a:t>
            </a:r>
          </a:p>
          <a:p>
            <a:pPr marL="365760" indent="-256032" fontAlgn="auto">
              <a:spcAft>
                <a:spcPts val="0"/>
              </a:spcAft>
              <a:buFont typeface="Wingdings" panose="05000000000000000000" pitchFamily="2" charset="2"/>
              <a:buChar char="Ø"/>
              <a:defRPr/>
            </a:pPr>
            <a:endParaRPr lang="en-US" sz="1800" dirty="0"/>
          </a:p>
          <a:p>
            <a:pPr marL="365760" indent="-256032" fontAlgn="auto">
              <a:spcAft>
                <a:spcPts val="0"/>
              </a:spcAft>
              <a:buFont typeface="Wingdings" panose="05000000000000000000" pitchFamily="2" charset="2"/>
              <a:buChar char="Ø"/>
              <a:defRPr/>
            </a:pPr>
            <a:r>
              <a:rPr lang="en-US" sz="1800" dirty="0"/>
              <a:t>Connect potential employer with the appropriate Local Authority point </a:t>
            </a:r>
            <a:r>
              <a:rPr lang="en-US" sz="1800" dirty="0" smtClean="0"/>
              <a:t>person (</a:t>
            </a:r>
            <a:r>
              <a:rPr lang="en-US" sz="1800" dirty="0"/>
              <a:t>talent agent) for development of </a:t>
            </a:r>
            <a:r>
              <a:rPr lang="en-US" sz="1800" dirty="0" smtClean="0"/>
              <a:t>business </a:t>
            </a:r>
            <a:r>
              <a:rPr lang="en-US" sz="1800" dirty="0"/>
              <a:t>relationship locally. </a:t>
            </a:r>
          </a:p>
          <a:p>
            <a:pPr marL="365760" indent="-256032" fontAlgn="auto">
              <a:spcAft>
                <a:spcPts val="0"/>
              </a:spcAft>
              <a:buFont typeface="Wingdings" panose="05000000000000000000" pitchFamily="2" charset="2"/>
              <a:buChar char="Ø"/>
              <a:defRPr/>
            </a:pPr>
            <a:endParaRPr lang="en-US" sz="1800" dirty="0"/>
          </a:p>
          <a:p>
            <a:pPr marL="365760" indent="-256032" fontAlgn="auto">
              <a:spcAft>
                <a:spcPts val="0"/>
              </a:spcAft>
              <a:buFont typeface="Wingdings" panose="05000000000000000000" pitchFamily="2" charset="2"/>
              <a:buChar char="Ø"/>
              <a:defRPr/>
            </a:pPr>
            <a:r>
              <a:rPr lang="en-US" sz="1800" dirty="0"/>
              <a:t>Local Authority point person is contact for direct talent and talent from Private Providers. </a:t>
            </a:r>
          </a:p>
          <a:p>
            <a:pPr marL="365760" indent="-256032" fontAlgn="auto">
              <a:spcAft>
                <a:spcPts val="0"/>
              </a:spcAft>
              <a:buFont typeface="Wingdings" panose="05000000000000000000" pitchFamily="2" charset="2"/>
              <a:buChar char="Ø"/>
              <a:defRPr/>
            </a:pPr>
            <a:endParaRPr lang="en-US" sz="2000" dirty="0">
              <a:latin typeface="Garamond" panose="02020404030301010803" pitchFamily="18" charset="0"/>
            </a:endParaRPr>
          </a:p>
          <a:p>
            <a:pPr marL="365760" indent="-256032" fontAlgn="auto">
              <a:spcAft>
                <a:spcPts val="0"/>
              </a:spcAft>
              <a:buFont typeface="Wingdings" panose="05000000000000000000" pitchFamily="2" charset="2"/>
              <a:buChar char="Ø"/>
              <a:defRPr/>
            </a:pPr>
            <a:endParaRPr lang="en-US" sz="20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7</a:t>
            </a:fld>
            <a:endParaRPr lang="en-US" altLang="en-US" dirty="0"/>
          </a:p>
        </p:txBody>
      </p:sp>
      <p:pic>
        <p:nvPicPr>
          <p:cNvPr id="5" name="Picture 4" descr="Picture of a stack of business cards with &quot;Talent Agency&quot; printed on the front of the top c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600" y="5029200"/>
            <a:ext cx="3048000" cy="1828800"/>
          </a:xfrm>
          <a:prstGeom prst="rect">
            <a:avLst/>
          </a:prstGeom>
        </p:spPr>
      </p:pic>
    </p:spTree>
    <p:extLst>
      <p:ext uri="{BB962C8B-B14F-4D97-AF65-F5344CB8AC3E}">
        <p14:creationId xmlns:p14="http://schemas.microsoft.com/office/powerpoint/2010/main" val="356327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2800" dirty="0"/>
              <a:t>Difference between the ERC and TWC – VRS Field Staff</a:t>
            </a:r>
          </a:p>
        </p:txBody>
      </p:sp>
      <p:sp>
        <p:nvSpPr>
          <p:cNvPr id="3" name="Content Placeholder 2"/>
          <p:cNvSpPr>
            <a:spLocks noGrp="1"/>
          </p:cNvSpPr>
          <p:nvPr>
            <p:ph idx="1"/>
          </p:nvPr>
        </p:nvSpPr>
        <p:spPr>
          <a:xfrm>
            <a:off x="533400" y="1905000"/>
            <a:ext cx="8153400" cy="4476750"/>
          </a:xfrm>
        </p:spPr>
        <p:txBody>
          <a:bodyPr/>
          <a:lstStyle/>
          <a:p>
            <a:pPr marL="365760" indent="-256032" fontAlgn="auto">
              <a:spcAft>
                <a:spcPts val="0"/>
              </a:spcAft>
              <a:buFont typeface="Wingdings" panose="05000000000000000000" pitchFamily="2" charset="2"/>
              <a:buChar char="Ø"/>
              <a:defRPr/>
            </a:pPr>
            <a:r>
              <a:rPr lang="en-US" sz="2800" dirty="0"/>
              <a:t>ERC focus is a more global focus with employers as opposed to individual employment cases;</a:t>
            </a:r>
          </a:p>
          <a:p>
            <a:pPr marL="365760" indent="-256032" fontAlgn="auto">
              <a:spcAft>
                <a:spcPts val="0"/>
              </a:spcAft>
              <a:buFont typeface="Wingdings" panose="05000000000000000000" pitchFamily="2" charset="2"/>
              <a:buChar char="Ø"/>
              <a:defRPr/>
            </a:pPr>
            <a:r>
              <a:rPr lang="en-US" sz="2800" dirty="0"/>
              <a:t>Focus is more statewide as opposed to local;</a:t>
            </a:r>
          </a:p>
          <a:p>
            <a:pPr marL="365760" indent="-256032" fontAlgn="auto">
              <a:spcAft>
                <a:spcPts val="0"/>
              </a:spcAft>
              <a:buFont typeface="Wingdings" panose="05000000000000000000" pitchFamily="2" charset="2"/>
              <a:buChar char="Ø"/>
              <a:defRPr/>
            </a:pPr>
            <a:r>
              <a:rPr lang="en-US" sz="2800" dirty="0"/>
              <a:t>Open doors with employers that have a statewide presence with intent of establishing large scale initiatives;</a:t>
            </a:r>
          </a:p>
          <a:p>
            <a:pPr marL="365760" indent="-256032" fontAlgn="auto">
              <a:spcAft>
                <a:spcPts val="0"/>
              </a:spcAft>
              <a:buFont typeface="Wingdings" panose="05000000000000000000" pitchFamily="2" charset="2"/>
              <a:buChar char="Ø"/>
              <a:defRPr/>
            </a:pPr>
            <a:r>
              <a:rPr lang="en-US" sz="2800" dirty="0"/>
              <a:t>Work in concert with TWC–VRS Rehab staff on mutually beneficial projects such as job fairs and encourage provider attendance. </a:t>
            </a:r>
            <a:endParaRPr lang="en-US" sz="28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8</a:t>
            </a:fld>
            <a:endParaRPr lang="en-US" altLang="en-US" dirty="0"/>
          </a:p>
        </p:txBody>
      </p:sp>
    </p:spTree>
    <p:extLst>
      <p:ext uri="{BB962C8B-B14F-4D97-AF65-F5344CB8AC3E}">
        <p14:creationId xmlns:p14="http://schemas.microsoft.com/office/powerpoint/2010/main" val="289223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24" y="590550"/>
            <a:ext cx="8229600" cy="838200"/>
          </a:xfrm>
        </p:spPr>
        <p:txBody>
          <a:bodyPr/>
          <a:lstStyle/>
          <a:p>
            <a:r>
              <a:rPr lang="en-US" sz="2800" dirty="0"/>
              <a:t>Tools to Communicate</a:t>
            </a:r>
          </a:p>
        </p:txBody>
      </p:sp>
      <p:sp>
        <p:nvSpPr>
          <p:cNvPr id="3" name="Content Placeholder 2"/>
          <p:cNvSpPr>
            <a:spLocks noGrp="1"/>
          </p:cNvSpPr>
          <p:nvPr>
            <p:ph idx="1"/>
          </p:nvPr>
        </p:nvSpPr>
        <p:spPr>
          <a:xfrm>
            <a:off x="533400" y="1905000"/>
            <a:ext cx="8153400" cy="4476750"/>
          </a:xfrm>
        </p:spPr>
        <p:txBody>
          <a:bodyPr/>
          <a:lstStyle/>
          <a:p>
            <a:pPr marL="365760" indent="-256032" fontAlgn="auto">
              <a:spcAft>
                <a:spcPts val="0"/>
              </a:spcAft>
              <a:buFont typeface="Wingdings" panose="05000000000000000000" pitchFamily="2" charset="2"/>
              <a:buChar char="Ø"/>
              <a:defRPr/>
            </a:pPr>
            <a:r>
              <a:rPr lang="en-US" sz="2000" dirty="0"/>
              <a:t>Packet of Information to remain with employers;</a:t>
            </a:r>
          </a:p>
          <a:p>
            <a:pPr marL="365760" indent="-256032" fontAlgn="auto">
              <a:spcAft>
                <a:spcPts val="0"/>
              </a:spcAft>
              <a:buFont typeface="Wingdings" panose="05000000000000000000" pitchFamily="2" charset="2"/>
              <a:buChar char="Ø"/>
              <a:defRPr/>
            </a:pPr>
            <a:r>
              <a:rPr lang="en-US" sz="2000" dirty="0"/>
              <a:t>Handbill / Postcard selling employer benefits for hiring;</a:t>
            </a:r>
          </a:p>
          <a:p>
            <a:pPr marL="365760" indent="-256032" fontAlgn="auto">
              <a:spcAft>
                <a:spcPts val="0"/>
              </a:spcAft>
              <a:buFont typeface="Wingdings" panose="05000000000000000000" pitchFamily="2" charset="2"/>
              <a:buChar char="Ø"/>
              <a:defRPr/>
            </a:pPr>
            <a:r>
              <a:rPr lang="en-US" sz="2000" dirty="0"/>
              <a:t>Better Bottom Line document;</a:t>
            </a:r>
          </a:p>
          <a:p>
            <a:pPr marL="365760" indent="-256032" fontAlgn="auto">
              <a:spcAft>
                <a:spcPts val="0"/>
              </a:spcAft>
              <a:buFont typeface="Wingdings" panose="05000000000000000000" pitchFamily="2" charset="2"/>
              <a:buChar char="Ø"/>
              <a:defRPr/>
            </a:pPr>
            <a:r>
              <a:rPr lang="en-US" sz="2000" dirty="0"/>
              <a:t>Power Point employer focused presentation;</a:t>
            </a:r>
          </a:p>
          <a:p>
            <a:pPr marL="365760" indent="-256032" fontAlgn="auto">
              <a:spcAft>
                <a:spcPts val="0"/>
              </a:spcAft>
              <a:buFont typeface="Wingdings" panose="05000000000000000000" pitchFamily="2" charset="2"/>
              <a:buChar char="Ø"/>
              <a:defRPr/>
            </a:pPr>
            <a:r>
              <a:rPr lang="en-US" sz="2000" dirty="0"/>
              <a:t>Employer Acknowledgement Form;</a:t>
            </a:r>
          </a:p>
          <a:p>
            <a:pPr marL="365760" indent="-256032" fontAlgn="auto">
              <a:spcAft>
                <a:spcPts val="0"/>
              </a:spcAft>
              <a:buFont typeface="Wingdings" panose="05000000000000000000" pitchFamily="2" charset="2"/>
              <a:buChar char="Ø"/>
              <a:defRPr/>
            </a:pPr>
            <a:r>
              <a:rPr lang="en-US" sz="2000" dirty="0"/>
              <a:t>Employer list on HHSC website;</a:t>
            </a:r>
          </a:p>
          <a:p>
            <a:pPr marL="365760" indent="-256032" fontAlgn="auto">
              <a:spcAft>
                <a:spcPts val="0"/>
              </a:spcAft>
              <a:buFont typeface="Wingdings" panose="05000000000000000000" pitchFamily="2" charset="2"/>
              <a:buChar char="Ø"/>
              <a:defRPr/>
            </a:pPr>
            <a:r>
              <a:rPr lang="en-US" sz="2000" dirty="0"/>
              <a:t>TWC “Guide for Hiring People with Disabilities”;</a:t>
            </a:r>
          </a:p>
          <a:p>
            <a:pPr marL="365760" indent="-256032" fontAlgn="auto">
              <a:spcAft>
                <a:spcPts val="0"/>
              </a:spcAft>
              <a:buFont typeface="Wingdings" panose="05000000000000000000" pitchFamily="2" charset="2"/>
              <a:buChar char="Ø"/>
              <a:defRPr/>
            </a:pPr>
            <a:r>
              <a:rPr lang="en-US" sz="2000" b="1" dirty="0"/>
              <a:t>DADS Employment Marketing video</a:t>
            </a:r>
            <a:r>
              <a:rPr lang="en-US" sz="2000" dirty="0"/>
              <a:t>.</a:t>
            </a:r>
          </a:p>
          <a:p>
            <a:pPr marL="109728" indent="0" fontAlgn="auto">
              <a:spcAft>
                <a:spcPts val="0"/>
              </a:spcAft>
              <a:buNone/>
              <a:defRPr/>
            </a:pPr>
            <a:endParaRPr lang="en-US" sz="2000" dirty="0"/>
          </a:p>
          <a:p>
            <a:pPr marL="365760" indent="-256032" fontAlgn="auto">
              <a:spcAft>
                <a:spcPts val="0"/>
              </a:spcAft>
              <a:buFont typeface="Wingdings" panose="05000000000000000000" pitchFamily="2" charset="2"/>
              <a:buChar char="Ø"/>
              <a:defRPr/>
            </a:pPr>
            <a:r>
              <a:rPr lang="en-US" sz="2400" b="1" i="1" dirty="0"/>
              <a:t>Provide employer contacts to LIDDA’s and Service Providers</a:t>
            </a:r>
          </a:p>
        </p:txBody>
      </p:sp>
      <p:sp>
        <p:nvSpPr>
          <p:cNvPr id="4" name="Slide Number Placeholder 3"/>
          <p:cNvSpPr>
            <a:spLocks noGrp="1"/>
          </p:cNvSpPr>
          <p:nvPr>
            <p:ph type="sldNum" sz="quarter" idx="10"/>
          </p:nvPr>
        </p:nvSpPr>
        <p:spPr/>
        <p:txBody>
          <a:bodyPr/>
          <a:lstStyle/>
          <a:p>
            <a:pPr>
              <a:defRPr/>
            </a:pPr>
            <a:fld id="{DAFD3366-2A37-4093-BC82-A6B70C738ADF}" type="slidenum">
              <a:rPr lang="en-US" altLang="en-US" smtClean="0"/>
              <a:pPr>
                <a:defRPr/>
              </a:pPr>
              <a:t>9</a:t>
            </a:fld>
            <a:endParaRPr lang="en-US" altLang="en-US" dirty="0"/>
          </a:p>
        </p:txBody>
      </p:sp>
    </p:spTree>
    <p:extLst>
      <p:ext uri="{BB962C8B-B14F-4D97-AF65-F5344CB8AC3E}">
        <p14:creationId xmlns:p14="http://schemas.microsoft.com/office/powerpoint/2010/main" val="377479431"/>
      </p:ext>
    </p:extLst>
  </p:cSld>
  <p:clrMapOvr>
    <a:masterClrMapping/>
  </p:clrMapOvr>
</p:sld>
</file>

<file path=ppt/theme/theme1.xml><?xml version="1.0" encoding="utf-8"?>
<a:theme xmlns:a="http://schemas.openxmlformats.org/drawingml/2006/main" name="1_Custom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2060"/>
      </a:hlink>
      <a:folHlink>
        <a:srgbClr val="00206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5000"/>
          </a:lnSpc>
          <a:spcBef>
            <a:spcPct val="20000"/>
          </a:spcBef>
          <a:spcAft>
            <a:spcPct val="25000"/>
          </a:spcAft>
          <a:buClrTx/>
          <a:buSzTx/>
          <a:buFontTx/>
          <a:buNone/>
          <a:tabLst/>
          <a:defRPr kumimoji="0" lang="en-US" altLang="en-US" sz="3200" b="1" i="0" u="none" strike="noStrike" cap="none" normalizeH="0" baseline="0" smtClean="0">
            <a:ln>
              <a:noFill/>
            </a:ln>
            <a:solidFill>
              <a:srgbClr val="000066"/>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5000"/>
          </a:lnSpc>
          <a:spcBef>
            <a:spcPct val="20000"/>
          </a:spcBef>
          <a:spcAft>
            <a:spcPct val="25000"/>
          </a:spcAft>
          <a:buClrTx/>
          <a:buSzTx/>
          <a:buFontTx/>
          <a:buNone/>
          <a:tabLst/>
          <a:defRPr kumimoji="0" lang="en-US" altLang="en-US" sz="3200" b="1" i="0" u="none" strike="noStrike" cap="none" normalizeH="0" baseline="0" smtClean="0">
            <a:ln>
              <a:noFill/>
            </a:ln>
            <a:solidFill>
              <a:srgbClr val="000066"/>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5000"/>
          </a:lnSpc>
          <a:spcBef>
            <a:spcPct val="20000"/>
          </a:spcBef>
          <a:spcAft>
            <a:spcPct val="25000"/>
          </a:spcAft>
          <a:buClrTx/>
          <a:buSzTx/>
          <a:buFontTx/>
          <a:buNone/>
          <a:tabLst/>
          <a:defRPr kumimoji="0" lang="en-US" altLang="en-US" sz="3200" b="1" i="0" u="none" strike="noStrike" cap="none" normalizeH="0" baseline="0" smtClean="0">
            <a:ln>
              <a:noFill/>
            </a:ln>
            <a:solidFill>
              <a:srgbClr val="000066"/>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5000"/>
          </a:lnSpc>
          <a:spcBef>
            <a:spcPct val="20000"/>
          </a:spcBef>
          <a:spcAft>
            <a:spcPct val="25000"/>
          </a:spcAft>
          <a:buClrTx/>
          <a:buSzTx/>
          <a:buFontTx/>
          <a:buNone/>
          <a:tabLst/>
          <a:defRPr kumimoji="0" lang="en-US" altLang="en-US" sz="3200" b="1" i="0" u="none" strike="noStrike" cap="none" normalizeH="0" baseline="0" smtClean="0">
            <a:ln>
              <a:noFill/>
            </a:ln>
            <a:solidFill>
              <a:srgbClr val="000066"/>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6499</TotalTime>
  <Words>650</Words>
  <Application>Microsoft Office PowerPoint</Application>
  <PresentationFormat>On-screen Show (4:3)</PresentationFormat>
  <Paragraphs>104</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Albertus MT</vt:lpstr>
      <vt:lpstr>Arial</vt:lpstr>
      <vt:lpstr>Courier New</vt:lpstr>
      <vt:lpstr>Garamond</vt:lpstr>
      <vt:lpstr>Gill Sans MT</vt:lpstr>
      <vt:lpstr>Times New Roman</vt:lpstr>
      <vt:lpstr>Wingdings</vt:lpstr>
      <vt:lpstr>1_Custom Design</vt:lpstr>
      <vt:lpstr>2_Custom Design</vt:lpstr>
      <vt:lpstr>  HHSC Employment Recruitment Coordinator (ERC) Activities </vt:lpstr>
      <vt:lpstr>Money Follows the Person (MFP) Employment Initiatives Project </vt:lpstr>
      <vt:lpstr>Goals for the role of the Employment Recruitment Coordinator</vt:lpstr>
      <vt:lpstr>MFP Employment Initiatives Project </vt:lpstr>
      <vt:lpstr>A Focus on a Person’s Ability as Opposed to Disability </vt:lpstr>
      <vt:lpstr>How is the message being delivered? </vt:lpstr>
      <vt:lpstr>Partnership with Local Authorities (Talent Agents and the Talent)</vt:lpstr>
      <vt:lpstr>Difference between the ERC and TWC – VRS Field Staff</vt:lpstr>
      <vt:lpstr>Tools to Communicate</vt:lpstr>
      <vt:lpstr>Publicity Consent Form</vt:lpstr>
      <vt:lpstr>Employment Web Page Sample</vt:lpstr>
      <vt:lpstr>State Population</vt:lpstr>
      <vt:lpstr>What is the Ultimate Goal?</vt:lpstr>
      <vt:lpstr>Employment Recruitment Coordinator Contact Information</vt:lpstr>
      <vt:lpstr>This Training was Funded by a Centers for Medicare and Medicaid Services Money Follows the Person grant </vt:lpstr>
    </vt:vector>
  </TitlesOfParts>
  <Company>HHSC State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bmadriz01</dc:creator>
  <cp:lastModifiedBy>Davis,Nehtra (HHSC/DADS)</cp:lastModifiedBy>
  <cp:revision>180</cp:revision>
  <cp:lastPrinted>2016-05-12T16:48:13Z</cp:lastPrinted>
  <dcterms:created xsi:type="dcterms:W3CDTF">2009-07-03T14:51:20Z</dcterms:created>
  <dcterms:modified xsi:type="dcterms:W3CDTF">2018-06-25T20:08:36Z</dcterms:modified>
</cp:coreProperties>
</file>