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7"/>
  </p:notesMasterIdLst>
  <p:handoutMasterIdLst>
    <p:handoutMasterId r:id="rId68"/>
  </p:handoutMasterIdLst>
  <p:sldIdLst>
    <p:sldId id="258" r:id="rId2"/>
    <p:sldId id="268" r:id="rId3"/>
    <p:sldId id="269" r:id="rId4"/>
    <p:sldId id="273" r:id="rId5"/>
    <p:sldId id="331" r:id="rId6"/>
    <p:sldId id="275" r:id="rId7"/>
    <p:sldId id="271" r:id="rId8"/>
    <p:sldId id="277" r:id="rId9"/>
    <p:sldId id="282" r:id="rId10"/>
    <p:sldId id="283" r:id="rId11"/>
    <p:sldId id="284" r:id="rId12"/>
    <p:sldId id="285" r:id="rId13"/>
    <p:sldId id="341" r:id="rId14"/>
    <p:sldId id="286" r:id="rId15"/>
    <p:sldId id="340" r:id="rId16"/>
    <p:sldId id="287" r:id="rId17"/>
    <p:sldId id="312" r:id="rId18"/>
    <p:sldId id="313" r:id="rId19"/>
    <p:sldId id="314" r:id="rId20"/>
    <p:sldId id="315" r:id="rId21"/>
    <p:sldId id="316" r:id="rId22"/>
    <p:sldId id="317" r:id="rId23"/>
    <p:sldId id="318" r:id="rId24"/>
    <p:sldId id="319" r:id="rId25"/>
    <p:sldId id="320" r:id="rId26"/>
    <p:sldId id="321" r:id="rId27"/>
    <p:sldId id="322" r:id="rId28"/>
    <p:sldId id="323" r:id="rId29"/>
    <p:sldId id="324" r:id="rId30"/>
    <p:sldId id="325" r:id="rId31"/>
    <p:sldId id="326" r:id="rId32"/>
    <p:sldId id="327" r:id="rId33"/>
    <p:sldId id="328" r:id="rId34"/>
    <p:sldId id="329" r:id="rId35"/>
    <p:sldId id="355" r:id="rId36"/>
    <p:sldId id="354" r:id="rId37"/>
    <p:sldId id="348" r:id="rId38"/>
    <p:sldId id="349" r:id="rId39"/>
    <p:sldId id="350" r:id="rId40"/>
    <p:sldId id="351" r:id="rId41"/>
    <p:sldId id="356" r:id="rId42"/>
    <p:sldId id="388" r:id="rId43"/>
    <p:sldId id="359" r:id="rId44"/>
    <p:sldId id="360" r:id="rId45"/>
    <p:sldId id="361" r:id="rId46"/>
    <p:sldId id="391" r:id="rId47"/>
    <p:sldId id="362" r:id="rId48"/>
    <p:sldId id="363" r:id="rId49"/>
    <p:sldId id="364" r:id="rId50"/>
    <p:sldId id="365" r:id="rId51"/>
    <p:sldId id="366" r:id="rId52"/>
    <p:sldId id="367" r:id="rId53"/>
    <p:sldId id="368" r:id="rId54"/>
    <p:sldId id="376" r:id="rId55"/>
    <p:sldId id="377" r:id="rId56"/>
    <p:sldId id="378" r:id="rId57"/>
    <p:sldId id="379" r:id="rId58"/>
    <p:sldId id="380" r:id="rId59"/>
    <p:sldId id="381" r:id="rId60"/>
    <p:sldId id="382" r:id="rId61"/>
    <p:sldId id="385" r:id="rId62"/>
    <p:sldId id="386" r:id="rId63"/>
    <p:sldId id="387" r:id="rId64"/>
    <p:sldId id="392" r:id="rId65"/>
    <p:sldId id="267" r:id="rId66"/>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5268" autoAdjust="0"/>
  </p:normalViewPr>
  <p:slideViewPr>
    <p:cSldViewPr snapToGrid="0">
      <p:cViewPr varScale="1">
        <p:scale>
          <a:sx n="79" d="100"/>
          <a:sy n="79" d="100"/>
        </p:scale>
        <p:origin x="605" y="72"/>
      </p:cViewPr>
      <p:guideLst>
        <p:guide orient="horz" pos="2160"/>
        <p:guide pos="2880"/>
      </p:guideLst>
    </p:cSldViewPr>
  </p:slideViewPr>
  <p:outlineViewPr>
    <p:cViewPr>
      <p:scale>
        <a:sx n="33" d="100"/>
        <a:sy n="33" d="100"/>
      </p:scale>
      <p:origin x="0" y="-28920"/>
    </p:cViewPr>
  </p:outlineViewPr>
  <p:notesTextViewPr>
    <p:cViewPr>
      <p:scale>
        <a:sx n="1" d="1"/>
        <a:sy n="1" d="1"/>
      </p:scale>
      <p:origin x="0" y="0"/>
    </p:cViewPr>
  </p:notesTextViewPr>
  <p:notesViewPr>
    <p:cSldViewPr snapToGrid="0">
      <p:cViewPr varScale="1">
        <p:scale>
          <a:sx n="83" d="100"/>
          <a:sy n="83" d="100"/>
        </p:scale>
        <p:origin x="3810"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F6C289CB-7E3B-4712-805A-2E5F045EC239}"/>
              </a:ext>
            </a:extLst>
          </p:cNvPr>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A3FDA8D-EB87-4C74-BC46-895335D62AE7}"/>
              </a:ext>
            </a:extLst>
          </p:cNvPr>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C285D456-854A-422F-90DD-EB56B73E997B}" type="slidenum">
              <a:rPr lang="en-US" smtClean="0"/>
              <a:t>‹#›</a:t>
            </a:fld>
            <a:endParaRPr lang="en-US"/>
          </a:p>
        </p:txBody>
      </p:sp>
    </p:spTree>
    <p:extLst>
      <p:ext uri="{BB962C8B-B14F-4D97-AF65-F5344CB8AC3E}">
        <p14:creationId xmlns:p14="http://schemas.microsoft.com/office/powerpoint/2010/main" val="674752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73B9A1D4-373E-4E8F-9E7D-02510634D740}" type="datetimeFigureOut">
              <a:rPr lang="en-US" smtClean="0"/>
              <a:t>6/28/2018</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FAA9209C-72EE-4CBF-B464-1549C6B828D2}" type="slidenum">
              <a:rPr lang="en-US" smtClean="0"/>
              <a:t>‹#›</a:t>
            </a:fld>
            <a:endParaRPr lang="en-US"/>
          </a:p>
        </p:txBody>
      </p:sp>
    </p:spTree>
    <p:extLst>
      <p:ext uri="{BB962C8B-B14F-4D97-AF65-F5344CB8AC3E}">
        <p14:creationId xmlns:p14="http://schemas.microsoft.com/office/powerpoint/2010/main" val="2252897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E754552-74AF-44EA-A969-A128BB34A1EE}" type="slidenum">
              <a:rPr lang="en-US" altLang="en-US" smtClean="0">
                <a:solidFill>
                  <a:srgbClr val="000000"/>
                </a:solidFill>
              </a:rPr>
              <a:pPr>
                <a:defRPr/>
              </a:pPr>
              <a:t>1</a:t>
            </a:fld>
            <a:endParaRPr lang="en-US" altLang="en-US" dirty="0">
              <a:solidFill>
                <a:srgbClr val="000000"/>
              </a:solidFill>
            </a:endParaRPr>
          </a:p>
        </p:txBody>
      </p:sp>
    </p:spTree>
    <p:extLst>
      <p:ext uri="{BB962C8B-B14F-4D97-AF65-F5344CB8AC3E}">
        <p14:creationId xmlns:p14="http://schemas.microsoft.com/office/powerpoint/2010/main" val="19724048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EF9274-BACF-43D0-B869-B6C4F45F5875}" type="slidenum">
              <a:rPr lang="en-US" smtClean="0"/>
              <a:pPr/>
              <a:t>42</a:t>
            </a:fld>
            <a:endParaRPr lang="en-US" dirty="0"/>
          </a:p>
        </p:txBody>
      </p:sp>
    </p:spTree>
    <p:extLst>
      <p:ext uri="{BB962C8B-B14F-4D97-AF65-F5344CB8AC3E}">
        <p14:creationId xmlns:p14="http://schemas.microsoft.com/office/powerpoint/2010/main" val="8261164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EF9274-BACF-43D0-B869-B6C4F45F5875}" type="slidenum">
              <a:rPr lang="en-US" smtClean="0"/>
              <a:pPr/>
              <a:t>46</a:t>
            </a:fld>
            <a:endParaRPr lang="en-US" dirty="0"/>
          </a:p>
        </p:txBody>
      </p:sp>
    </p:spTree>
    <p:extLst>
      <p:ext uri="{BB962C8B-B14F-4D97-AF65-F5344CB8AC3E}">
        <p14:creationId xmlns:p14="http://schemas.microsoft.com/office/powerpoint/2010/main" val="28829718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458" name="Rectangle 2"/>
          <p:cNvSpPr>
            <a:spLocks noGrp="1" noChangeArrowheads="1"/>
          </p:cNvSpPr>
          <p:nvPr>
            <p:ph type="ctrTitle"/>
          </p:nvPr>
        </p:nvSpPr>
        <p:spPr>
          <a:xfrm>
            <a:off x="3825380" y="243281"/>
            <a:ext cx="4790114" cy="1378974"/>
          </a:xfrm>
        </p:spPr>
        <p:txBody>
          <a:bodyPr/>
          <a:lstStyle>
            <a:lvl1pPr algn="ctr">
              <a:defRPr sz="2700" b="1">
                <a:solidFill>
                  <a:schemeClr val="accent3"/>
                </a:solidFill>
                <a:latin typeface="Gill Sans MT" panose="020B0502020104020203" pitchFamily="34" charset="0"/>
              </a:defRPr>
            </a:lvl1pPr>
          </a:lstStyle>
          <a:p>
            <a:pPr lvl="0"/>
            <a:endParaRPr lang="en-US" altLang="en-US" noProof="0" dirty="0"/>
          </a:p>
        </p:txBody>
      </p:sp>
      <p:sp>
        <p:nvSpPr>
          <p:cNvPr id="19459" name="Rectangle 3"/>
          <p:cNvSpPr>
            <a:spLocks noGrp="1" noChangeArrowheads="1"/>
          </p:cNvSpPr>
          <p:nvPr>
            <p:ph type="subTitle" idx="1"/>
          </p:nvPr>
        </p:nvSpPr>
        <p:spPr>
          <a:xfrm>
            <a:off x="4773335" y="1770077"/>
            <a:ext cx="3078760" cy="1031846"/>
          </a:xfrm>
        </p:spPr>
        <p:txBody>
          <a:bodyPr/>
          <a:lstStyle>
            <a:lvl1pPr marL="0" indent="0" algn="ctr">
              <a:defRPr sz="2100" b="1" baseline="0">
                <a:solidFill>
                  <a:schemeClr val="bg1"/>
                </a:solidFill>
                <a:latin typeface="Gill Sans MT" panose="020B0502020104020203" pitchFamily="34" charset="0"/>
              </a:defRPr>
            </a:lvl1pPr>
          </a:lstStyle>
          <a:p>
            <a:pPr lvl="0"/>
            <a:r>
              <a:rPr lang="en-US" altLang="en-US" noProof="0" dirty="0"/>
              <a:t>Click to edit Master subtitle style</a:t>
            </a:r>
          </a:p>
        </p:txBody>
      </p:sp>
      <p:pic>
        <p:nvPicPr>
          <p:cNvPr id="1026" name="Picture 1" descr="cid:image001.png@01D25B7A.2EC3FE60">
            <a:extLst>
              <a:ext uri="{FF2B5EF4-FFF2-40B4-BE49-F238E27FC236}">
                <a16:creationId xmlns:a16="http://schemas.microsoft.com/office/drawing/2014/main" id="{E90FB05C-1384-4ABF-B3B9-688B10A6D17C}"/>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066377" y="5122616"/>
            <a:ext cx="1901454" cy="749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0925082"/>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216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Gill Sans MT" panose="020B0502020104020203" pitchFamily="34"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rgbClr val="002060"/>
                </a:solidFill>
                <a:latin typeface="Gill Sans MT" panose="020B0502020104020203" pitchFamily="34" charset="0"/>
                <a:cs typeface="Times New Roman" panose="02020603050405020304" pitchFamily="18" charset="0"/>
              </a:defRPr>
            </a:lvl1pPr>
            <a:lvl2pPr>
              <a:defRPr>
                <a:solidFill>
                  <a:srgbClr val="002060"/>
                </a:solidFill>
                <a:latin typeface="Gill Sans MT" panose="020B0502020104020203" pitchFamily="34" charset="0"/>
                <a:cs typeface="Times New Roman" panose="02020603050405020304" pitchFamily="18" charset="0"/>
              </a:defRPr>
            </a:lvl2pPr>
            <a:lvl3pPr>
              <a:defRPr>
                <a:solidFill>
                  <a:srgbClr val="002060"/>
                </a:solidFill>
                <a:latin typeface="Gill Sans MT" panose="020B0502020104020203" pitchFamily="34" charset="0"/>
                <a:cs typeface="Times New Roman" panose="02020603050405020304" pitchFamily="18" charset="0"/>
              </a:defRPr>
            </a:lvl3pPr>
            <a:lvl4pPr marL="1200150" indent="-171450">
              <a:buFont typeface="Courier New" panose="02070309020205020404" pitchFamily="49" charset="0"/>
              <a:buChar char="o"/>
              <a:defRPr>
                <a:solidFill>
                  <a:srgbClr val="002060"/>
                </a:solidFill>
                <a:latin typeface="Gill Sans MT" panose="020B0502020104020203" pitchFamily="34" charset="0"/>
                <a:cs typeface="Times New Roman" panose="02020603050405020304" pitchFamily="18" charset="0"/>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Rectangle 6"/>
          <p:cNvSpPr>
            <a:spLocks noGrp="1" noChangeArrowheads="1"/>
          </p:cNvSpPr>
          <p:nvPr>
            <p:ph type="sldNum" sz="quarter" idx="10"/>
          </p:nvPr>
        </p:nvSpPr>
        <p:spPr>
          <a:ln/>
        </p:spPr>
        <p:txBody>
          <a:bodyPr/>
          <a:lstStyle>
            <a:lvl1pPr>
              <a:defRPr sz="1400">
                <a:solidFill>
                  <a:schemeClr val="bg1">
                    <a:lumMod val="50000"/>
                  </a:schemeClr>
                </a:solidFill>
                <a:latin typeface="Gill Sans MT" panose="020B0502020104020203" pitchFamily="34" charset="0"/>
                <a:cs typeface="Times New Roman" panose="02020603050405020304" pitchFamily="18" charset="0"/>
              </a:defRPr>
            </a:lvl1pPr>
          </a:lstStyle>
          <a:p>
            <a:pPr>
              <a:defRPr/>
            </a:pPr>
            <a:fld id="{DAFD3366-2A37-4093-BC82-A6B70C738ADF}" type="slidenum">
              <a:rPr lang="en-US" altLang="en-US" smtClean="0"/>
              <a:pPr>
                <a:defRPr/>
              </a:pPr>
              <a:t>‹#›</a:t>
            </a:fld>
            <a:endParaRPr lang="en-US" altLang="en-US" dirty="0"/>
          </a:p>
        </p:txBody>
      </p:sp>
    </p:spTree>
    <p:extLst>
      <p:ext uri="{BB962C8B-B14F-4D97-AF65-F5344CB8AC3E}">
        <p14:creationId xmlns:p14="http://schemas.microsoft.com/office/powerpoint/2010/main" val="2385099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FFEFE460-4D8F-4EA4-A318-787CA5CEF972}" type="slidenum">
              <a:rPr lang="en-US" altLang="en-US"/>
              <a:pPr>
                <a:defRPr/>
              </a:pPr>
              <a:t>‹#›</a:t>
            </a:fld>
            <a:endParaRPr lang="en-US" altLang="en-US" dirty="0"/>
          </a:p>
        </p:txBody>
      </p:sp>
    </p:spTree>
    <p:extLst>
      <p:ext uri="{BB962C8B-B14F-4D97-AF65-F5344CB8AC3E}">
        <p14:creationId xmlns:p14="http://schemas.microsoft.com/office/powerpoint/2010/main" val="13024714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5" cstate="print">
            <a:extLst>
              <a:ext uri="{28A0092B-C50C-407E-A947-70E740481C1C}">
                <a14:useLocalDpi xmlns:a14="http://schemas.microsoft.com/office/drawing/2010/main" val="0"/>
              </a:ext>
            </a:extLst>
          </a:blip>
          <a:srcRect l="91511" b="26779"/>
          <a:stretch/>
        </p:blipFill>
        <p:spPr>
          <a:xfrm rot="-5400000">
            <a:off x="4495801" y="-2617788"/>
            <a:ext cx="152400" cy="8229602"/>
          </a:xfrm>
          <a:prstGeom prst="rect">
            <a:avLst/>
          </a:prstGeom>
        </p:spPr>
      </p:pic>
      <p:sp>
        <p:nvSpPr>
          <p:cNvPr id="1026" name="Rectangle 2"/>
          <p:cNvSpPr>
            <a:spLocks noGrp="1" noChangeArrowheads="1"/>
          </p:cNvSpPr>
          <p:nvPr>
            <p:ph type="title"/>
          </p:nvPr>
        </p:nvSpPr>
        <p:spPr bwMode="auto">
          <a:xfrm>
            <a:off x="457200" y="685801"/>
            <a:ext cx="8229600" cy="658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dirty="0"/>
              <a:t>Title Page</a:t>
            </a:r>
          </a:p>
        </p:txBody>
      </p:sp>
      <p:sp>
        <p:nvSpPr>
          <p:cNvPr id="1027" name="Rectangle 3"/>
          <p:cNvSpPr>
            <a:spLocks noGrp="1" noChangeArrowheads="1"/>
          </p:cNvSpPr>
          <p:nvPr>
            <p:ph type="body" idx="1"/>
          </p:nvPr>
        </p:nvSpPr>
        <p:spPr bwMode="auto">
          <a:xfrm>
            <a:off x="457200" y="1649413"/>
            <a:ext cx="8229600" cy="4503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p:txBody>
      </p:sp>
      <p:sp>
        <p:nvSpPr>
          <p:cNvPr id="6150" name="Rectangle 6"/>
          <p:cNvSpPr>
            <a:spLocks noGrp="1" noChangeArrowheads="1"/>
          </p:cNvSpPr>
          <p:nvPr>
            <p:ph type="sldNum" sz="quarter" idx="4"/>
          </p:nvPr>
        </p:nvSpPr>
        <p:spPr bwMode="auto">
          <a:xfrm>
            <a:off x="6781800" y="638175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spcBef>
                <a:spcPct val="0"/>
              </a:spcBef>
              <a:spcAft>
                <a:spcPct val="0"/>
              </a:spcAft>
              <a:defRPr sz="1400" b="1">
                <a:solidFill>
                  <a:schemeClr val="bg1">
                    <a:lumMod val="50000"/>
                  </a:schemeClr>
                </a:solidFill>
                <a:latin typeface="Gill Sans MT" panose="020B0502020104020203" pitchFamily="34" charset="0"/>
                <a:cs typeface="Times New Roman" panose="02020603050405020304" pitchFamily="18" charset="0"/>
              </a:defRPr>
            </a:lvl1pPr>
          </a:lstStyle>
          <a:p>
            <a:pPr fontAlgn="base">
              <a:defRPr/>
            </a:pPr>
            <a:fld id="{345C6681-2AF2-437E-B845-B89C33EDB1F3}" type="slidenum">
              <a:rPr lang="en-US" altLang="en-US" smtClean="0"/>
              <a:pPr fontAlgn="base">
                <a:defRPr/>
              </a:pPr>
              <a:t>‹#›</a:t>
            </a:fld>
            <a:endParaRPr lang="en-US" altLang="en-US" dirty="0"/>
          </a:p>
        </p:txBody>
      </p:sp>
      <p:sp>
        <p:nvSpPr>
          <p:cNvPr id="13" name="Line 12"/>
          <p:cNvSpPr>
            <a:spLocks noChangeShapeType="1"/>
          </p:cNvSpPr>
          <p:nvPr userDrawn="1"/>
        </p:nvSpPr>
        <p:spPr bwMode="auto">
          <a:xfrm>
            <a:off x="457200" y="1344613"/>
            <a:ext cx="8229600" cy="0"/>
          </a:xfrm>
          <a:prstGeom prst="line">
            <a:avLst/>
          </a:prstGeom>
          <a:noFill/>
          <a:ln w="38100">
            <a:solidFill>
              <a:srgbClr val="0066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0" fontAlgn="base" hangingPunct="0">
              <a:spcBef>
                <a:spcPct val="0"/>
              </a:spcBef>
              <a:spcAft>
                <a:spcPct val="0"/>
              </a:spcAft>
            </a:pPr>
            <a:endParaRPr lang="en-US" sz="2400" b="1" dirty="0">
              <a:solidFill>
                <a:srgbClr val="000066"/>
              </a:solidFill>
              <a:latin typeface="Times New Roman" panose="02020603050405020304" pitchFamily="18" charset="0"/>
            </a:endParaRPr>
          </a:p>
        </p:txBody>
      </p:sp>
      <p:sp>
        <p:nvSpPr>
          <p:cNvPr id="14" name="Line 12"/>
          <p:cNvSpPr>
            <a:spLocks noChangeShapeType="1"/>
          </p:cNvSpPr>
          <p:nvPr userDrawn="1"/>
        </p:nvSpPr>
        <p:spPr bwMode="auto">
          <a:xfrm flipV="1">
            <a:off x="457200" y="1626554"/>
            <a:ext cx="8229600" cy="22861"/>
          </a:xfrm>
          <a:prstGeom prst="line">
            <a:avLst/>
          </a:prstGeom>
          <a:noFill/>
          <a:ln w="38100">
            <a:solidFill>
              <a:srgbClr val="0066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0" fontAlgn="base" hangingPunct="0">
              <a:spcBef>
                <a:spcPct val="0"/>
              </a:spcBef>
              <a:spcAft>
                <a:spcPct val="0"/>
              </a:spcAft>
            </a:pPr>
            <a:endParaRPr lang="en-US" sz="2400" b="1" dirty="0">
              <a:solidFill>
                <a:srgbClr val="000066"/>
              </a:solidFill>
              <a:latin typeface="Times New Roman" panose="02020603050405020304" pitchFamily="18" charset="0"/>
            </a:endParaRPr>
          </a:p>
        </p:txBody>
      </p:sp>
    </p:spTree>
    <p:extLst>
      <p:ext uri="{BB962C8B-B14F-4D97-AF65-F5344CB8AC3E}">
        <p14:creationId xmlns:p14="http://schemas.microsoft.com/office/powerpoint/2010/main" val="27767779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hdr="0" ftr="0" dt="0"/>
  <p:txStyles>
    <p:titleStyle>
      <a:lvl1pPr algn="r" rtl="0" eaLnBrk="0" fontAlgn="base" hangingPunct="0">
        <a:spcBef>
          <a:spcPct val="0"/>
        </a:spcBef>
        <a:spcAft>
          <a:spcPct val="0"/>
        </a:spcAft>
        <a:defRPr sz="2400" b="1">
          <a:solidFill>
            <a:srgbClr val="000066"/>
          </a:solidFill>
          <a:latin typeface="Gill Sans MT" panose="020B0502020104020203" pitchFamily="34" charset="0"/>
          <a:ea typeface="+mj-ea"/>
          <a:cs typeface="Times New Roman" panose="02020603050405020304" pitchFamily="18" charset="0"/>
        </a:defRPr>
      </a:lvl1pPr>
      <a:lvl2pPr algn="r" rtl="0" eaLnBrk="0" fontAlgn="base" hangingPunct="0">
        <a:spcBef>
          <a:spcPct val="0"/>
        </a:spcBef>
        <a:spcAft>
          <a:spcPct val="0"/>
        </a:spcAft>
        <a:defRPr sz="2400" b="1">
          <a:solidFill>
            <a:srgbClr val="000066"/>
          </a:solidFill>
          <a:latin typeface="Arial" charset="0"/>
        </a:defRPr>
      </a:lvl2pPr>
      <a:lvl3pPr algn="r" rtl="0" eaLnBrk="0" fontAlgn="base" hangingPunct="0">
        <a:spcBef>
          <a:spcPct val="0"/>
        </a:spcBef>
        <a:spcAft>
          <a:spcPct val="0"/>
        </a:spcAft>
        <a:defRPr sz="2400" b="1">
          <a:solidFill>
            <a:srgbClr val="000066"/>
          </a:solidFill>
          <a:latin typeface="Arial" charset="0"/>
        </a:defRPr>
      </a:lvl3pPr>
      <a:lvl4pPr algn="r" rtl="0" eaLnBrk="0" fontAlgn="base" hangingPunct="0">
        <a:spcBef>
          <a:spcPct val="0"/>
        </a:spcBef>
        <a:spcAft>
          <a:spcPct val="0"/>
        </a:spcAft>
        <a:defRPr sz="2400" b="1">
          <a:solidFill>
            <a:srgbClr val="000066"/>
          </a:solidFill>
          <a:latin typeface="Arial" charset="0"/>
        </a:defRPr>
      </a:lvl4pPr>
      <a:lvl5pPr algn="r" rtl="0" eaLnBrk="0" fontAlgn="base" hangingPunct="0">
        <a:spcBef>
          <a:spcPct val="0"/>
        </a:spcBef>
        <a:spcAft>
          <a:spcPct val="0"/>
        </a:spcAft>
        <a:defRPr sz="2400" b="1">
          <a:solidFill>
            <a:srgbClr val="000066"/>
          </a:solidFill>
          <a:latin typeface="Arial" charset="0"/>
        </a:defRPr>
      </a:lvl5pPr>
      <a:lvl6pPr marL="342900" algn="r" rtl="0" fontAlgn="base">
        <a:spcBef>
          <a:spcPct val="0"/>
        </a:spcBef>
        <a:spcAft>
          <a:spcPct val="0"/>
        </a:spcAft>
        <a:defRPr sz="2400" b="1">
          <a:solidFill>
            <a:srgbClr val="000066"/>
          </a:solidFill>
          <a:latin typeface="Arial" charset="0"/>
        </a:defRPr>
      </a:lvl6pPr>
      <a:lvl7pPr marL="685800" algn="r" rtl="0" fontAlgn="base">
        <a:spcBef>
          <a:spcPct val="0"/>
        </a:spcBef>
        <a:spcAft>
          <a:spcPct val="0"/>
        </a:spcAft>
        <a:defRPr sz="2400" b="1">
          <a:solidFill>
            <a:srgbClr val="000066"/>
          </a:solidFill>
          <a:latin typeface="Arial" charset="0"/>
        </a:defRPr>
      </a:lvl7pPr>
      <a:lvl8pPr marL="1028700" algn="r" rtl="0" fontAlgn="base">
        <a:spcBef>
          <a:spcPct val="0"/>
        </a:spcBef>
        <a:spcAft>
          <a:spcPct val="0"/>
        </a:spcAft>
        <a:defRPr sz="2400" b="1">
          <a:solidFill>
            <a:srgbClr val="000066"/>
          </a:solidFill>
          <a:latin typeface="Arial" charset="0"/>
        </a:defRPr>
      </a:lvl8pPr>
      <a:lvl9pPr marL="1371600" algn="r" rtl="0" fontAlgn="base">
        <a:spcBef>
          <a:spcPct val="0"/>
        </a:spcBef>
        <a:spcAft>
          <a:spcPct val="0"/>
        </a:spcAft>
        <a:defRPr sz="2400" b="1">
          <a:solidFill>
            <a:srgbClr val="000066"/>
          </a:solidFill>
          <a:latin typeface="Arial" charset="0"/>
        </a:defRPr>
      </a:lvl9pPr>
    </p:titleStyle>
    <p:bodyStyle>
      <a:lvl1pPr marL="257175" indent="-257175" algn="l" rtl="0" eaLnBrk="0" fontAlgn="base" hangingPunct="0">
        <a:spcBef>
          <a:spcPct val="20000"/>
        </a:spcBef>
        <a:spcAft>
          <a:spcPct val="0"/>
        </a:spcAft>
        <a:defRPr sz="2000">
          <a:solidFill>
            <a:srgbClr val="000066"/>
          </a:solidFill>
          <a:latin typeface="Gill Sans MT" panose="020B0502020104020203" pitchFamily="34" charset="0"/>
          <a:ea typeface="+mn-ea"/>
          <a:cs typeface="Times New Roman" panose="02020603050405020304" pitchFamily="18" charset="0"/>
        </a:defRPr>
      </a:lvl1pPr>
      <a:lvl2pPr marL="557213" indent="-214313" algn="l" rtl="0" eaLnBrk="0" fontAlgn="base" hangingPunct="0">
        <a:spcBef>
          <a:spcPct val="20000"/>
        </a:spcBef>
        <a:spcAft>
          <a:spcPct val="0"/>
        </a:spcAft>
        <a:buChar char="•"/>
        <a:defRPr sz="2000">
          <a:solidFill>
            <a:srgbClr val="000066"/>
          </a:solidFill>
          <a:latin typeface="Gill Sans MT" panose="020B0502020104020203" pitchFamily="34" charset="0"/>
          <a:cs typeface="Times New Roman" panose="02020603050405020304" pitchFamily="18" charset="0"/>
        </a:defRPr>
      </a:lvl2pPr>
      <a:lvl3pPr marL="857250" indent="-171450" algn="l" rtl="0" eaLnBrk="0" fontAlgn="base" hangingPunct="0">
        <a:spcBef>
          <a:spcPct val="20000"/>
        </a:spcBef>
        <a:spcAft>
          <a:spcPct val="0"/>
        </a:spcAft>
        <a:buFont typeface="Arial" panose="020B0604020202020204" pitchFamily="34" charset="0"/>
        <a:buChar char="–"/>
        <a:defRPr sz="2000">
          <a:solidFill>
            <a:srgbClr val="002060"/>
          </a:solidFill>
          <a:latin typeface="Gill Sans MT" panose="020B0502020104020203" pitchFamily="34" charset="0"/>
          <a:cs typeface="Times New Roman" panose="02020603050405020304" pitchFamily="18" charset="0"/>
        </a:defRPr>
      </a:lvl3pPr>
      <a:lvl4pPr marL="1200150" indent="-171450" algn="l" rtl="0" eaLnBrk="0" fontAlgn="base" hangingPunct="0">
        <a:spcBef>
          <a:spcPct val="20000"/>
        </a:spcBef>
        <a:spcAft>
          <a:spcPct val="0"/>
        </a:spcAft>
        <a:buChar char="•"/>
        <a:defRPr sz="2000">
          <a:solidFill>
            <a:srgbClr val="000066"/>
          </a:solidFill>
          <a:latin typeface="Gill Sans MT" panose="020B0502020104020203" pitchFamily="34" charset="0"/>
          <a:cs typeface="Times New Roman" panose="02020603050405020304" pitchFamily="18" charset="0"/>
        </a:defRPr>
      </a:lvl4pPr>
      <a:lvl5pPr marL="1543050" indent="-171450" algn="l" rtl="0" eaLnBrk="0" fontAlgn="base" hangingPunct="0">
        <a:spcBef>
          <a:spcPct val="20000"/>
        </a:spcBef>
        <a:spcAft>
          <a:spcPct val="0"/>
        </a:spcAft>
        <a:buChar char="»"/>
        <a:defRPr sz="1500">
          <a:solidFill>
            <a:srgbClr val="000066"/>
          </a:solidFill>
          <a:latin typeface="+mn-lt"/>
        </a:defRPr>
      </a:lvl5pPr>
      <a:lvl6pPr marL="1885950" indent="-171450" algn="l" rtl="0" fontAlgn="base">
        <a:spcBef>
          <a:spcPct val="20000"/>
        </a:spcBef>
        <a:spcAft>
          <a:spcPct val="0"/>
        </a:spcAft>
        <a:buChar char="»"/>
        <a:defRPr sz="1500">
          <a:solidFill>
            <a:srgbClr val="000066"/>
          </a:solidFill>
          <a:latin typeface="+mn-lt"/>
        </a:defRPr>
      </a:lvl6pPr>
      <a:lvl7pPr marL="2228850" indent="-171450" algn="l" rtl="0" fontAlgn="base">
        <a:spcBef>
          <a:spcPct val="20000"/>
        </a:spcBef>
        <a:spcAft>
          <a:spcPct val="0"/>
        </a:spcAft>
        <a:buChar char="»"/>
        <a:defRPr sz="1500">
          <a:solidFill>
            <a:srgbClr val="000066"/>
          </a:solidFill>
          <a:latin typeface="+mn-lt"/>
        </a:defRPr>
      </a:lvl7pPr>
      <a:lvl8pPr marL="2571750" indent="-171450" algn="l" rtl="0" fontAlgn="base">
        <a:spcBef>
          <a:spcPct val="20000"/>
        </a:spcBef>
        <a:spcAft>
          <a:spcPct val="0"/>
        </a:spcAft>
        <a:buChar char="»"/>
        <a:defRPr sz="1500">
          <a:solidFill>
            <a:srgbClr val="000066"/>
          </a:solidFill>
          <a:latin typeface="+mn-lt"/>
        </a:defRPr>
      </a:lvl8pPr>
      <a:lvl9pPr marL="2914650" indent="-171450" algn="l" rtl="0" fontAlgn="base">
        <a:spcBef>
          <a:spcPct val="20000"/>
        </a:spcBef>
        <a:spcAft>
          <a:spcPct val="0"/>
        </a:spcAft>
        <a:buChar char="»"/>
        <a:defRPr sz="1500">
          <a:solidFill>
            <a:srgbClr val="000066"/>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hyperlink" Target="http://www.socialsecurity.gov/myaccount"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http://choosework.net/"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hyperlink" Target="http://www.disabilityrightstx.org/files/Protection-and-Advocacy-for-Beneficiaries-of-Social-Security_aug2013.pdf"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hyperlink" Target="http://www.dads.state.tx.us/contact/aaa.cf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mailto:Chimere.clemons@hhsc.state.tx.us" TargetMode="External"/><Relationship Id="rId7" Type="http://schemas.openxmlformats.org/officeDocument/2006/relationships/hyperlink" Target="mailto:SE.Questions@hhsc.state.tx.us" TargetMode="External"/><Relationship Id="rId2" Type="http://schemas.openxmlformats.org/officeDocument/2006/relationships/hyperlink" Target="mailto:Monty.Chamberlain@hhsc.state.tx.us" TargetMode="External"/><Relationship Id="rId1" Type="http://schemas.openxmlformats.org/officeDocument/2006/relationships/slideLayout" Target="../slideLayouts/slideLayout2.xml"/><Relationship Id="rId6" Type="http://schemas.openxmlformats.org/officeDocument/2006/relationships/hyperlink" Target="mailto:Marc.mullins@hhsc.state.tx.us" TargetMode="External"/><Relationship Id="rId5" Type="http://schemas.openxmlformats.org/officeDocument/2006/relationships/hyperlink" Target="mailto:Sara.Kendall@twc.state.tx.us" TargetMode="External"/><Relationship Id="rId4" Type="http://schemas.openxmlformats.org/officeDocument/2006/relationships/hyperlink" Target="mailto:Nehtra.davis2@hhsc.state.tx.us" TargetMode="External"/></Relationships>
</file>

<file path=ppt/slides/_rels/slide6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72506" y="526368"/>
            <a:ext cx="4829452" cy="2092545"/>
          </a:xfrm>
        </p:spPr>
        <p:txBody>
          <a:bodyPr/>
          <a:lstStyle/>
          <a:p>
            <a:r>
              <a:rPr lang="en-US" sz="3200" dirty="0"/>
              <a:t>Benefits and Work Incentives Planning Supports and Services</a:t>
            </a:r>
          </a:p>
        </p:txBody>
      </p:sp>
    </p:spTree>
    <p:extLst>
      <p:ext uri="{BB962C8B-B14F-4D97-AF65-F5344CB8AC3E}">
        <p14:creationId xmlns:p14="http://schemas.microsoft.com/office/powerpoint/2010/main" val="23380246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62899-C5D9-496E-BFEC-3EC4CB89256D}"/>
              </a:ext>
            </a:extLst>
          </p:cNvPr>
          <p:cNvSpPr>
            <a:spLocks noGrp="1"/>
          </p:cNvSpPr>
          <p:nvPr>
            <p:ph type="title"/>
          </p:nvPr>
        </p:nvSpPr>
        <p:spPr/>
        <p:txBody>
          <a:bodyPr/>
          <a:lstStyle/>
          <a:p>
            <a:r>
              <a:rPr lang="en-US" dirty="0"/>
              <a:t>Title XVI: Supplemental Security Income Resource Limit</a:t>
            </a:r>
          </a:p>
        </p:txBody>
      </p:sp>
      <p:sp>
        <p:nvSpPr>
          <p:cNvPr id="3" name="Content Placeholder 2">
            <a:extLst>
              <a:ext uri="{FF2B5EF4-FFF2-40B4-BE49-F238E27FC236}">
                <a16:creationId xmlns:a16="http://schemas.microsoft.com/office/drawing/2014/main" id="{7979C0C1-1C3A-4DC8-86B2-E6E84DDB1CA6}"/>
              </a:ext>
            </a:extLst>
          </p:cNvPr>
          <p:cNvSpPr>
            <a:spLocks noGrp="1"/>
          </p:cNvSpPr>
          <p:nvPr>
            <p:ph idx="1"/>
          </p:nvPr>
        </p:nvSpPr>
        <p:spPr/>
        <p:txBody>
          <a:bodyPr/>
          <a:lstStyle/>
          <a:p>
            <a:pPr marL="469900" lvl="0" indent="-469900">
              <a:buFont typeface="Arial" panose="020B0604020202020204" pitchFamily="34" charset="0"/>
              <a:buChar char="•"/>
            </a:pPr>
            <a:r>
              <a:rPr lang="en-US" dirty="0"/>
              <a:t>Resource, or asset limit is $2,000 for single, $3,000 for couple.</a:t>
            </a:r>
          </a:p>
          <a:p>
            <a:pPr marL="0" lvl="0" indent="0"/>
            <a:endParaRPr lang="en-US" dirty="0"/>
          </a:p>
          <a:p>
            <a:pPr marL="469900" lvl="0" indent="-469900">
              <a:buFont typeface="Arial" panose="020B0604020202020204" pitchFamily="34" charset="0"/>
              <a:buChar char="•"/>
            </a:pPr>
            <a:r>
              <a:rPr lang="en-US" dirty="0"/>
              <a:t>Home individual owns and lives in does not count.</a:t>
            </a:r>
          </a:p>
          <a:p>
            <a:pPr marL="0" lvl="0" indent="0"/>
            <a:endParaRPr lang="en-US" dirty="0"/>
          </a:p>
          <a:p>
            <a:pPr marL="469900" lvl="0" indent="-469900">
              <a:buFont typeface="Arial" panose="020B0604020202020204" pitchFamily="34" charset="0"/>
              <a:buChar char="•"/>
            </a:pPr>
            <a:r>
              <a:rPr lang="en-US" dirty="0"/>
              <a:t>One car does not count.</a:t>
            </a:r>
          </a:p>
          <a:p>
            <a:pPr marL="0" lvl="0" indent="0"/>
            <a:endParaRPr lang="en-US" dirty="0"/>
          </a:p>
          <a:p>
            <a:pPr marL="469900" lvl="0" indent="-469900">
              <a:buFont typeface="Arial" panose="020B0604020202020204" pitchFamily="34" charset="0"/>
              <a:buChar char="•"/>
            </a:pPr>
            <a:r>
              <a:rPr lang="en-US" dirty="0"/>
              <a:t>Many other exclusions to the SSI Asset/Resource limit are in the Program Operating Manual System (POMS).</a:t>
            </a:r>
          </a:p>
          <a:p>
            <a:pPr marL="469900" lvl="0" indent="-469900">
              <a:buFont typeface="Arial" panose="020B0604020202020204" pitchFamily="34" charset="0"/>
              <a:buChar char="•"/>
            </a:pPr>
            <a:endParaRPr lang="en-US" dirty="0"/>
          </a:p>
          <a:p>
            <a:pPr marL="469900" lvl="0" indent="-469900">
              <a:buFont typeface="Arial" panose="020B0604020202020204" pitchFamily="34" charset="0"/>
              <a:buChar char="•"/>
            </a:pPr>
            <a:r>
              <a:rPr lang="en-US" dirty="0"/>
              <a:t>An Achieving Better Life Experience (ABLE) account can allow someone to save $15,000 a year up to a maximum of $100,000 without affecting the $2,000/$3,000 SSI resource limit.</a:t>
            </a:r>
          </a:p>
          <a:p>
            <a:endParaRPr lang="en-US" dirty="0"/>
          </a:p>
        </p:txBody>
      </p:sp>
      <p:sp>
        <p:nvSpPr>
          <p:cNvPr id="4" name="Slide Number Placeholder 3">
            <a:extLst>
              <a:ext uri="{FF2B5EF4-FFF2-40B4-BE49-F238E27FC236}">
                <a16:creationId xmlns:a16="http://schemas.microsoft.com/office/drawing/2014/main" id="{04B56690-748B-4FFB-9852-6D0E8DED172D}"/>
              </a:ext>
            </a:extLst>
          </p:cNvPr>
          <p:cNvSpPr>
            <a:spLocks noGrp="1"/>
          </p:cNvSpPr>
          <p:nvPr>
            <p:ph type="sldNum" sz="quarter" idx="10"/>
          </p:nvPr>
        </p:nvSpPr>
        <p:spPr/>
        <p:txBody>
          <a:bodyPr/>
          <a:lstStyle/>
          <a:p>
            <a:pPr>
              <a:defRPr/>
            </a:pPr>
            <a:fld id="{DAFD3366-2A37-4093-BC82-A6B70C738ADF}" type="slidenum">
              <a:rPr lang="en-US" altLang="en-US" smtClean="0"/>
              <a:pPr>
                <a:defRPr/>
              </a:pPr>
              <a:t>10</a:t>
            </a:fld>
            <a:endParaRPr lang="en-US" altLang="en-US" dirty="0"/>
          </a:p>
        </p:txBody>
      </p:sp>
    </p:spTree>
    <p:extLst>
      <p:ext uri="{BB962C8B-B14F-4D97-AF65-F5344CB8AC3E}">
        <p14:creationId xmlns:p14="http://schemas.microsoft.com/office/powerpoint/2010/main" val="27365107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049EC-47D5-4C22-ACB2-A23AF12A1D7C}"/>
              </a:ext>
            </a:extLst>
          </p:cNvPr>
          <p:cNvSpPr>
            <a:spLocks noGrp="1"/>
          </p:cNvSpPr>
          <p:nvPr>
            <p:ph type="title"/>
          </p:nvPr>
        </p:nvSpPr>
        <p:spPr/>
        <p:txBody>
          <a:bodyPr/>
          <a:lstStyle/>
          <a:p>
            <a:r>
              <a:rPr lang="en-US" dirty="0"/>
              <a:t>Title XVI Supplemental Security Income—Counting Other Income</a:t>
            </a:r>
          </a:p>
        </p:txBody>
      </p:sp>
      <p:sp>
        <p:nvSpPr>
          <p:cNvPr id="3" name="Content Placeholder 2">
            <a:extLst>
              <a:ext uri="{FF2B5EF4-FFF2-40B4-BE49-F238E27FC236}">
                <a16:creationId xmlns:a16="http://schemas.microsoft.com/office/drawing/2014/main" id="{806165F0-1570-43D2-9E2F-2E76C8D9B2DC}"/>
              </a:ext>
            </a:extLst>
          </p:cNvPr>
          <p:cNvSpPr>
            <a:spLocks noGrp="1"/>
          </p:cNvSpPr>
          <p:nvPr>
            <p:ph idx="1"/>
          </p:nvPr>
        </p:nvSpPr>
        <p:spPr/>
        <p:txBody>
          <a:bodyPr/>
          <a:lstStyle/>
          <a:p>
            <a:pPr marL="342900" lvl="0" indent="-342900">
              <a:buFont typeface="Arial" panose="020B0604020202020204" pitchFamily="34" charset="0"/>
              <a:buChar char="•"/>
            </a:pPr>
            <a:r>
              <a:rPr lang="en-US" dirty="0"/>
              <a:t>Almost all unearned income counts against the amount of the cash benefit.</a:t>
            </a:r>
          </a:p>
          <a:p>
            <a:pPr marL="0" lvl="0" indent="0"/>
            <a:endParaRPr lang="en-US" dirty="0"/>
          </a:p>
          <a:p>
            <a:pPr marL="342900" lvl="0" indent="-342900">
              <a:buFont typeface="Arial" panose="020B0604020202020204" pitchFamily="34" charset="0"/>
              <a:buChar char="•"/>
            </a:pPr>
            <a:r>
              <a:rPr lang="en-US" dirty="0"/>
              <a:t>Less than ½ of earned income counts. </a:t>
            </a:r>
          </a:p>
          <a:p>
            <a:pPr marL="0" lvl="0" indent="0"/>
            <a:endParaRPr lang="en-US" dirty="0"/>
          </a:p>
          <a:p>
            <a:pPr marL="342900" indent="-342900">
              <a:buFont typeface="Arial" panose="020B0604020202020204" pitchFamily="34" charset="0"/>
              <a:buChar char="•"/>
            </a:pPr>
            <a:r>
              <a:rPr lang="en-US" dirty="0"/>
              <a:t>Family earned/unearned income or resources can affect eligibility for SSI: </a:t>
            </a:r>
          </a:p>
          <a:p>
            <a:endParaRPr lang="en-US" sz="800" dirty="0"/>
          </a:p>
          <a:p>
            <a:pPr marL="642938" lvl="1" indent="-342900">
              <a:buFont typeface="Wingdings" panose="05000000000000000000" pitchFamily="2" charset="2"/>
              <a:buChar char="§"/>
            </a:pPr>
            <a:r>
              <a:rPr lang="en-US" dirty="0"/>
              <a:t>In Kind Support and Maintenance (food and shelter) can be considered.</a:t>
            </a:r>
          </a:p>
          <a:p>
            <a:pPr marL="642938" lvl="1" indent="-342900">
              <a:buFont typeface="Wingdings" panose="05000000000000000000" pitchFamily="2" charset="2"/>
              <a:buChar char="§"/>
            </a:pPr>
            <a:endParaRPr lang="en-US" sz="800" dirty="0"/>
          </a:p>
          <a:p>
            <a:pPr marL="642938" lvl="1" indent="-342900">
              <a:buFont typeface="Wingdings" panose="05000000000000000000" pitchFamily="2" charset="2"/>
              <a:buChar char="§"/>
            </a:pPr>
            <a:r>
              <a:rPr lang="en-US" dirty="0"/>
              <a:t>Income of certain relatives can be considered (deeming).</a:t>
            </a:r>
          </a:p>
          <a:p>
            <a:endParaRPr lang="en-US" dirty="0"/>
          </a:p>
        </p:txBody>
      </p:sp>
      <p:sp>
        <p:nvSpPr>
          <p:cNvPr id="4" name="Slide Number Placeholder 3">
            <a:extLst>
              <a:ext uri="{FF2B5EF4-FFF2-40B4-BE49-F238E27FC236}">
                <a16:creationId xmlns:a16="http://schemas.microsoft.com/office/drawing/2014/main" id="{E82A35B4-E2C6-42F5-8AE2-19D355A1C0CF}"/>
              </a:ext>
            </a:extLst>
          </p:cNvPr>
          <p:cNvSpPr>
            <a:spLocks noGrp="1"/>
          </p:cNvSpPr>
          <p:nvPr>
            <p:ph type="sldNum" sz="quarter" idx="10"/>
          </p:nvPr>
        </p:nvSpPr>
        <p:spPr/>
        <p:txBody>
          <a:bodyPr/>
          <a:lstStyle/>
          <a:p>
            <a:pPr>
              <a:defRPr/>
            </a:pPr>
            <a:fld id="{DAFD3366-2A37-4093-BC82-A6B70C738ADF}" type="slidenum">
              <a:rPr lang="en-US" altLang="en-US" smtClean="0"/>
              <a:pPr>
                <a:defRPr/>
              </a:pPr>
              <a:t>11</a:t>
            </a:fld>
            <a:endParaRPr lang="en-US" altLang="en-US" dirty="0"/>
          </a:p>
        </p:txBody>
      </p:sp>
    </p:spTree>
    <p:extLst>
      <p:ext uri="{BB962C8B-B14F-4D97-AF65-F5344CB8AC3E}">
        <p14:creationId xmlns:p14="http://schemas.microsoft.com/office/powerpoint/2010/main" val="17724018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25928-2E51-47E7-A23B-244EBEFA104C}"/>
              </a:ext>
            </a:extLst>
          </p:cNvPr>
          <p:cNvSpPr>
            <a:spLocks noGrp="1"/>
          </p:cNvSpPr>
          <p:nvPr>
            <p:ph type="title"/>
          </p:nvPr>
        </p:nvSpPr>
        <p:spPr/>
        <p:txBody>
          <a:bodyPr/>
          <a:lstStyle/>
          <a:p>
            <a:r>
              <a:rPr lang="en-US" dirty="0"/>
              <a:t>Title XVI Supplemental Security Income-Medicaid</a:t>
            </a:r>
          </a:p>
        </p:txBody>
      </p:sp>
      <p:sp>
        <p:nvSpPr>
          <p:cNvPr id="3" name="Content Placeholder 2">
            <a:extLst>
              <a:ext uri="{FF2B5EF4-FFF2-40B4-BE49-F238E27FC236}">
                <a16:creationId xmlns:a16="http://schemas.microsoft.com/office/drawing/2014/main" id="{AF0039C6-0CFC-45DC-A088-CC17B0B6B74F}"/>
              </a:ext>
            </a:extLst>
          </p:cNvPr>
          <p:cNvSpPr>
            <a:spLocks noGrp="1"/>
          </p:cNvSpPr>
          <p:nvPr>
            <p:ph idx="1"/>
          </p:nvPr>
        </p:nvSpPr>
        <p:spPr/>
        <p:txBody>
          <a:bodyPr/>
          <a:lstStyle/>
          <a:p>
            <a:pPr marL="342900" lvl="0" indent="-342900">
              <a:buFont typeface="Arial" panose="020B0604020202020204" pitchFamily="34" charset="0"/>
              <a:buChar char="•"/>
            </a:pPr>
            <a:r>
              <a:rPr lang="en-US" dirty="0"/>
              <a:t>In Texas, individuals who receive SSI automatically qualify for Medicaid. The individual does not have to apply for Medicaid, just for SSI.</a:t>
            </a:r>
          </a:p>
          <a:p>
            <a:pPr marL="0" lvl="0" indent="0"/>
            <a:endParaRPr lang="en-US" dirty="0"/>
          </a:p>
          <a:p>
            <a:pPr marL="342900" lvl="0" indent="-342900">
              <a:buFont typeface="Arial" panose="020B0604020202020204" pitchFamily="34" charset="0"/>
              <a:buChar char="•"/>
            </a:pPr>
            <a:r>
              <a:rPr lang="en-US" dirty="0"/>
              <a:t>SSI monthly cash benefit is figured on a formula. As earned income increases the SSI cash benefit will eventually go to $0 a month.</a:t>
            </a:r>
          </a:p>
          <a:p>
            <a:pPr marL="0" lvl="0" indent="0"/>
            <a:endParaRPr lang="en-US" dirty="0"/>
          </a:p>
          <a:p>
            <a:pPr marL="342900" lvl="0" indent="-342900">
              <a:buFont typeface="Arial" panose="020B0604020202020204" pitchFamily="34" charset="0"/>
              <a:buChar char="•"/>
            </a:pPr>
            <a:r>
              <a:rPr lang="en-US" dirty="0"/>
              <a:t>Certain work incentives may allow individuals to keep free Medicaid in place and remain an active SSI recipient AND have lots more money in their pockets because they are working!  Stay tuned.</a:t>
            </a:r>
          </a:p>
          <a:p>
            <a:endParaRPr lang="en-US" dirty="0"/>
          </a:p>
        </p:txBody>
      </p:sp>
      <p:sp>
        <p:nvSpPr>
          <p:cNvPr id="4" name="Slide Number Placeholder 3">
            <a:extLst>
              <a:ext uri="{FF2B5EF4-FFF2-40B4-BE49-F238E27FC236}">
                <a16:creationId xmlns:a16="http://schemas.microsoft.com/office/drawing/2014/main" id="{BD827D7E-B364-4C01-BC52-6E043A5DEC57}"/>
              </a:ext>
            </a:extLst>
          </p:cNvPr>
          <p:cNvSpPr>
            <a:spLocks noGrp="1"/>
          </p:cNvSpPr>
          <p:nvPr>
            <p:ph type="sldNum" sz="quarter" idx="10"/>
          </p:nvPr>
        </p:nvSpPr>
        <p:spPr/>
        <p:txBody>
          <a:bodyPr/>
          <a:lstStyle/>
          <a:p>
            <a:pPr>
              <a:defRPr/>
            </a:pPr>
            <a:fld id="{DAFD3366-2A37-4093-BC82-A6B70C738ADF}" type="slidenum">
              <a:rPr lang="en-US" altLang="en-US" smtClean="0"/>
              <a:pPr>
                <a:defRPr/>
              </a:pPr>
              <a:t>12</a:t>
            </a:fld>
            <a:endParaRPr lang="en-US" altLang="en-US" dirty="0"/>
          </a:p>
        </p:txBody>
      </p:sp>
    </p:spTree>
    <p:extLst>
      <p:ext uri="{BB962C8B-B14F-4D97-AF65-F5344CB8AC3E}">
        <p14:creationId xmlns:p14="http://schemas.microsoft.com/office/powerpoint/2010/main" val="25473331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62488-A186-4A20-A7CF-2665532783D9}"/>
              </a:ext>
            </a:extLst>
          </p:cNvPr>
          <p:cNvSpPr>
            <a:spLocks noGrp="1"/>
          </p:cNvSpPr>
          <p:nvPr>
            <p:ph type="title"/>
          </p:nvPr>
        </p:nvSpPr>
        <p:spPr/>
        <p:txBody>
          <a:bodyPr/>
          <a:lstStyle/>
          <a:p>
            <a:r>
              <a:rPr lang="en-US" dirty="0"/>
              <a:t>SSI Break Even Point</a:t>
            </a:r>
          </a:p>
        </p:txBody>
      </p:sp>
      <p:sp>
        <p:nvSpPr>
          <p:cNvPr id="3" name="Content Placeholder 2">
            <a:extLst>
              <a:ext uri="{FF2B5EF4-FFF2-40B4-BE49-F238E27FC236}">
                <a16:creationId xmlns:a16="http://schemas.microsoft.com/office/drawing/2014/main" id="{E8323568-83B5-49AD-A8D4-27F33E9A233E}"/>
              </a:ext>
            </a:extLst>
          </p:cNvPr>
          <p:cNvSpPr>
            <a:spLocks noGrp="1"/>
          </p:cNvSpPr>
          <p:nvPr>
            <p:ph idx="1"/>
          </p:nvPr>
        </p:nvSpPr>
        <p:spPr/>
        <p:txBody>
          <a:bodyPr/>
          <a:lstStyle/>
          <a:p>
            <a:pPr marL="342900" indent="-342900">
              <a:buFont typeface="Arial" panose="020B0604020202020204" pitchFamily="34" charset="0"/>
              <a:buChar char="•"/>
            </a:pPr>
            <a:r>
              <a:rPr lang="en-US" dirty="0"/>
              <a:t>SSI Break Even Point (BEP): The point at which earnings will cause the SSI monthly cash benefit to go to $0 a month. Not getting a cash benefits is not a bad thing, because the individual will end up with more spendable cash at the end of the month.</a:t>
            </a:r>
          </a:p>
          <a:p>
            <a:pPr marL="0" indent="0"/>
            <a:endParaRPr lang="en-US" sz="800" dirty="0"/>
          </a:p>
          <a:p>
            <a:pPr marL="342900" indent="-342900">
              <a:buFont typeface="Arial" panose="020B0604020202020204" pitchFamily="34" charset="0"/>
              <a:buChar char="•"/>
            </a:pPr>
            <a:r>
              <a:rPr lang="en-US" dirty="0"/>
              <a:t>In 2018, with no other deductions, the BEP for someone receiving the full $750 in SSI cash benefit is $1,585 gross a month.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If an individual gets a different amount than $750 the BEP will change. The BEP is figured by reversing the basic calculations done using the SSI formula. For example: $750 times 2  = $1,500. Add $65 to get $1,565. Add $20 to get the BEP for 2018 of $1,585. </a:t>
            </a:r>
          </a:p>
          <a:p>
            <a:endParaRPr lang="en-US" dirty="0"/>
          </a:p>
        </p:txBody>
      </p:sp>
      <p:sp>
        <p:nvSpPr>
          <p:cNvPr id="4" name="Slide Number Placeholder 3">
            <a:extLst>
              <a:ext uri="{FF2B5EF4-FFF2-40B4-BE49-F238E27FC236}">
                <a16:creationId xmlns:a16="http://schemas.microsoft.com/office/drawing/2014/main" id="{FC539151-D1CD-403A-9692-EF38E22B4069}"/>
              </a:ext>
            </a:extLst>
          </p:cNvPr>
          <p:cNvSpPr>
            <a:spLocks noGrp="1"/>
          </p:cNvSpPr>
          <p:nvPr>
            <p:ph type="sldNum" sz="quarter" idx="10"/>
          </p:nvPr>
        </p:nvSpPr>
        <p:spPr/>
        <p:txBody>
          <a:bodyPr/>
          <a:lstStyle/>
          <a:p>
            <a:pPr>
              <a:defRPr/>
            </a:pPr>
            <a:fld id="{DAFD3366-2A37-4093-BC82-A6B70C738ADF}" type="slidenum">
              <a:rPr lang="en-US" altLang="en-US" smtClean="0"/>
              <a:pPr>
                <a:defRPr/>
              </a:pPr>
              <a:t>13</a:t>
            </a:fld>
            <a:endParaRPr lang="en-US" altLang="en-US" dirty="0"/>
          </a:p>
        </p:txBody>
      </p:sp>
    </p:spTree>
    <p:extLst>
      <p:ext uri="{BB962C8B-B14F-4D97-AF65-F5344CB8AC3E}">
        <p14:creationId xmlns:p14="http://schemas.microsoft.com/office/powerpoint/2010/main" val="2345392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11C25-B43A-44EA-8C52-056E591D88CB}"/>
              </a:ext>
            </a:extLst>
          </p:cNvPr>
          <p:cNvSpPr>
            <a:spLocks noGrp="1"/>
          </p:cNvSpPr>
          <p:nvPr>
            <p:ph type="title"/>
          </p:nvPr>
        </p:nvSpPr>
        <p:spPr/>
        <p:txBody>
          <a:bodyPr/>
          <a:lstStyle/>
          <a:p>
            <a:r>
              <a:rPr lang="en-US" dirty="0"/>
              <a:t>The SSI Formula</a:t>
            </a:r>
          </a:p>
        </p:txBody>
      </p:sp>
      <p:sp>
        <p:nvSpPr>
          <p:cNvPr id="4" name="Slide Number Placeholder 3">
            <a:extLst>
              <a:ext uri="{FF2B5EF4-FFF2-40B4-BE49-F238E27FC236}">
                <a16:creationId xmlns:a16="http://schemas.microsoft.com/office/drawing/2014/main" id="{176EC59D-E8B8-4266-81C5-77BE31453D86}"/>
              </a:ext>
            </a:extLst>
          </p:cNvPr>
          <p:cNvSpPr>
            <a:spLocks noGrp="1"/>
          </p:cNvSpPr>
          <p:nvPr>
            <p:ph type="sldNum" sz="quarter" idx="10"/>
          </p:nvPr>
        </p:nvSpPr>
        <p:spPr/>
        <p:txBody>
          <a:bodyPr/>
          <a:lstStyle/>
          <a:p>
            <a:pPr>
              <a:defRPr/>
            </a:pPr>
            <a:fld id="{DAFD3366-2A37-4093-BC82-A6B70C738ADF}" type="slidenum">
              <a:rPr lang="en-US" altLang="en-US" smtClean="0"/>
              <a:pPr>
                <a:defRPr/>
              </a:pPr>
              <a:t>14</a:t>
            </a:fld>
            <a:endParaRPr lang="en-US" altLang="en-US" dirty="0"/>
          </a:p>
        </p:txBody>
      </p:sp>
      <p:pic>
        <p:nvPicPr>
          <p:cNvPr id="7" name="Content Placeholder 6" descr="SSI Calculation Sheet: No unearned income. Gross earned income $1,180. Take away General Income Exclusion of $20 and Earned Income Exclusion of $65 and Divide remainder by 2 to get total countable earned income of $547.50. Take that sum away from base SSI rate for 2018 of $750 to get adjusted SSI cash benefit of $202.50">
            <a:extLst>
              <a:ext uri="{FF2B5EF4-FFF2-40B4-BE49-F238E27FC236}">
                <a16:creationId xmlns:a16="http://schemas.microsoft.com/office/drawing/2014/main" id="{8C9ACEFF-5A61-4C94-ABD0-754B65F4DA37}"/>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0398" t="6791" r="10487" b="24740"/>
          <a:stretch/>
        </p:blipFill>
        <p:spPr>
          <a:xfrm>
            <a:off x="1507786" y="1692613"/>
            <a:ext cx="6254885" cy="4912467"/>
          </a:xfrm>
        </p:spPr>
      </p:pic>
    </p:spTree>
    <p:extLst>
      <p:ext uri="{BB962C8B-B14F-4D97-AF65-F5344CB8AC3E}">
        <p14:creationId xmlns:p14="http://schemas.microsoft.com/office/powerpoint/2010/main" val="31160712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8B656-34CB-42AC-9367-A796BB0C382B}"/>
              </a:ext>
            </a:extLst>
          </p:cNvPr>
          <p:cNvSpPr>
            <a:spLocks noGrp="1"/>
          </p:cNvSpPr>
          <p:nvPr>
            <p:ph type="title"/>
          </p:nvPr>
        </p:nvSpPr>
        <p:spPr/>
        <p:txBody>
          <a:bodyPr/>
          <a:lstStyle/>
          <a:p>
            <a:r>
              <a:rPr lang="en-US" dirty="0"/>
              <a:t>Work Incentive Programs Attached to SSI</a:t>
            </a:r>
          </a:p>
        </p:txBody>
      </p:sp>
      <p:sp>
        <p:nvSpPr>
          <p:cNvPr id="3" name="Content Placeholder 2">
            <a:extLst>
              <a:ext uri="{FF2B5EF4-FFF2-40B4-BE49-F238E27FC236}">
                <a16:creationId xmlns:a16="http://schemas.microsoft.com/office/drawing/2014/main" id="{138B57D6-D34D-4DB5-898D-332543CC378B}"/>
              </a:ext>
            </a:extLst>
          </p:cNvPr>
          <p:cNvSpPr>
            <a:spLocks noGrp="1"/>
          </p:cNvSpPr>
          <p:nvPr>
            <p:ph idx="1"/>
          </p:nvPr>
        </p:nvSpPr>
        <p:spPr>
          <a:xfrm>
            <a:off x="457200" y="1649413"/>
            <a:ext cx="8229600" cy="4732337"/>
          </a:xfrm>
        </p:spPr>
        <p:txBody>
          <a:bodyPr/>
          <a:lstStyle/>
          <a:p>
            <a:pPr marL="457200" indent="-457200">
              <a:buFont typeface="+mj-lt"/>
              <a:buAutoNum type="arabicPeriod"/>
            </a:pPr>
            <a:r>
              <a:rPr lang="en-US" dirty="0"/>
              <a:t>Student Earned Income Exclusion (SEIE)</a:t>
            </a:r>
          </a:p>
          <a:p>
            <a:pPr marL="457200" indent="-457200">
              <a:buFont typeface="+mj-lt"/>
              <a:buAutoNum type="arabicPeriod"/>
            </a:pPr>
            <a:r>
              <a:rPr lang="en-US" dirty="0"/>
              <a:t>Impairment Related Work Expense (IRWE)</a:t>
            </a:r>
          </a:p>
          <a:p>
            <a:pPr marL="457200" indent="-457200">
              <a:buFont typeface="+mj-lt"/>
              <a:buAutoNum type="arabicPeriod"/>
            </a:pPr>
            <a:r>
              <a:rPr lang="en-US" dirty="0"/>
              <a:t>Blind Work Expense (BWE)</a:t>
            </a:r>
          </a:p>
          <a:p>
            <a:pPr marL="457200" indent="-457200">
              <a:buFont typeface="+mj-lt"/>
              <a:buAutoNum type="arabicPeriod"/>
            </a:pPr>
            <a:r>
              <a:rPr lang="en-US" dirty="0"/>
              <a:t>Plan to Achieve Self Support (PASS)</a:t>
            </a:r>
          </a:p>
          <a:p>
            <a:pPr marL="457200" indent="-457200">
              <a:buFont typeface="+mj-lt"/>
              <a:buAutoNum type="arabicPeriod"/>
            </a:pPr>
            <a:r>
              <a:rPr lang="en-US" dirty="0"/>
              <a:t>1619b state threshold</a:t>
            </a:r>
          </a:p>
          <a:p>
            <a:pPr marL="457200" indent="-457200">
              <a:buFont typeface="+mj-lt"/>
              <a:buAutoNum type="arabicPeriod"/>
            </a:pPr>
            <a:r>
              <a:rPr lang="en-US" dirty="0"/>
              <a:t>1619b individualized threshold</a:t>
            </a:r>
          </a:p>
          <a:p>
            <a:pPr marL="457200" indent="-457200">
              <a:buFont typeface="+mj-lt"/>
              <a:buAutoNum type="arabicPeriod"/>
            </a:pPr>
            <a:r>
              <a:rPr lang="en-US" dirty="0"/>
              <a:t>Medicaid Buy-In</a:t>
            </a:r>
          </a:p>
          <a:p>
            <a:endParaRPr lang="en-US" sz="800"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F8972A39-9600-4D54-85EB-363BF555D2B8}"/>
              </a:ext>
            </a:extLst>
          </p:cNvPr>
          <p:cNvSpPr>
            <a:spLocks noGrp="1"/>
          </p:cNvSpPr>
          <p:nvPr>
            <p:ph type="sldNum" sz="quarter" idx="10"/>
          </p:nvPr>
        </p:nvSpPr>
        <p:spPr/>
        <p:txBody>
          <a:bodyPr/>
          <a:lstStyle/>
          <a:p>
            <a:pPr>
              <a:defRPr/>
            </a:pPr>
            <a:fld id="{DAFD3366-2A37-4093-BC82-A6B70C738ADF}" type="slidenum">
              <a:rPr lang="en-US" altLang="en-US" smtClean="0"/>
              <a:pPr>
                <a:defRPr/>
              </a:pPr>
              <a:t>15</a:t>
            </a:fld>
            <a:endParaRPr lang="en-US" altLang="en-US" dirty="0"/>
          </a:p>
        </p:txBody>
      </p:sp>
    </p:spTree>
    <p:extLst>
      <p:ext uri="{BB962C8B-B14F-4D97-AF65-F5344CB8AC3E}">
        <p14:creationId xmlns:p14="http://schemas.microsoft.com/office/powerpoint/2010/main" val="6659426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20067-1148-4FB9-B0C8-8093F331164F}"/>
              </a:ext>
            </a:extLst>
          </p:cNvPr>
          <p:cNvSpPr>
            <a:spLocks noGrp="1"/>
          </p:cNvSpPr>
          <p:nvPr>
            <p:ph type="title"/>
          </p:nvPr>
        </p:nvSpPr>
        <p:spPr/>
        <p:txBody>
          <a:bodyPr/>
          <a:lstStyle/>
          <a:p>
            <a:r>
              <a:rPr lang="en-US" dirty="0"/>
              <a:t>Student Earned Income Exclusion</a:t>
            </a:r>
          </a:p>
        </p:txBody>
      </p:sp>
      <p:sp>
        <p:nvSpPr>
          <p:cNvPr id="3" name="Content Placeholder 2">
            <a:extLst>
              <a:ext uri="{FF2B5EF4-FFF2-40B4-BE49-F238E27FC236}">
                <a16:creationId xmlns:a16="http://schemas.microsoft.com/office/drawing/2014/main" id="{92AB4B72-F0AB-4CA6-A67F-56C05FD2D2DE}"/>
              </a:ext>
            </a:extLst>
          </p:cNvPr>
          <p:cNvSpPr>
            <a:spLocks noGrp="1"/>
          </p:cNvSpPr>
          <p:nvPr>
            <p:ph idx="1"/>
          </p:nvPr>
        </p:nvSpPr>
        <p:spPr/>
        <p:txBody>
          <a:bodyPr/>
          <a:lstStyle/>
          <a:p>
            <a:pPr marL="342900" indent="-342900">
              <a:buFont typeface="Arial" panose="020B0604020202020204" pitchFamily="34" charset="0"/>
              <a:buChar char="•"/>
            </a:pPr>
            <a:r>
              <a:rPr lang="en-US" dirty="0"/>
              <a:t>The only work incentive SSA cannot deny if the individual meets the following criteria:</a:t>
            </a:r>
          </a:p>
          <a:p>
            <a:pPr marL="757238" lvl="1" indent="-457200">
              <a:buFont typeface="+mj-lt"/>
              <a:buAutoNum type="arabicPeriod"/>
            </a:pPr>
            <a:r>
              <a:rPr lang="en-US" dirty="0"/>
              <a:t>Receiving SSI and under age of 22.</a:t>
            </a:r>
          </a:p>
          <a:p>
            <a:pPr marL="757238" lvl="1" indent="-457200">
              <a:buFont typeface="+mj-lt"/>
              <a:buAutoNum type="arabicPeriod"/>
            </a:pPr>
            <a:r>
              <a:rPr lang="en-US" dirty="0"/>
              <a:t>Regularly attending school.</a:t>
            </a:r>
          </a:p>
          <a:p>
            <a:pPr marL="300038" lvl="1" indent="0">
              <a:buNone/>
            </a:pPr>
            <a:endParaRPr lang="en-US" dirty="0"/>
          </a:p>
          <a:p>
            <a:pPr marL="342900" indent="-342900">
              <a:buFont typeface="Arial" panose="020B0604020202020204" pitchFamily="34" charset="0"/>
              <a:buChar char="•"/>
            </a:pPr>
            <a:r>
              <a:rPr lang="en-US" dirty="0"/>
              <a:t>$1,820 (2018) a month or $7,350 (2018) maximum a year is forgiven from SSI check.</a:t>
            </a:r>
          </a:p>
          <a:p>
            <a:pPr marL="0" indent="0"/>
            <a:endParaRPr lang="en-US" dirty="0"/>
          </a:p>
          <a:p>
            <a:pPr marL="342900" indent="-342900">
              <a:buFont typeface="Arial" panose="020B0604020202020204" pitchFamily="34" charset="0"/>
              <a:buChar char="•"/>
            </a:pPr>
            <a:r>
              <a:rPr lang="en-US" dirty="0"/>
              <a:t>Must be requested and approved by SSA.</a:t>
            </a:r>
          </a:p>
          <a:p>
            <a:pPr marL="0" indent="0"/>
            <a:endParaRPr lang="en-US" dirty="0"/>
          </a:p>
          <a:p>
            <a:pPr marL="342900" indent="-342900">
              <a:buFont typeface="Arial" panose="020B0604020202020204" pitchFamily="34" charset="0"/>
              <a:buChar char="•"/>
            </a:pPr>
            <a:r>
              <a:rPr lang="en-US" dirty="0"/>
              <a:t>No formal SSA form, write a letter requesting SEIE and include proof of attendance.</a:t>
            </a:r>
          </a:p>
          <a:p>
            <a:endParaRPr lang="en-US" dirty="0"/>
          </a:p>
        </p:txBody>
      </p:sp>
      <p:sp>
        <p:nvSpPr>
          <p:cNvPr id="4" name="Slide Number Placeholder 3">
            <a:extLst>
              <a:ext uri="{FF2B5EF4-FFF2-40B4-BE49-F238E27FC236}">
                <a16:creationId xmlns:a16="http://schemas.microsoft.com/office/drawing/2014/main" id="{ACD27FBD-201F-4208-B087-F040EF874772}"/>
              </a:ext>
            </a:extLst>
          </p:cNvPr>
          <p:cNvSpPr>
            <a:spLocks noGrp="1"/>
          </p:cNvSpPr>
          <p:nvPr>
            <p:ph type="sldNum" sz="quarter" idx="10"/>
          </p:nvPr>
        </p:nvSpPr>
        <p:spPr/>
        <p:txBody>
          <a:bodyPr/>
          <a:lstStyle/>
          <a:p>
            <a:pPr>
              <a:defRPr/>
            </a:pPr>
            <a:fld id="{DAFD3366-2A37-4093-BC82-A6B70C738ADF}" type="slidenum">
              <a:rPr lang="en-US" altLang="en-US" smtClean="0"/>
              <a:pPr>
                <a:defRPr/>
              </a:pPr>
              <a:t>16</a:t>
            </a:fld>
            <a:endParaRPr lang="en-US" altLang="en-US" dirty="0"/>
          </a:p>
        </p:txBody>
      </p:sp>
    </p:spTree>
    <p:extLst>
      <p:ext uri="{BB962C8B-B14F-4D97-AF65-F5344CB8AC3E}">
        <p14:creationId xmlns:p14="http://schemas.microsoft.com/office/powerpoint/2010/main" val="22696677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8E382-F389-4852-80F3-29E78ED9677E}"/>
              </a:ext>
            </a:extLst>
          </p:cNvPr>
          <p:cNvSpPr>
            <a:spLocks noGrp="1"/>
          </p:cNvSpPr>
          <p:nvPr>
            <p:ph type="title"/>
          </p:nvPr>
        </p:nvSpPr>
        <p:spPr/>
        <p:txBody>
          <a:bodyPr/>
          <a:lstStyle/>
          <a:p>
            <a:r>
              <a:rPr lang="en-US" dirty="0"/>
              <a:t>SEIE: Regularly Attending School</a:t>
            </a:r>
          </a:p>
        </p:txBody>
      </p:sp>
      <p:sp>
        <p:nvSpPr>
          <p:cNvPr id="3" name="Content Placeholder 2">
            <a:extLst>
              <a:ext uri="{FF2B5EF4-FFF2-40B4-BE49-F238E27FC236}">
                <a16:creationId xmlns:a16="http://schemas.microsoft.com/office/drawing/2014/main" id="{29E19435-0609-4A0A-A83E-5BAD074DC8F3}"/>
              </a:ext>
            </a:extLst>
          </p:cNvPr>
          <p:cNvSpPr>
            <a:spLocks noGrp="1"/>
          </p:cNvSpPr>
          <p:nvPr>
            <p:ph idx="1"/>
          </p:nvPr>
        </p:nvSpPr>
        <p:spPr>
          <a:xfrm>
            <a:off x="457200" y="1649413"/>
            <a:ext cx="8229600" cy="4945940"/>
          </a:xfrm>
        </p:spPr>
        <p:txBody>
          <a:bodyPr/>
          <a:lstStyle/>
          <a:p>
            <a:pPr marL="342900" indent="-342900">
              <a:buFont typeface="Arial" panose="020B0604020202020204" pitchFamily="34" charset="0"/>
              <a:buChar char="•"/>
            </a:pPr>
            <a:r>
              <a:rPr lang="en-US" dirty="0"/>
              <a:t>Regularly Attending School means:</a:t>
            </a:r>
          </a:p>
          <a:p>
            <a:pPr marL="687388" indent="-342900">
              <a:buFont typeface="Wingdings" panose="05000000000000000000" pitchFamily="2" charset="2"/>
              <a:buChar char="§"/>
            </a:pPr>
            <a:r>
              <a:rPr lang="en-US" dirty="0"/>
              <a:t>Grades 7-12:  at least 12 hours a week </a:t>
            </a:r>
            <a:r>
              <a:rPr lang="en-US" i="1" dirty="0"/>
              <a:t>or</a:t>
            </a:r>
          </a:p>
          <a:p>
            <a:pPr marL="687388" indent="-342900">
              <a:buFont typeface="Wingdings" panose="05000000000000000000" pitchFamily="2" charset="2"/>
              <a:buChar char="§"/>
            </a:pPr>
            <a:r>
              <a:rPr lang="en-US" dirty="0"/>
              <a:t>College or university (online universities count):  at least 8 hours a week </a:t>
            </a:r>
            <a:r>
              <a:rPr lang="en-US" i="1" dirty="0"/>
              <a:t>or</a:t>
            </a:r>
          </a:p>
          <a:p>
            <a:pPr marL="687388" indent="-342900">
              <a:buFont typeface="Wingdings" panose="05000000000000000000" pitchFamily="2" charset="2"/>
              <a:buChar char="§"/>
            </a:pPr>
            <a:r>
              <a:rPr lang="en-US" dirty="0"/>
              <a:t>In a training course to prepare for employment for at least 12 hours a week (15 hours a week if the course involves shop practice); </a:t>
            </a:r>
            <a:r>
              <a:rPr lang="en-US" i="1" dirty="0"/>
              <a:t>or</a:t>
            </a:r>
          </a:p>
          <a:p>
            <a:pPr marL="687388" indent="-342900">
              <a:buFont typeface="Wingdings" panose="05000000000000000000" pitchFamily="2" charset="2"/>
              <a:buChar char="§"/>
            </a:pPr>
            <a:r>
              <a:rPr lang="en-US" dirty="0"/>
              <a:t>For less time than indicated above for reasons beyond the student’s control, such as illness.</a:t>
            </a:r>
          </a:p>
          <a:p>
            <a:pPr marL="687388" indent="-342900">
              <a:buFont typeface="Wingdings" panose="05000000000000000000" pitchFamily="2" charset="2"/>
              <a:buChar char="§"/>
            </a:pPr>
            <a:endParaRPr lang="en-US" sz="800" dirty="0"/>
          </a:p>
          <a:p>
            <a:pPr marL="342900" indent="-342900">
              <a:buFont typeface="Arial" panose="020B0604020202020204" pitchFamily="34" charset="0"/>
              <a:buChar char="•"/>
            </a:pPr>
            <a:r>
              <a:rPr lang="en-US" dirty="0"/>
              <a:t>GED counts if meeting hourly requirement for Grades 7-12 above.</a:t>
            </a:r>
          </a:p>
          <a:p>
            <a:pPr marL="687388" indent="-342900">
              <a:buFont typeface="Wingdings" panose="05000000000000000000" pitchFamily="2" charset="2"/>
              <a:buChar char="§"/>
            </a:pPr>
            <a:endParaRPr lang="en-US" sz="800" dirty="0"/>
          </a:p>
          <a:p>
            <a:pPr marL="342900" indent="-342900">
              <a:buFont typeface="Arial" panose="020B0604020202020204" pitchFamily="34" charset="0"/>
              <a:buChar char="•"/>
            </a:pPr>
            <a:r>
              <a:rPr lang="en-US" dirty="0"/>
              <a:t>Home schooling counts as long as hourly requirements are met; and instruction is under Texas Home Schooling regulations.</a:t>
            </a:r>
          </a:p>
          <a:p>
            <a:pPr marL="0" indent="0"/>
            <a:endParaRPr lang="en-US" sz="800" dirty="0"/>
          </a:p>
          <a:p>
            <a:pPr marL="342900" indent="-342900">
              <a:buFont typeface="Arial" panose="020B0604020202020204" pitchFamily="34" charset="0"/>
              <a:buChar char="•"/>
            </a:pPr>
            <a:r>
              <a:rPr lang="en-US" dirty="0"/>
              <a:t>Can use SEIE during summer break if planning to return to school in the fall.</a:t>
            </a:r>
          </a:p>
          <a:p>
            <a:endParaRPr lang="en-US" dirty="0"/>
          </a:p>
        </p:txBody>
      </p:sp>
      <p:sp>
        <p:nvSpPr>
          <p:cNvPr id="4" name="Slide Number Placeholder 3">
            <a:extLst>
              <a:ext uri="{FF2B5EF4-FFF2-40B4-BE49-F238E27FC236}">
                <a16:creationId xmlns:a16="http://schemas.microsoft.com/office/drawing/2014/main" id="{0F269363-C067-4E5E-803C-CE4A801DDA71}"/>
              </a:ext>
            </a:extLst>
          </p:cNvPr>
          <p:cNvSpPr>
            <a:spLocks noGrp="1"/>
          </p:cNvSpPr>
          <p:nvPr>
            <p:ph type="sldNum" sz="quarter" idx="10"/>
          </p:nvPr>
        </p:nvSpPr>
        <p:spPr/>
        <p:txBody>
          <a:bodyPr/>
          <a:lstStyle/>
          <a:p>
            <a:pPr>
              <a:defRPr/>
            </a:pPr>
            <a:fld id="{DAFD3366-2A37-4093-BC82-A6B70C738ADF}" type="slidenum">
              <a:rPr lang="en-US" altLang="en-US" smtClean="0"/>
              <a:pPr>
                <a:defRPr/>
              </a:pPr>
              <a:t>17</a:t>
            </a:fld>
            <a:endParaRPr lang="en-US" altLang="en-US" dirty="0"/>
          </a:p>
        </p:txBody>
      </p:sp>
    </p:spTree>
    <p:extLst>
      <p:ext uri="{BB962C8B-B14F-4D97-AF65-F5344CB8AC3E}">
        <p14:creationId xmlns:p14="http://schemas.microsoft.com/office/powerpoint/2010/main" val="6074112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6715B-038E-48A7-BEFB-B24AAF7955C5}"/>
              </a:ext>
            </a:extLst>
          </p:cNvPr>
          <p:cNvSpPr>
            <a:spLocks noGrp="1"/>
          </p:cNvSpPr>
          <p:nvPr>
            <p:ph type="title"/>
          </p:nvPr>
        </p:nvSpPr>
        <p:spPr/>
        <p:txBody>
          <a:bodyPr/>
          <a:lstStyle/>
          <a:p>
            <a:r>
              <a:rPr lang="en-US" dirty="0"/>
              <a:t>Example of Using SEIE in the SSI Formula</a:t>
            </a:r>
            <a:br>
              <a:rPr lang="en-US" dirty="0"/>
            </a:br>
            <a:endParaRPr lang="en-US" dirty="0"/>
          </a:p>
        </p:txBody>
      </p:sp>
      <p:sp>
        <p:nvSpPr>
          <p:cNvPr id="4" name="Slide Number Placeholder 3">
            <a:extLst>
              <a:ext uri="{FF2B5EF4-FFF2-40B4-BE49-F238E27FC236}">
                <a16:creationId xmlns:a16="http://schemas.microsoft.com/office/drawing/2014/main" id="{FD5420FD-FE87-403C-B2CF-6798B38CDDE9}"/>
              </a:ext>
            </a:extLst>
          </p:cNvPr>
          <p:cNvSpPr>
            <a:spLocks noGrp="1"/>
          </p:cNvSpPr>
          <p:nvPr>
            <p:ph type="sldNum" sz="quarter" idx="10"/>
          </p:nvPr>
        </p:nvSpPr>
        <p:spPr/>
        <p:txBody>
          <a:bodyPr/>
          <a:lstStyle/>
          <a:p>
            <a:pPr>
              <a:defRPr/>
            </a:pPr>
            <a:fld id="{DAFD3366-2A37-4093-BC82-A6B70C738ADF}" type="slidenum">
              <a:rPr lang="en-US" altLang="en-US" smtClean="0"/>
              <a:pPr>
                <a:defRPr/>
              </a:pPr>
              <a:t>18</a:t>
            </a:fld>
            <a:endParaRPr lang="en-US" altLang="en-US" dirty="0"/>
          </a:p>
        </p:txBody>
      </p:sp>
      <p:pic>
        <p:nvPicPr>
          <p:cNvPr id="7" name="Content Placeholder 6" descr="SSI Calculation Sheet. Gross month earnings of $1,180. Use SEIE and take away entire $1,180 to get adjusted SSI cash benefit of $750.">
            <a:extLst>
              <a:ext uri="{FF2B5EF4-FFF2-40B4-BE49-F238E27FC236}">
                <a16:creationId xmlns:a16="http://schemas.microsoft.com/office/drawing/2014/main" id="{AAECC9F7-4DC1-4A7F-85E6-81A3BF84F3B2}"/>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0603" t="11544" r="10570" b="25387"/>
          <a:stretch/>
        </p:blipFill>
        <p:spPr>
          <a:xfrm>
            <a:off x="1439693" y="1838528"/>
            <a:ext cx="6284069" cy="4543222"/>
          </a:xfrm>
        </p:spPr>
      </p:pic>
    </p:spTree>
    <p:extLst>
      <p:ext uri="{BB962C8B-B14F-4D97-AF65-F5344CB8AC3E}">
        <p14:creationId xmlns:p14="http://schemas.microsoft.com/office/powerpoint/2010/main" val="35722975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D8795-5DFA-4A44-B333-4E7D667076DD}"/>
              </a:ext>
            </a:extLst>
          </p:cNvPr>
          <p:cNvSpPr>
            <a:spLocks noGrp="1"/>
          </p:cNvSpPr>
          <p:nvPr>
            <p:ph type="title"/>
          </p:nvPr>
        </p:nvSpPr>
        <p:spPr/>
        <p:txBody>
          <a:bodyPr/>
          <a:lstStyle/>
          <a:p>
            <a:r>
              <a:rPr lang="en-US" dirty="0"/>
              <a:t>SEIE Financial Benefit</a:t>
            </a:r>
          </a:p>
        </p:txBody>
      </p:sp>
      <p:sp>
        <p:nvSpPr>
          <p:cNvPr id="3" name="Content Placeholder 2">
            <a:extLst>
              <a:ext uri="{FF2B5EF4-FFF2-40B4-BE49-F238E27FC236}">
                <a16:creationId xmlns:a16="http://schemas.microsoft.com/office/drawing/2014/main" id="{D409CB88-E0FF-45B8-9EBB-711FB734FF9C}"/>
              </a:ext>
            </a:extLst>
          </p:cNvPr>
          <p:cNvSpPr>
            <a:spLocks noGrp="1"/>
          </p:cNvSpPr>
          <p:nvPr>
            <p:ph idx="1"/>
          </p:nvPr>
        </p:nvSpPr>
        <p:spPr/>
        <p:txBody>
          <a:bodyPr/>
          <a:lstStyle/>
          <a:p>
            <a:pPr marL="342900" indent="-342900">
              <a:buFont typeface="Arial" panose="020B0604020202020204" pitchFamily="34" charset="0"/>
              <a:buChar char="•"/>
            </a:pPr>
            <a:r>
              <a:rPr lang="en-US" dirty="0"/>
              <a:t>Under SEIE the student can deduct up to $1,820 month until annual gross earnings reach $7,350 (2018).  Therefore, the student will get a full SSI check ($750 in 2018) plus earnings for six months.</a:t>
            </a:r>
          </a:p>
          <a:p>
            <a:pPr marL="0" indent="0"/>
            <a:endParaRPr lang="en-US" sz="800" dirty="0"/>
          </a:p>
          <a:p>
            <a:pPr marL="342900" indent="-342900">
              <a:buFont typeface="Arial" panose="020B0604020202020204" pitchFamily="34" charset="0"/>
              <a:buChar char="•"/>
            </a:pPr>
            <a:r>
              <a:rPr lang="en-US" dirty="0"/>
              <a:t>The seventh month the student has $270 left in SEIE and will get adjusted SSI cash benefit of $412.50. The student has reached the maximum SEIE deduction of $7,350 for 2018.</a:t>
            </a:r>
          </a:p>
          <a:p>
            <a:pPr marL="0" indent="0"/>
            <a:endParaRPr lang="en-US" sz="800" dirty="0"/>
          </a:p>
          <a:p>
            <a:pPr marL="342900" indent="-342900">
              <a:buFont typeface="Arial" panose="020B0604020202020204" pitchFamily="34" charset="0"/>
              <a:buChar char="•"/>
            </a:pPr>
            <a:r>
              <a:rPr lang="en-US" dirty="0"/>
              <a:t>The last five months of the year the student uses the regular SSI calculation with no work incentive and gets an adjusted cash benefit of $202.50.</a:t>
            </a:r>
          </a:p>
          <a:p>
            <a:pPr marL="0" indent="0"/>
            <a:endParaRPr lang="en-US" sz="800" dirty="0"/>
          </a:p>
          <a:p>
            <a:pPr marL="342900" indent="-342900">
              <a:buFont typeface="Arial" panose="020B0604020202020204" pitchFamily="34" charset="0"/>
              <a:buChar char="•"/>
            </a:pPr>
            <a:r>
              <a:rPr lang="en-US" dirty="0"/>
              <a:t>Total take home would be approximately $16,545 as opposed to $9,000 if the student did not work and just received SSI cash benefits.</a:t>
            </a:r>
          </a:p>
          <a:p>
            <a:pPr marL="342900" indent="-342900">
              <a:buFont typeface="Arial" panose="020B0604020202020204" pitchFamily="34" charset="0"/>
              <a:buChar char="•"/>
            </a:pPr>
            <a:endParaRPr lang="en-US" dirty="0"/>
          </a:p>
          <a:p>
            <a:endParaRPr lang="en-US" dirty="0"/>
          </a:p>
        </p:txBody>
      </p:sp>
      <p:sp>
        <p:nvSpPr>
          <p:cNvPr id="4" name="Slide Number Placeholder 3">
            <a:extLst>
              <a:ext uri="{FF2B5EF4-FFF2-40B4-BE49-F238E27FC236}">
                <a16:creationId xmlns:a16="http://schemas.microsoft.com/office/drawing/2014/main" id="{DF4B5714-E360-49F7-B525-90EC2E64E381}"/>
              </a:ext>
            </a:extLst>
          </p:cNvPr>
          <p:cNvSpPr>
            <a:spLocks noGrp="1"/>
          </p:cNvSpPr>
          <p:nvPr>
            <p:ph type="sldNum" sz="quarter" idx="10"/>
          </p:nvPr>
        </p:nvSpPr>
        <p:spPr/>
        <p:txBody>
          <a:bodyPr/>
          <a:lstStyle/>
          <a:p>
            <a:pPr>
              <a:defRPr/>
            </a:pPr>
            <a:fld id="{DAFD3366-2A37-4093-BC82-A6B70C738ADF}" type="slidenum">
              <a:rPr lang="en-US" altLang="en-US" smtClean="0"/>
              <a:pPr>
                <a:defRPr/>
              </a:pPr>
              <a:t>19</a:t>
            </a:fld>
            <a:endParaRPr lang="en-US" altLang="en-US" dirty="0"/>
          </a:p>
        </p:txBody>
      </p:sp>
    </p:spTree>
    <p:extLst>
      <p:ext uri="{BB962C8B-B14F-4D97-AF65-F5344CB8AC3E}">
        <p14:creationId xmlns:p14="http://schemas.microsoft.com/office/powerpoint/2010/main" val="31468353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44C31-FACA-4D28-8CCF-96E8E6BFF027}"/>
              </a:ext>
            </a:extLst>
          </p:cNvPr>
          <p:cNvSpPr>
            <a:spLocks noGrp="1"/>
          </p:cNvSpPr>
          <p:nvPr>
            <p:ph type="title"/>
          </p:nvPr>
        </p:nvSpPr>
        <p:spPr/>
        <p:txBody>
          <a:bodyPr/>
          <a:lstStyle/>
          <a:p>
            <a:r>
              <a:rPr lang="en-US" dirty="0"/>
              <a:t>How Often Have You Heard?</a:t>
            </a:r>
          </a:p>
        </p:txBody>
      </p:sp>
      <p:sp>
        <p:nvSpPr>
          <p:cNvPr id="3" name="Content Placeholder 2">
            <a:extLst>
              <a:ext uri="{FF2B5EF4-FFF2-40B4-BE49-F238E27FC236}">
                <a16:creationId xmlns:a16="http://schemas.microsoft.com/office/drawing/2014/main" id="{83BE6EA5-459A-4117-8DDB-58AE3F4026B5}"/>
              </a:ext>
            </a:extLst>
          </p:cNvPr>
          <p:cNvSpPr>
            <a:spLocks noGrp="1"/>
          </p:cNvSpPr>
          <p:nvPr>
            <p:ph idx="1"/>
          </p:nvPr>
        </p:nvSpPr>
        <p:spPr/>
        <p:txBody>
          <a:bodyPr/>
          <a:lstStyle/>
          <a:p>
            <a:pPr marL="342900" indent="-342900">
              <a:buFont typeface="Arial" panose="020B0604020202020204" pitchFamily="34" charset="0"/>
              <a:buChar char="•"/>
            </a:pPr>
            <a:r>
              <a:rPr lang="en-US" dirty="0"/>
              <a:t>If I go to work I will lose my benefits.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I can only a certain amount of money each month or I will lose my benefits.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I can’t get the skills and experience I need for a career without losing my benefits.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If I go to work and then stop working, I won’t be able to get back my cash benefits or Medicaid/Medicare back.</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If I go to work Social Security will send me a letter asking for a lot of money back.</a:t>
            </a:r>
          </a:p>
          <a:p>
            <a:endParaRPr lang="en-US" dirty="0"/>
          </a:p>
        </p:txBody>
      </p:sp>
      <p:sp>
        <p:nvSpPr>
          <p:cNvPr id="4" name="Slide Number Placeholder 3">
            <a:extLst>
              <a:ext uri="{FF2B5EF4-FFF2-40B4-BE49-F238E27FC236}">
                <a16:creationId xmlns:a16="http://schemas.microsoft.com/office/drawing/2014/main" id="{CAC5DABB-16FF-4593-90C9-ADB34947B829}"/>
              </a:ext>
            </a:extLst>
          </p:cNvPr>
          <p:cNvSpPr>
            <a:spLocks noGrp="1"/>
          </p:cNvSpPr>
          <p:nvPr>
            <p:ph type="sldNum" sz="quarter" idx="10"/>
          </p:nvPr>
        </p:nvSpPr>
        <p:spPr/>
        <p:txBody>
          <a:bodyPr/>
          <a:lstStyle/>
          <a:p>
            <a:pPr>
              <a:defRPr/>
            </a:pPr>
            <a:fld id="{DAFD3366-2A37-4093-BC82-A6B70C738ADF}" type="slidenum">
              <a:rPr lang="en-US" altLang="en-US" smtClean="0"/>
              <a:pPr>
                <a:defRPr/>
              </a:pPr>
              <a:t>2</a:t>
            </a:fld>
            <a:endParaRPr lang="en-US" altLang="en-US" dirty="0"/>
          </a:p>
        </p:txBody>
      </p:sp>
    </p:spTree>
    <p:extLst>
      <p:ext uri="{BB962C8B-B14F-4D97-AF65-F5344CB8AC3E}">
        <p14:creationId xmlns:p14="http://schemas.microsoft.com/office/powerpoint/2010/main" val="1991724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CA901-9F0D-4C57-82A8-60B7364453C4}"/>
              </a:ext>
            </a:extLst>
          </p:cNvPr>
          <p:cNvSpPr>
            <a:spLocks noGrp="1"/>
          </p:cNvSpPr>
          <p:nvPr>
            <p:ph type="title"/>
          </p:nvPr>
        </p:nvSpPr>
        <p:spPr/>
        <p:txBody>
          <a:bodyPr/>
          <a:lstStyle/>
          <a:p>
            <a:r>
              <a:rPr lang="en-US" dirty="0"/>
              <a:t>SEIE: Keeping the Full Cash Benefit All Year</a:t>
            </a:r>
          </a:p>
        </p:txBody>
      </p:sp>
      <p:sp>
        <p:nvSpPr>
          <p:cNvPr id="4" name="Slide Number Placeholder 3">
            <a:extLst>
              <a:ext uri="{FF2B5EF4-FFF2-40B4-BE49-F238E27FC236}">
                <a16:creationId xmlns:a16="http://schemas.microsoft.com/office/drawing/2014/main" id="{A3D71310-01B9-4542-8A74-551B5BFA622F}"/>
              </a:ext>
            </a:extLst>
          </p:cNvPr>
          <p:cNvSpPr>
            <a:spLocks noGrp="1"/>
          </p:cNvSpPr>
          <p:nvPr>
            <p:ph type="sldNum" sz="quarter" idx="10"/>
          </p:nvPr>
        </p:nvSpPr>
        <p:spPr/>
        <p:txBody>
          <a:bodyPr/>
          <a:lstStyle/>
          <a:p>
            <a:pPr>
              <a:defRPr/>
            </a:pPr>
            <a:fld id="{DAFD3366-2A37-4093-BC82-A6B70C738ADF}" type="slidenum">
              <a:rPr lang="en-US" altLang="en-US" smtClean="0"/>
              <a:pPr>
                <a:defRPr/>
              </a:pPr>
              <a:t>20</a:t>
            </a:fld>
            <a:endParaRPr lang="en-US" altLang="en-US" dirty="0"/>
          </a:p>
        </p:txBody>
      </p:sp>
      <p:pic>
        <p:nvPicPr>
          <p:cNvPr id="7" name="Content Placeholder 6" descr="SSI Calculation sheet showing earnings of $502.28 with SEIE entire $502.28 deducted resulting in full SSI cash benefit of $750">
            <a:extLst>
              <a:ext uri="{FF2B5EF4-FFF2-40B4-BE49-F238E27FC236}">
                <a16:creationId xmlns:a16="http://schemas.microsoft.com/office/drawing/2014/main" id="{E2048B52-AF4D-467D-8840-D6DF9D724B77}"/>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0608" t="11327" r="10363" b="25388"/>
          <a:stretch/>
        </p:blipFill>
        <p:spPr>
          <a:xfrm>
            <a:off x="1488332" y="1819072"/>
            <a:ext cx="6264613" cy="4562678"/>
          </a:xfrm>
        </p:spPr>
      </p:pic>
    </p:spTree>
    <p:extLst>
      <p:ext uri="{BB962C8B-B14F-4D97-AF65-F5344CB8AC3E}">
        <p14:creationId xmlns:p14="http://schemas.microsoft.com/office/powerpoint/2010/main" val="15804729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4DB02-D433-4F91-BB81-A1E3771E3F5C}"/>
              </a:ext>
            </a:extLst>
          </p:cNvPr>
          <p:cNvSpPr>
            <a:spLocks noGrp="1"/>
          </p:cNvSpPr>
          <p:nvPr>
            <p:ph type="title"/>
          </p:nvPr>
        </p:nvSpPr>
        <p:spPr/>
        <p:txBody>
          <a:bodyPr/>
          <a:lstStyle/>
          <a:p>
            <a:r>
              <a:rPr lang="en-US" dirty="0"/>
              <a:t>SEIE: Financial Benefit even with Lower Earnings!</a:t>
            </a:r>
          </a:p>
        </p:txBody>
      </p:sp>
      <p:sp>
        <p:nvSpPr>
          <p:cNvPr id="3" name="Content Placeholder 2">
            <a:extLst>
              <a:ext uri="{FF2B5EF4-FFF2-40B4-BE49-F238E27FC236}">
                <a16:creationId xmlns:a16="http://schemas.microsoft.com/office/drawing/2014/main" id="{0375CC13-A710-4A70-8338-714E978D53D5}"/>
              </a:ext>
            </a:extLst>
          </p:cNvPr>
          <p:cNvSpPr>
            <a:spLocks noGrp="1"/>
          </p:cNvSpPr>
          <p:nvPr>
            <p:ph idx="1"/>
          </p:nvPr>
        </p:nvSpPr>
        <p:spPr/>
        <p:txBody>
          <a:bodyPr/>
          <a:lstStyle/>
          <a:p>
            <a:pPr marL="342900" indent="-342900">
              <a:buFont typeface="Arial" panose="020B0604020202020204" pitchFamily="34" charset="0"/>
              <a:buChar char="•"/>
            </a:pPr>
            <a:r>
              <a:rPr lang="en-US" dirty="0"/>
              <a:t>The student works 16 hours a week at $7.25 an hour.</a:t>
            </a:r>
          </a:p>
          <a:p>
            <a:pPr marL="0" indent="0"/>
            <a:endParaRPr lang="en-US" dirty="0"/>
          </a:p>
          <a:p>
            <a:pPr marL="342900" indent="-342900">
              <a:buFont typeface="Arial" panose="020B0604020202020204" pitchFamily="34" charset="0"/>
              <a:buChar char="•"/>
            </a:pPr>
            <a:r>
              <a:rPr lang="en-US" dirty="0"/>
              <a:t>The SEIE is good for the entire year since the student’s gross annual income is $6,027.36 and does not reach the maximum deductible for 2018.</a:t>
            </a:r>
          </a:p>
          <a:p>
            <a:pPr marL="0" indent="0"/>
            <a:endParaRPr lang="en-US" dirty="0"/>
          </a:p>
          <a:p>
            <a:pPr marL="342900" indent="-342900">
              <a:buFont typeface="Arial" panose="020B0604020202020204" pitchFamily="34" charset="0"/>
              <a:buChar char="•"/>
            </a:pPr>
            <a:r>
              <a:rPr lang="en-US" dirty="0"/>
              <a:t>Therefore, the student gets the full SSI cash benefit every month of the year and their (approximate) net earned income for a total approximate take home of $13,520.52.</a:t>
            </a:r>
          </a:p>
          <a:p>
            <a:endParaRPr lang="en-US" dirty="0"/>
          </a:p>
        </p:txBody>
      </p:sp>
      <p:sp>
        <p:nvSpPr>
          <p:cNvPr id="4" name="Slide Number Placeholder 3">
            <a:extLst>
              <a:ext uri="{FF2B5EF4-FFF2-40B4-BE49-F238E27FC236}">
                <a16:creationId xmlns:a16="http://schemas.microsoft.com/office/drawing/2014/main" id="{49C3F25D-0424-4FFC-B8D9-820E7AFDC4F7}"/>
              </a:ext>
            </a:extLst>
          </p:cNvPr>
          <p:cNvSpPr>
            <a:spLocks noGrp="1"/>
          </p:cNvSpPr>
          <p:nvPr>
            <p:ph type="sldNum" sz="quarter" idx="10"/>
          </p:nvPr>
        </p:nvSpPr>
        <p:spPr/>
        <p:txBody>
          <a:bodyPr/>
          <a:lstStyle/>
          <a:p>
            <a:pPr>
              <a:defRPr/>
            </a:pPr>
            <a:fld id="{DAFD3366-2A37-4093-BC82-A6B70C738ADF}" type="slidenum">
              <a:rPr lang="en-US" altLang="en-US" smtClean="0"/>
              <a:pPr>
                <a:defRPr/>
              </a:pPr>
              <a:t>21</a:t>
            </a:fld>
            <a:endParaRPr lang="en-US" altLang="en-US" dirty="0"/>
          </a:p>
        </p:txBody>
      </p:sp>
    </p:spTree>
    <p:extLst>
      <p:ext uri="{BB962C8B-B14F-4D97-AF65-F5344CB8AC3E}">
        <p14:creationId xmlns:p14="http://schemas.microsoft.com/office/powerpoint/2010/main" val="36252675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E5779-94E6-4A68-BA7F-9AF8DC9B4E7C}"/>
              </a:ext>
            </a:extLst>
          </p:cNvPr>
          <p:cNvSpPr>
            <a:spLocks noGrp="1"/>
          </p:cNvSpPr>
          <p:nvPr>
            <p:ph type="title"/>
          </p:nvPr>
        </p:nvSpPr>
        <p:spPr/>
        <p:txBody>
          <a:bodyPr/>
          <a:lstStyle/>
          <a:p>
            <a:r>
              <a:rPr lang="en-US" dirty="0"/>
              <a:t>Combining SEIE with other Work Incentives</a:t>
            </a:r>
          </a:p>
        </p:txBody>
      </p:sp>
      <p:sp>
        <p:nvSpPr>
          <p:cNvPr id="3" name="Content Placeholder 2">
            <a:extLst>
              <a:ext uri="{FF2B5EF4-FFF2-40B4-BE49-F238E27FC236}">
                <a16:creationId xmlns:a16="http://schemas.microsoft.com/office/drawing/2014/main" id="{03DD24CD-3430-4466-BFE8-092531AD0F63}"/>
              </a:ext>
            </a:extLst>
          </p:cNvPr>
          <p:cNvSpPr>
            <a:spLocks noGrp="1"/>
          </p:cNvSpPr>
          <p:nvPr>
            <p:ph idx="1"/>
          </p:nvPr>
        </p:nvSpPr>
        <p:spPr/>
        <p:txBody>
          <a:bodyPr/>
          <a:lstStyle/>
          <a:p>
            <a:pPr marL="342900" indent="-342900">
              <a:buFont typeface="Arial" panose="020B0604020202020204" pitchFamily="34" charset="0"/>
              <a:buChar char="•"/>
            </a:pPr>
            <a:r>
              <a:rPr lang="en-US" dirty="0"/>
              <a:t>What happens if the student reaches the maximum yearly SEIE deduction of $7,350 before the year has ended?</a:t>
            </a:r>
          </a:p>
          <a:p>
            <a:pPr marL="0" indent="0"/>
            <a:endParaRPr lang="en-US" dirty="0"/>
          </a:p>
          <a:p>
            <a:pPr marL="342900" indent="-342900">
              <a:buFont typeface="Arial" panose="020B0604020202020204" pitchFamily="34" charset="0"/>
              <a:buChar char="•"/>
            </a:pPr>
            <a:r>
              <a:rPr lang="en-US" dirty="0"/>
              <a:t>Move from SEIE to an “IRWE” to ensure continuation of some cash benefit.</a:t>
            </a:r>
          </a:p>
          <a:p>
            <a:pPr marL="0" indent="0"/>
            <a:endParaRPr lang="en-US" dirty="0"/>
          </a:p>
          <a:p>
            <a:pPr marL="342900" indent="-342900">
              <a:buFont typeface="Arial" panose="020B0604020202020204" pitchFamily="34" charset="0"/>
              <a:buChar char="•"/>
            </a:pPr>
            <a:r>
              <a:rPr lang="en-US" dirty="0"/>
              <a:t>Wondering what an “IRWE” is? Stay tuned… </a:t>
            </a:r>
          </a:p>
          <a:p>
            <a:pPr marL="0" indent="0"/>
            <a:endParaRPr lang="en-US" dirty="0"/>
          </a:p>
          <a:p>
            <a:pPr marL="342900" indent="-342900">
              <a:buFont typeface="Arial" panose="020B0604020202020204" pitchFamily="34" charset="0"/>
              <a:buChar char="•"/>
            </a:pPr>
            <a:r>
              <a:rPr lang="en-US" dirty="0"/>
              <a:t>Does the student need to get a monthly cash benefit? Not necessarily. Medicaid continues even if there is no SSI cash benefit for a long time… more good news to come!</a:t>
            </a:r>
          </a:p>
          <a:p>
            <a:pPr marL="342900" indent="-342900">
              <a:buFont typeface="Arial" panose="020B0604020202020204" pitchFamily="34" charset="0"/>
              <a:buChar char="•"/>
            </a:pPr>
            <a:endParaRPr lang="en-US" dirty="0"/>
          </a:p>
          <a:p>
            <a:endParaRPr lang="en-US" dirty="0"/>
          </a:p>
        </p:txBody>
      </p:sp>
      <p:sp>
        <p:nvSpPr>
          <p:cNvPr id="4" name="Slide Number Placeholder 3">
            <a:extLst>
              <a:ext uri="{FF2B5EF4-FFF2-40B4-BE49-F238E27FC236}">
                <a16:creationId xmlns:a16="http://schemas.microsoft.com/office/drawing/2014/main" id="{12CEB84E-7A92-4195-9F52-1E9EEFA28FE2}"/>
              </a:ext>
            </a:extLst>
          </p:cNvPr>
          <p:cNvSpPr>
            <a:spLocks noGrp="1"/>
          </p:cNvSpPr>
          <p:nvPr>
            <p:ph type="sldNum" sz="quarter" idx="10"/>
          </p:nvPr>
        </p:nvSpPr>
        <p:spPr/>
        <p:txBody>
          <a:bodyPr/>
          <a:lstStyle/>
          <a:p>
            <a:pPr>
              <a:defRPr/>
            </a:pPr>
            <a:fld id="{DAFD3366-2A37-4093-BC82-A6B70C738ADF}" type="slidenum">
              <a:rPr lang="en-US" altLang="en-US" smtClean="0"/>
              <a:pPr>
                <a:defRPr/>
              </a:pPr>
              <a:t>22</a:t>
            </a:fld>
            <a:endParaRPr lang="en-US" altLang="en-US" dirty="0"/>
          </a:p>
        </p:txBody>
      </p:sp>
    </p:spTree>
    <p:extLst>
      <p:ext uri="{BB962C8B-B14F-4D97-AF65-F5344CB8AC3E}">
        <p14:creationId xmlns:p14="http://schemas.microsoft.com/office/powerpoint/2010/main" val="25488597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B05D6-A897-492F-B649-BA36A0479B67}"/>
              </a:ext>
            </a:extLst>
          </p:cNvPr>
          <p:cNvSpPr>
            <a:spLocks noGrp="1"/>
          </p:cNvSpPr>
          <p:nvPr>
            <p:ph type="title"/>
          </p:nvPr>
        </p:nvSpPr>
        <p:spPr/>
        <p:txBody>
          <a:bodyPr/>
          <a:lstStyle/>
          <a:p>
            <a:r>
              <a:rPr lang="en-US" dirty="0"/>
              <a:t>Impairment Related Work Expense (IRWE)</a:t>
            </a:r>
          </a:p>
        </p:txBody>
      </p:sp>
      <p:sp>
        <p:nvSpPr>
          <p:cNvPr id="3" name="Content Placeholder 2">
            <a:extLst>
              <a:ext uri="{FF2B5EF4-FFF2-40B4-BE49-F238E27FC236}">
                <a16:creationId xmlns:a16="http://schemas.microsoft.com/office/drawing/2014/main" id="{EF8FEDF7-9EEA-44D7-86F3-84F7B32F41EC}"/>
              </a:ext>
            </a:extLst>
          </p:cNvPr>
          <p:cNvSpPr>
            <a:spLocks noGrp="1"/>
          </p:cNvSpPr>
          <p:nvPr>
            <p:ph idx="1"/>
          </p:nvPr>
        </p:nvSpPr>
        <p:spPr>
          <a:xfrm>
            <a:off x="457200" y="1649413"/>
            <a:ext cx="8229600" cy="3895353"/>
          </a:xfrm>
        </p:spPr>
        <p:txBody>
          <a:bodyPr/>
          <a:lstStyle/>
          <a:p>
            <a:pPr marL="342900" indent="-342900">
              <a:buFont typeface="Arial" panose="020B0604020202020204" pitchFamily="34" charset="0"/>
              <a:buChar char="•"/>
            </a:pPr>
            <a:r>
              <a:rPr lang="en-US" dirty="0"/>
              <a:t>Expenses for items or services directly related to enabling a individual with a disability to remain working. Individual has to be working to get an IRWE.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Services or items cannot be paid through any other source (e.g. An individual such as a parent or agency such as HHSC). The cost must be reasonable.  Services or items someone else pays for will not be approved as an IRWE</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Up to ½ the money put aside for expenses in an IRWE comes back to the individual’s SSI check.</a:t>
            </a:r>
          </a:p>
          <a:p>
            <a:endParaRPr lang="en-US" dirty="0"/>
          </a:p>
        </p:txBody>
      </p:sp>
      <p:sp>
        <p:nvSpPr>
          <p:cNvPr id="4" name="Slide Number Placeholder 3">
            <a:extLst>
              <a:ext uri="{FF2B5EF4-FFF2-40B4-BE49-F238E27FC236}">
                <a16:creationId xmlns:a16="http://schemas.microsoft.com/office/drawing/2014/main" id="{A72EF850-DD74-44BA-8C9B-E9E5745D8BFA}"/>
              </a:ext>
            </a:extLst>
          </p:cNvPr>
          <p:cNvSpPr>
            <a:spLocks noGrp="1"/>
          </p:cNvSpPr>
          <p:nvPr>
            <p:ph type="sldNum" sz="quarter" idx="10"/>
          </p:nvPr>
        </p:nvSpPr>
        <p:spPr/>
        <p:txBody>
          <a:bodyPr/>
          <a:lstStyle/>
          <a:p>
            <a:fld id="{DAFD3366-2A37-4093-BC82-A6B70C738ADF}" type="slidenum">
              <a:rPr lang="en-US" altLang="en-US" smtClean="0"/>
              <a:pPr/>
              <a:t>23</a:t>
            </a:fld>
            <a:endParaRPr lang="en-US" altLang="en-US" dirty="0"/>
          </a:p>
        </p:txBody>
      </p:sp>
    </p:spTree>
    <p:extLst>
      <p:ext uri="{BB962C8B-B14F-4D97-AF65-F5344CB8AC3E}">
        <p14:creationId xmlns:p14="http://schemas.microsoft.com/office/powerpoint/2010/main" val="14382389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70907-4C68-4C31-AC75-819878DC6F3C}"/>
              </a:ext>
            </a:extLst>
          </p:cNvPr>
          <p:cNvSpPr>
            <a:spLocks noGrp="1"/>
          </p:cNvSpPr>
          <p:nvPr>
            <p:ph type="title"/>
          </p:nvPr>
        </p:nvSpPr>
        <p:spPr/>
        <p:txBody>
          <a:bodyPr/>
          <a:lstStyle/>
          <a:p>
            <a:r>
              <a:rPr lang="en-US" dirty="0"/>
              <a:t>Common IRWEs</a:t>
            </a:r>
          </a:p>
        </p:txBody>
      </p:sp>
      <p:sp>
        <p:nvSpPr>
          <p:cNvPr id="3" name="Content Placeholder 2">
            <a:extLst>
              <a:ext uri="{FF2B5EF4-FFF2-40B4-BE49-F238E27FC236}">
                <a16:creationId xmlns:a16="http://schemas.microsoft.com/office/drawing/2014/main" id="{125D1C0C-849B-4475-9050-1AF0059994E5}"/>
              </a:ext>
            </a:extLst>
          </p:cNvPr>
          <p:cNvSpPr>
            <a:spLocks noGrp="1"/>
          </p:cNvSpPr>
          <p:nvPr>
            <p:ph idx="1"/>
          </p:nvPr>
        </p:nvSpPr>
        <p:spPr/>
        <p:txBody>
          <a:bodyPr/>
          <a:lstStyle/>
          <a:p>
            <a:pPr marL="342900" indent="-342900">
              <a:buFont typeface="Arial" panose="020B0604020202020204" pitchFamily="34" charset="0"/>
              <a:buChar char="•"/>
            </a:pPr>
            <a:r>
              <a:rPr lang="en-US" dirty="0"/>
              <a:t>Cost of prescription drugs related to disability.</a:t>
            </a:r>
          </a:p>
          <a:p>
            <a:pPr marL="342900" indent="-342900">
              <a:buFont typeface="Arial" panose="020B0604020202020204" pitchFamily="34" charset="0"/>
              <a:buChar char="•"/>
            </a:pPr>
            <a:r>
              <a:rPr lang="en-US" dirty="0"/>
              <a:t>Paratransit.</a:t>
            </a:r>
          </a:p>
          <a:p>
            <a:pPr marL="342900" indent="-342900">
              <a:buFont typeface="Arial" panose="020B0604020202020204" pitchFamily="34" charset="0"/>
              <a:buChar char="•"/>
            </a:pPr>
            <a:r>
              <a:rPr lang="en-US" dirty="0"/>
              <a:t>Job coaching.</a:t>
            </a:r>
          </a:p>
          <a:p>
            <a:pPr marL="342900" indent="-342900">
              <a:buFont typeface="Arial" panose="020B0604020202020204" pitchFamily="34" charset="0"/>
              <a:buChar char="•"/>
            </a:pPr>
            <a:r>
              <a:rPr lang="en-US" dirty="0"/>
              <a:t>Mileage to and from work when driven by someone else-and can not get to work any other way.</a:t>
            </a:r>
          </a:p>
          <a:p>
            <a:pPr marL="342900" indent="-342900">
              <a:buFont typeface="Arial" panose="020B0604020202020204" pitchFamily="34" charset="0"/>
              <a:buChar char="•"/>
            </a:pPr>
            <a:r>
              <a:rPr lang="en-US" dirty="0"/>
              <a:t>Durable equipment such as wheelchair.</a:t>
            </a:r>
          </a:p>
          <a:p>
            <a:pPr marL="342900" indent="-342900">
              <a:buFont typeface="Arial" panose="020B0604020202020204" pitchFamily="34" charset="0"/>
              <a:buChar char="•"/>
            </a:pPr>
            <a:r>
              <a:rPr lang="en-US" dirty="0"/>
              <a:t>Assistive Technology if necessary for job.</a:t>
            </a:r>
          </a:p>
          <a:p>
            <a:pPr marL="342900" indent="-342900">
              <a:buFont typeface="Arial" panose="020B0604020202020204" pitchFamily="34" charset="0"/>
              <a:buChar char="•"/>
            </a:pPr>
            <a:r>
              <a:rPr lang="en-US" dirty="0"/>
              <a:t>Medical services not covered by insurance (e.g. personal attendant care).</a:t>
            </a:r>
          </a:p>
          <a:p>
            <a:endParaRPr lang="en-US" dirty="0"/>
          </a:p>
        </p:txBody>
      </p:sp>
      <p:sp>
        <p:nvSpPr>
          <p:cNvPr id="4" name="Slide Number Placeholder 3">
            <a:extLst>
              <a:ext uri="{FF2B5EF4-FFF2-40B4-BE49-F238E27FC236}">
                <a16:creationId xmlns:a16="http://schemas.microsoft.com/office/drawing/2014/main" id="{247F3EE4-3B68-4BF6-A2D7-BA2076A7BF3C}"/>
              </a:ext>
            </a:extLst>
          </p:cNvPr>
          <p:cNvSpPr>
            <a:spLocks noGrp="1"/>
          </p:cNvSpPr>
          <p:nvPr>
            <p:ph type="sldNum" sz="quarter" idx="10"/>
          </p:nvPr>
        </p:nvSpPr>
        <p:spPr/>
        <p:txBody>
          <a:bodyPr/>
          <a:lstStyle/>
          <a:p>
            <a:pPr>
              <a:defRPr/>
            </a:pPr>
            <a:fld id="{DAFD3366-2A37-4093-BC82-A6B70C738ADF}" type="slidenum">
              <a:rPr lang="en-US" altLang="en-US" smtClean="0"/>
              <a:pPr>
                <a:defRPr/>
              </a:pPr>
              <a:t>24</a:t>
            </a:fld>
            <a:endParaRPr lang="en-US" altLang="en-US" dirty="0"/>
          </a:p>
        </p:txBody>
      </p:sp>
    </p:spTree>
    <p:extLst>
      <p:ext uri="{BB962C8B-B14F-4D97-AF65-F5344CB8AC3E}">
        <p14:creationId xmlns:p14="http://schemas.microsoft.com/office/powerpoint/2010/main" val="12522970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921E1-4EFD-41D4-AEB0-77813BDF470E}"/>
              </a:ext>
            </a:extLst>
          </p:cNvPr>
          <p:cNvSpPr>
            <a:spLocks noGrp="1"/>
          </p:cNvSpPr>
          <p:nvPr>
            <p:ph type="title"/>
          </p:nvPr>
        </p:nvSpPr>
        <p:spPr/>
        <p:txBody>
          <a:bodyPr/>
          <a:lstStyle/>
          <a:p>
            <a:r>
              <a:rPr lang="en-US" dirty="0"/>
              <a:t>Example: Without an IRWE</a:t>
            </a:r>
          </a:p>
        </p:txBody>
      </p:sp>
      <p:sp>
        <p:nvSpPr>
          <p:cNvPr id="4" name="Slide Number Placeholder 3">
            <a:extLst>
              <a:ext uri="{FF2B5EF4-FFF2-40B4-BE49-F238E27FC236}">
                <a16:creationId xmlns:a16="http://schemas.microsoft.com/office/drawing/2014/main" id="{26991E57-1D27-4183-98A7-CA3BD06028D0}"/>
              </a:ext>
            </a:extLst>
          </p:cNvPr>
          <p:cNvSpPr>
            <a:spLocks noGrp="1"/>
          </p:cNvSpPr>
          <p:nvPr>
            <p:ph type="sldNum" sz="quarter" idx="10"/>
          </p:nvPr>
        </p:nvSpPr>
        <p:spPr/>
        <p:txBody>
          <a:bodyPr/>
          <a:lstStyle/>
          <a:p>
            <a:pPr>
              <a:defRPr/>
            </a:pPr>
            <a:fld id="{DAFD3366-2A37-4093-BC82-A6B70C738ADF}" type="slidenum">
              <a:rPr lang="en-US" altLang="en-US" smtClean="0"/>
              <a:pPr>
                <a:defRPr/>
              </a:pPr>
              <a:t>25</a:t>
            </a:fld>
            <a:endParaRPr lang="en-US" altLang="en-US" dirty="0"/>
          </a:p>
        </p:txBody>
      </p:sp>
      <p:pic>
        <p:nvPicPr>
          <p:cNvPr id="7" name="Content Placeholder 6" descr="SSI calculation sheet without an IRWE. Gross earnings of $692. Take away GIE and EIE and divide by 2 for total countable income of $303.50. Take away from base SSI rate of $750 for adjusted cash benefit of $446.50">
            <a:extLst>
              <a:ext uri="{FF2B5EF4-FFF2-40B4-BE49-F238E27FC236}">
                <a16:creationId xmlns:a16="http://schemas.microsoft.com/office/drawing/2014/main" id="{25227CE6-48A5-4354-8618-18273148E8F8}"/>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9470" t="11327" r="10029" b="24956"/>
          <a:stretch/>
        </p:blipFill>
        <p:spPr>
          <a:xfrm>
            <a:off x="1429966" y="1838528"/>
            <a:ext cx="6361889" cy="4543222"/>
          </a:xfrm>
        </p:spPr>
      </p:pic>
    </p:spTree>
    <p:extLst>
      <p:ext uri="{BB962C8B-B14F-4D97-AF65-F5344CB8AC3E}">
        <p14:creationId xmlns:p14="http://schemas.microsoft.com/office/powerpoint/2010/main" val="25240541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4E7C0-F2DC-4D1C-A5DF-5594FB057023}"/>
              </a:ext>
            </a:extLst>
          </p:cNvPr>
          <p:cNvSpPr>
            <a:spLocks noGrp="1"/>
          </p:cNvSpPr>
          <p:nvPr>
            <p:ph type="title"/>
          </p:nvPr>
        </p:nvSpPr>
        <p:spPr/>
        <p:txBody>
          <a:bodyPr/>
          <a:lstStyle/>
          <a:p>
            <a:r>
              <a:rPr lang="en-US" dirty="0"/>
              <a:t>Example: With an IRWE</a:t>
            </a:r>
          </a:p>
        </p:txBody>
      </p:sp>
      <p:sp>
        <p:nvSpPr>
          <p:cNvPr id="4" name="Slide Number Placeholder 3">
            <a:extLst>
              <a:ext uri="{FF2B5EF4-FFF2-40B4-BE49-F238E27FC236}">
                <a16:creationId xmlns:a16="http://schemas.microsoft.com/office/drawing/2014/main" id="{7D6C9247-CD58-44EB-820F-3DB01D39A087}"/>
              </a:ext>
            </a:extLst>
          </p:cNvPr>
          <p:cNvSpPr>
            <a:spLocks noGrp="1"/>
          </p:cNvSpPr>
          <p:nvPr>
            <p:ph type="sldNum" sz="quarter" idx="10"/>
          </p:nvPr>
        </p:nvSpPr>
        <p:spPr/>
        <p:txBody>
          <a:bodyPr/>
          <a:lstStyle/>
          <a:p>
            <a:pPr>
              <a:defRPr/>
            </a:pPr>
            <a:fld id="{DAFD3366-2A37-4093-BC82-A6B70C738ADF}" type="slidenum">
              <a:rPr lang="en-US" altLang="en-US" smtClean="0"/>
              <a:pPr>
                <a:defRPr/>
              </a:pPr>
              <a:t>26</a:t>
            </a:fld>
            <a:endParaRPr lang="en-US" altLang="en-US" dirty="0"/>
          </a:p>
        </p:txBody>
      </p:sp>
      <p:pic>
        <p:nvPicPr>
          <p:cNvPr id="7" name="Content Placeholder 6" descr="SSI calculation sheet with IRWE. Gross earnings $692. Take away GIE and EIE and then deduct IRWE of $150 and divide by 2 for total countable income of $228.50. Take away from base SSI rate of $750 for adjusted cash benefit of $521.50, $75 more than without IRWE and pays for 1/2 of total IRWE cost.">
            <a:extLst>
              <a:ext uri="{FF2B5EF4-FFF2-40B4-BE49-F238E27FC236}">
                <a16:creationId xmlns:a16="http://schemas.microsoft.com/office/drawing/2014/main" id="{90C47B00-B5EC-410E-9006-C73E84FDEC31}"/>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0030" t="11111" r="10028" b="24524"/>
          <a:stretch/>
        </p:blipFill>
        <p:spPr>
          <a:xfrm>
            <a:off x="1391055" y="1857983"/>
            <a:ext cx="6410528" cy="4523767"/>
          </a:xfrm>
        </p:spPr>
      </p:pic>
    </p:spTree>
    <p:extLst>
      <p:ext uri="{BB962C8B-B14F-4D97-AF65-F5344CB8AC3E}">
        <p14:creationId xmlns:p14="http://schemas.microsoft.com/office/powerpoint/2010/main" val="2302667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CA801-81B8-449F-A340-EC5398C02EFD}"/>
              </a:ext>
            </a:extLst>
          </p:cNvPr>
          <p:cNvSpPr>
            <a:spLocks noGrp="1"/>
          </p:cNvSpPr>
          <p:nvPr>
            <p:ph type="title"/>
          </p:nvPr>
        </p:nvSpPr>
        <p:spPr/>
        <p:txBody>
          <a:bodyPr/>
          <a:lstStyle/>
          <a:p>
            <a:r>
              <a:rPr lang="en-US" dirty="0"/>
              <a:t>IRWE: Financial Benefit</a:t>
            </a:r>
          </a:p>
        </p:txBody>
      </p:sp>
      <p:sp>
        <p:nvSpPr>
          <p:cNvPr id="3" name="Content Placeholder 2">
            <a:extLst>
              <a:ext uri="{FF2B5EF4-FFF2-40B4-BE49-F238E27FC236}">
                <a16:creationId xmlns:a16="http://schemas.microsoft.com/office/drawing/2014/main" id="{9870E694-7AD3-46DC-BACD-41E7E0A83F29}"/>
              </a:ext>
            </a:extLst>
          </p:cNvPr>
          <p:cNvSpPr>
            <a:spLocks noGrp="1"/>
          </p:cNvSpPr>
          <p:nvPr>
            <p:ph idx="1"/>
          </p:nvPr>
        </p:nvSpPr>
        <p:spPr/>
        <p:txBody>
          <a:bodyPr/>
          <a:lstStyle/>
          <a:p>
            <a:pPr marL="342900" indent="-342900">
              <a:buFont typeface="Arial" panose="020B0604020202020204" pitchFamily="34" charset="0"/>
              <a:buChar char="•"/>
            </a:pPr>
            <a:r>
              <a:rPr lang="en-US" dirty="0"/>
              <a:t>The individual works 20 hours a week at $8 hour, grossing approximately $692 a month.</a:t>
            </a:r>
          </a:p>
          <a:p>
            <a:pPr marL="0" indent="0"/>
            <a:endParaRPr lang="en-US" dirty="0"/>
          </a:p>
          <a:p>
            <a:pPr marL="342900" indent="-342900">
              <a:buFont typeface="Arial" panose="020B0604020202020204" pitchFamily="34" charset="0"/>
              <a:buChar char="•"/>
            </a:pPr>
            <a:r>
              <a:rPr lang="en-US" dirty="0"/>
              <a:t>The individual spends $150 a month for paratransit services to get to and from work.</a:t>
            </a:r>
          </a:p>
          <a:p>
            <a:pPr marL="0" indent="0"/>
            <a:endParaRPr lang="en-US" dirty="0"/>
          </a:p>
          <a:p>
            <a:pPr marL="342900" indent="-342900">
              <a:buFont typeface="Arial" panose="020B0604020202020204" pitchFamily="34" charset="0"/>
              <a:buChar char="•"/>
            </a:pPr>
            <a:r>
              <a:rPr lang="en-US" dirty="0"/>
              <a:t>The individual’s adjusted SSI monthly cash benefit is $521.50, or $75 more than without an IRWE. </a:t>
            </a:r>
          </a:p>
          <a:p>
            <a:pPr marL="0" indent="0"/>
            <a:endParaRPr lang="en-US" dirty="0"/>
          </a:p>
          <a:p>
            <a:pPr marL="342900" indent="-342900">
              <a:buFont typeface="Arial" panose="020B0604020202020204" pitchFamily="34" charset="0"/>
              <a:buChar char="•"/>
            </a:pPr>
            <a:r>
              <a:rPr lang="en-US" dirty="0"/>
              <a:t>This is $900 more than without an IRWE. Paratransit costs $1,800 a year, so ½ of the cost is covered!</a:t>
            </a:r>
          </a:p>
          <a:p>
            <a:endParaRPr lang="en-US" dirty="0"/>
          </a:p>
        </p:txBody>
      </p:sp>
      <p:sp>
        <p:nvSpPr>
          <p:cNvPr id="4" name="Slide Number Placeholder 3">
            <a:extLst>
              <a:ext uri="{FF2B5EF4-FFF2-40B4-BE49-F238E27FC236}">
                <a16:creationId xmlns:a16="http://schemas.microsoft.com/office/drawing/2014/main" id="{81092A02-DADE-4649-A045-55D2FDDBA57E}"/>
              </a:ext>
            </a:extLst>
          </p:cNvPr>
          <p:cNvSpPr>
            <a:spLocks noGrp="1"/>
          </p:cNvSpPr>
          <p:nvPr>
            <p:ph type="sldNum" sz="quarter" idx="10"/>
          </p:nvPr>
        </p:nvSpPr>
        <p:spPr/>
        <p:txBody>
          <a:bodyPr/>
          <a:lstStyle/>
          <a:p>
            <a:pPr>
              <a:defRPr/>
            </a:pPr>
            <a:fld id="{DAFD3366-2A37-4093-BC82-A6B70C738ADF}" type="slidenum">
              <a:rPr lang="en-US" altLang="en-US" smtClean="0"/>
              <a:pPr>
                <a:defRPr/>
              </a:pPr>
              <a:t>27</a:t>
            </a:fld>
            <a:endParaRPr lang="en-US" altLang="en-US" dirty="0"/>
          </a:p>
        </p:txBody>
      </p:sp>
    </p:spTree>
    <p:extLst>
      <p:ext uri="{BB962C8B-B14F-4D97-AF65-F5344CB8AC3E}">
        <p14:creationId xmlns:p14="http://schemas.microsoft.com/office/powerpoint/2010/main" val="29386926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12889-CD24-4097-9625-D10C2A9ECDED}"/>
              </a:ext>
            </a:extLst>
          </p:cNvPr>
          <p:cNvSpPr>
            <a:spLocks noGrp="1"/>
          </p:cNvSpPr>
          <p:nvPr>
            <p:ph type="title"/>
          </p:nvPr>
        </p:nvSpPr>
        <p:spPr/>
        <p:txBody>
          <a:bodyPr/>
          <a:lstStyle/>
          <a:p>
            <a:r>
              <a:rPr lang="en-US" dirty="0"/>
              <a:t>Blind Work Expense (BWE)</a:t>
            </a:r>
          </a:p>
        </p:txBody>
      </p:sp>
      <p:sp>
        <p:nvSpPr>
          <p:cNvPr id="3" name="Content Placeholder 2">
            <a:extLst>
              <a:ext uri="{FF2B5EF4-FFF2-40B4-BE49-F238E27FC236}">
                <a16:creationId xmlns:a16="http://schemas.microsoft.com/office/drawing/2014/main" id="{ADFE43A5-D2AB-4A63-9F5A-2A9E772FDC1D}"/>
              </a:ext>
            </a:extLst>
          </p:cNvPr>
          <p:cNvSpPr>
            <a:spLocks noGrp="1"/>
          </p:cNvSpPr>
          <p:nvPr>
            <p:ph idx="1"/>
          </p:nvPr>
        </p:nvSpPr>
        <p:spPr>
          <a:xfrm>
            <a:off x="457200" y="1649413"/>
            <a:ext cx="8229600" cy="5023761"/>
          </a:xfrm>
        </p:spPr>
        <p:txBody>
          <a:bodyPr/>
          <a:lstStyle/>
          <a:p>
            <a:pPr marL="342900" indent="-342900">
              <a:buFont typeface="Arial" panose="020B0604020202020204" pitchFamily="34" charset="0"/>
              <a:buChar char="•"/>
            </a:pPr>
            <a:r>
              <a:rPr lang="en-US" dirty="0">
                <a:ea typeface="Verdana" panose="020B0604030504040204" pitchFamily="34" charset="0"/>
                <a:cs typeface="Verdana" panose="020B0604030504040204" pitchFamily="34" charset="0"/>
              </a:rPr>
              <a:t>Much like an IRWE but many more exclusions allowed and comes off dollar for dollar. Just a few examples of what could qualify as a BWE:</a:t>
            </a:r>
          </a:p>
          <a:p>
            <a:pPr lvl="1">
              <a:buFont typeface="Wingdings" panose="05000000000000000000" pitchFamily="2" charset="2"/>
              <a:buChar char="§"/>
            </a:pPr>
            <a:r>
              <a:rPr lang="en-US" dirty="0">
                <a:ea typeface="Verdana" panose="020B0604030504040204" pitchFamily="34" charset="0"/>
                <a:cs typeface="Verdana" panose="020B0604030504040204" pitchFamily="34" charset="0"/>
              </a:rPr>
              <a:t>State and Federal Taxes</a:t>
            </a:r>
          </a:p>
          <a:p>
            <a:pPr lvl="1">
              <a:buFont typeface="Wingdings" panose="05000000000000000000" pitchFamily="2" charset="2"/>
              <a:buChar char="§"/>
            </a:pPr>
            <a:r>
              <a:rPr lang="en-US" dirty="0">
                <a:ea typeface="Verdana" panose="020B0604030504040204" pitchFamily="34" charset="0"/>
                <a:cs typeface="Verdana" panose="020B0604030504040204" pitchFamily="34" charset="0"/>
              </a:rPr>
              <a:t>Union Dues</a:t>
            </a:r>
          </a:p>
          <a:p>
            <a:pPr lvl="1">
              <a:buFont typeface="Wingdings" panose="05000000000000000000" pitchFamily="2" charset="2"/>
              <a:buChar char="§"/>
            </a:pPr>
            <a:r>
              <a:rPr lang="en-US" dirty="0">
                <a:ea typeface="Verdana" panose="020B0604030504040204" pitchFamily="34" charset="0"/>
                <a:cs typeface="Verdana" panose="020B0604030504040204" pitchFamily="34" charset="0"/>
              </a:rPr>
              <a:t>Mandatory Pension</a:t>
            </a:r>
          </a:p>
          <a:p>
            <a:pPr lvl="1">
              <a:buFont typeface="Wingdings" panose="05000000000000000000" pitchFamily="2" charset="2"/>
              <a:buChar char="§"/>
            </a:pPr>
            <a:r>
              <a:rPr lang="en-US" dirty="0">
                <a:ea typeface="Verdana" panose="020B0604030504040204" pitchFamily="34" charset="0"/>
                <a:cs typeface="Verdana" panose="020B0604030504040204" pitchFamily="34" charset="0"/>
              </a:rPr>
              <a:t>Cost of Uniforms</a:t>
            </a:r>
          </a:p>
          <a:p>
            <a:pPr lvl="1">
              <a:buFont typeface="Wingdings" panose="05000000000000000000" pitchFamily="2" charset="2"/>
              <a:buChar char="§"/>
            </a:pPr>
            <a:r>
              <a:rPr lang="en-US" dirty="0">
                <a:ea typeface="Verdana" panose="020B0604030504040204" pitchFamily="34" charset="0"/>
                <a:cs typeface="Verdana" panose="020B0604030504040204" pitchFamily="34" charset="0"/>
              </a:rPr>
              <a:t>Reader Services, Driver Services, and Cost of Service Animal’s Care</a:t>
            </a:r>
          </a:p>
          <a:p>
            <a:pPr lvl="1">
              <a:buFont typeface="Wingdings" panose="05000000000000000000" pitchFamily="2" charset="2"/>
              <a:buChar char="§"/>
            </a:pPr>
            <a:r>
              <a:rPr lang="en-US" dirty="0">
                <a:ea typeface="Verdana" panose="020B0604030504040204" pitchFamily="34" charset="0"/>
                <a:cs typeface="Verdana" panose="020B0604030504040204" pitchFamily="34" charset="0"/>
              </a:rPr>
              <a:t>Childcare</a:t>
            </a:r>
          </a:p>
          <a:p>
            <a:pPr lvl="1">
              <a:buFont typeface="Wingdings" panose="05000000000000000000" pitchFamily="2" charset="2"/>
              <a:buChar char="§"/>
            </a:pPr>
            <a:r>
              <a:rPr lang="en-US" dirty="0">
                <a:ea typeface="Verdana" panose="020B0604030504040204" pitchFamily="34" charset="0"/>
                <a:cs typeface="Verdana" panose="020B0604030504040204" pitchFamily="34" charset="0"/>
              </a:rPr>
              <a:t>Transportation</a:t>
            </a:r>
          </a:p>
          <a:p>
            <a:pPr lvl="1">
              <a:buFont typeface="Wingdings" panose="05000000000000000000" pitchFamily="2" charset="2"/>
              <a:buChar char="§"/>
            </a:pPr>
            <a:r>
              <a:rPr lang="en-US" dirty="0">
                <a:ea typeface="Verdana" panose="020B0604030504040204" pitchFamily="34" charset="0"/>
                <a:cs typeface="Verdana" panose="020B0604030504040204" pitchFamily="34" charset="0"/>
              </a:rPr>
              <a:t>Meals Consumed at Work</a:t>
            </a:r>
          </a:p>
          <a:p>
            <a:pPr lvl="1">
              <a:buFont typeface="Wingdings" panose="05000000000000000000" pitchFamily="2" charset="2"/>
              <a:buChar char="§"/>
            </a:pPr>
            <a:r>
              <a:rPr lang="en-US" dirty="0">
                <a:ea typeface="Verdana" panose="020B0604030504040204" pitchFamily="34" charset="0"/>
                <a:cs typeface="Verdana" panose="020B0604030504040204" pitchFamily="34" charset="0"/>
              </a:rPr>
              <a:t>Adaptive Equipment</a:t>
            </a:r>
          </a:p>
          <a:p>
            <a:endParaRPr lang="en-US" dirty="0"/>
          </a:p>
        </p:txBody>
      </p:sp>
      <p:sp>
        <p:nvSpPr>
          <p:cNvPr id="4" name="Slide Number Placeholder 3">
            <a:extLst>
              <a:ext uri="{FF2B5EF4-FFF2-40B4-BE49-F238E27FC236}">
                <a16:creationId xmlns:a16="http://schemas.microsoft.com/office/drawing/2014/main" id="{0CD01256-B551-43A2-8CAA-6F73EBF7BC5A}"/>
              </a:ext>
            </a:extLst>
          </p:cNvPr>
          <p:cNvSpPr>
            <a:spLocks noGrp="1"/>
          </p:cNvSpPr>
          <p:nvPr>
            <p:ph type="sldNum" sz="quarter" idx="10"/>
          </p:nvPr>
        </p:nvSpPr>
        <p:spPr/>
        <p:txBody>
          <a:bodyPr/>
          <a:lstStyle/>
          <a:p>
            <a:pPr>
              <a:defRPr/>
            </a:pPr>
            <a:fld id="{DAFD3366-2A37-4093-BC82-A6B70C738ADF}" type="slidenum">
              <a:rPr lang="en-US" altLang="en-US" smtClean="0"/>
              <a:pPr>
                <a:defRPr/>
              </a:pPr>
              <a:t>28</a:t>
            </a:fld>
            <a:endParaRPr lang="en-US" altLang="en-US" dirty="0"/>
          </a:p>
        </p:txBody>
      </p:sp>
    </p:spTree>
    <p:extLst>
      <p:ext uri="{BB962C8B-B14F-4D97-AF65-F5344CB8AC3E}">
        <p14:creationId xmlns:p14="http://schemas.microsoft.com/office/powerpoint/2010/main" val="22022173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4E7C0-F2DC-4D1C-A5DF-5594FB057023}"/>
              </a:ext>
            </a:extLst>
          </p:cNvPr>
          <p:cNvSpPr>
            <a:spLocks noGrp="1"/>
          </p:cNvSpPr>
          <p:nvPr>
            <p:ph type="title"/>
          </p:nvPr>
        </p:nvSpPr>
        <p:spPr/>
        <p:txBody>
          <a:bodyPr/>
          <a:lstStyle/>
          <a:p>
            <a:r>
              <a:rPr lang="en-US" dirty="0"/>
              <a:t>Example: With a BWE</a:t>
            </a:r>
          </a:p>
        </p:txBody>
      </p:sp>
      <p:sp>
        <p:nvSpPr>
          <p:cNvPr id="4" name="Slide Number Placeholder 3">
            <a:extLst>
              <a:ext uri="{FF2B5EF4-FFF2-40B4-BE49-F238E27FC236}">
                <a16:creationId xmlns:a16="http://schemas.microsoft.com/office/drawing/2014/main" id="{7D6C9247-CD58-44EB-820F-3DB01D39A087}"/>
              </a:ext>
            </a:extLst>
          </p:cNvPr>
          <p:cNvSpPr>
            <a:spLocks noGrp="1"/>
          </p:cNvSpPr>
          <p:nvPr>
            <p:ph type="sldNum" sz="quarter" idx="10"/>
          </p:nvPr>
        </p:nvSpPr>
        <p:spPr/>
        <p:txBody>
          <a:bodyPr/>
          <a:lstStyle/>
          <a:p>
            <a:pPr>
              <a:defRPr/>
            </a:pPr>
            <a:fld id="{DAFD3366-2A37-4093-BC82-A6B70C738ADF}" type="slidenum">
              <a:rPr lang="en-US" altLang="en-US" smtClean="0"/>
              <a:pPr>
                <a:defRPr/>
              </a:pPr>
              <a:t>29</a:t>
            </a:fld>
            <a:endParaRPr lang="en-US" altLang="en-US" dirty="0"/>
          </a:p>
        </p:txBody>
      </p:sp>
      <p:pic>
        <p:nvPicPr>
          <p:cNvPr id="8" name="Content Placeholder 7" descr="SSI calculation sheet showing 1600 in gross earnings. Take 20 GIE and 65 EIE for subtotal 1515; divide by 2 to get 757.50. Take 750 for BWE for total countable income of 7.50 leaving a 742.50 cash benefit for the month.">
            <a:extLst>
              <a:ext uri="{FF2B5EF4-FFF2-40B4-BE49-F238E27FC236}">
                <a16:creationId xmlns:a16="http://schemas.microsoft.com/office/drawing/2014/main" id="{8505232D-F342-4F25-922A-005EA3D6DF3D}"/>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0030" t="11327" r="10028" b="24956"/>
          <a:stretch/>
        </p:blipFill>
        <p:spPr>
          <a:xfrm>
            <a:off x="1400783" y="1770434"/>
            <a:ext cx="6410527" cy="4611316"/>
          </a:xfrm>
        </p:spPr>
      </p:pic>
    </p:spTree>
    <p:extLst>
      <p:ext uri="{BB962C8B-B14F-4D97-AF65-F5344CB8AC3E}">
        <p14:creationId xmlns:p14="http://schemas.microsoft.com/office/powerpoint/2010/main" val="33260388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60318-F324-4A1B-86FD-32A9FD841BD1}"/>
              </a:ext>
            </a:extLst>
          </p:cNvPr>
          <p:cNvSpPr>
            <a:spLocks noGrp="1"/>
          </p:cNvSpPr>
          <p:nvPr>
            <p:ph type="title"/>
          </p:nvPr>
        </p:nvSpPr>
        <p:spPr/>
        <p:txBody>
          <a:bodyPr/>
          <a:lstStyle/>
          <a:p>
            <a:r>
              <a:rPr lang="en-US" dirty="0"/>
              <a:t>Basic Terms</a:t>
            </a:r>
          </a:p>
        </p:txBody>
      </p:sp>
      <p:sp>
        <p:nvSpPr>
          <p:cNvPr id="3" name="Content Placeholder 2">
            <a:extLst>
              <a:ext uri="{FF2B5EF4-FFF2-40B4-BE49-F238E27FC236}">
                <a16:creationId xmlns:a16="http://schemas.microsoft.com/office/drawing/2014/main" id="{E24AFCA5-5F26-41D1-A83B-A740F0F2D2B9}"/>
              </a:ext>
            </a:extLst>
          </p:cNvPr>
          <p:cNvSpPr>
            <a:spLocks noGrp="1"/>
          </p:cNvSpPr>
          <p:nvPr>
            <p:ph idx="1"/>
          </p:nvPr>
        </p:nvSpPr>
        <p:spPr/>
        <p:txBody>
          <a:bodyPr/>
          <a:lstStyle/>
          <a:p>
            <a:pPr marL="342900" indent="-342900">
              <a:buFont typeface="Arial" panose="020B0604020202020204" pitchFamily="34" charset="0"/>
              <a:buChar char="•"/>
            </a:pPr>
            <a:r>
              <a:rPr lang="en-US" b="1" dirty="0"/>
              <a:t>SSA</a:t>
            </a:r>
            <a:r>
              <a:rPr lang="en-US" dirty="0"/>
              <a:t>: Social Security Administration</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b="1" dirty="0"/>
              <a:t>SSI</a:t>
            </a:r>
            <a:r>
              <a:rPr lang="en-US" dirty="0"/>
              <a:t>: Supplemental Security Income</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b="1" dirty="0"/>
              <a:t>Title II</a:t>
            </a:r>
            <a:r>
              <a:rPr lang="en-US" dirty="0"/>
              <a:t>: Social Security Disability Insurance (SSDI), Childhood Disability Beneficiary (CDB/DAC) and Disabled Widow/Widower (DWB)</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b="1" dirty="0"/>
              <a:t>SGA</a:t>
            </a:r>
            <a:r>
              <a:rPr lang="en-US" dirty="0"/>
              <a:t>: Substantial Gainful Activity. $1,180 monthly gross 	 	  earned income non-blind, $1,970 blind (2018)</a:t>
            </a:r>
          </a:p>
          <a:p>
            <a:endParaRPr lang="en-US" dirty="0"/>
          </a:p>
          <a:p>
            <a:endParaRPr lang="en-US" dirty="0"/>
          </a:p>
        </p:txBody>
      </p:sp>
      <p:sp>
        <p:nvSpPr>
          <p:cNvPr id="4" name="Slide Number Placeholder 3">
            <a:extLst>
              <a:ext uri="{FF2B5EF4-FFF2-40B4-BE49-F238E27FC236}">
                <a16:creationId xmlns:a16="http://schemas.microsoft.com/office/drawing/2014/main" id="{3F111F53-0C47-4EED-90DC-A37B40D34B6E}"/>
              </a:ext>
            </a:extLst>
          </p:cNvPr>
          <p:cNvSpPr>
            <a:spLocks noGrp="1"/>
          </p:cNvSpPr>
          <p:nvPr>
            <p:ph type="sldNum" sz="quarter" idx="10"/>
          </p:nvPr>
        </p:nvSpPr>
        <p:spPr/>
        <p:txBody>
          <a:bodyPr/>
          <a:lstStyle/>
          <a:p>
            <a:pPr>
              <a:defRPr/>
            </a:pPr>
            <a:fld id="{DAFD3366-2A37-4093-BC82-A6B70C738ADF}" type="slidenum">
              <a:rPr lang="en-US" altLang="en-US" smtClean="0"/>
              <a:pPr>
                <a:defRPr/>
              </a:pPr>
              <a:t>3</a:t>
            </a:fld>
            <a:endParaRPr lang="en-US" altLang="en-US" dirty="0"/>
          </a:p>
        </p:txBody>
      </p:sp>
    </p:spTree>
    <p:extLst>
      <p:ext uri="{BB962C8B-B14F-4D97-AF65-F5344CB8AC3E}">
        <p14:creationId xmlns:p14="http://schemas.microsoft.com/office/powerpoint/2010/main" val="23962791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A045B-B7D8-418F-B1F4-5595FBEEA5D0}"/>
              </a:ext>
            </a:extLst>
          </p:cNvPr>
          <p:cNvSpPr>
            <a:spLocks noGrp="1"/>
          </p:cNvSpPr>
          <p:nvPr>
            <p:ph type="title"/>
          </p:nvPr>
        </p:nvSpPr>
        <p:spPr/>
        <p:txBody>
          <a:bodyPr/>
          <a:lstStyle/>
          <a:p>
            <a:br>
              <a:rPr lang="en-US" dirty="0"/>
            </a:br>
            <a:r>
              <a:rPr lang="en-US" dirty="0"/>
              <a:t>Plan To Achieve Self Support (PASS) </a:t>
            </a:r>
            <a:r>
              <a:rPr lang="en-US" sz="2000" b="0" dirty="0"/>
              <a:t>(1 of 2)</a:t>
            </a:r>
            <a:br>
              <a:rPr lang="en-US" sz="2000" b="0" dirty="0"/>
            </a:br>
            <a:endParaRPr lang="en-US" dirty="0"/>
          </a:p>
        </p:txBody>
      </p:sp>
      <p:sp>
        <p:nvSpPr>
          <p:cNvPr id="3" name="Content Placeholder 2">
            <a:extLst>
              <a:ext uri="{FF2B5EF4-FFF2-40B4-BE49-F238E27FC236}">
                <a16:creationId xmlns:a16="http://schemas.microsoft.com/office/drawing/2014/main" id="{98D2E96F-1C97-4A9B-BDC1-A77F55E9B020}"/>
              </a:ext>
            </a:extLst>
          </p:cNvPr>
          <p:cNvSpPr>
            <a:spLocks noGrp="1"/>
          </p:cNvSpPr>
          <p:nvPr>
            <p:ph idx="1"/>
          </p:nvPr>
        </p:nvSpPr>
        <p:spPr>
          <a:xfrm>
            <a:off x="457200" y="1649413"/>
            <a:ext cx="8229600" cy="4732337"/>
          </a:xfrm>
        </p:spPr>
        <p:txBody>
          <a:bodyPr/>
          <a:lstStyle/>
          <a:p>
            <a:pPr marL="342900" indent="-342900">
              <a:buFont typeface="Arial" panose="020B0604020202020204" pitchFamily="34" charset="0"/>
              <a:buChar char="•"/>
            </a:pPr>
            <a:r>
              <a:rPr lang="en-US" dirty="0">
                <a:ea typeface="Verdana" panose="020B0604030504040204" pitchFamily="34" charset="0"/>
                <a:cs typeface="Verdana" panose="020B0604030504040204" pitchFamily="34" charset="0"/>
              </a:rPr>
              <a:t>A written plan with a detailed budget. Money is put away to purchase an item(s) or service(s) to help individual obtain, maintain or advance in employment. Do not have to be working to have a PASS, but must have an employment goal. </a:t>
            </a:r>
          </a:p>
          <a:p>
            <a:pPr marL="317182" indent="-342900">
              <a:buFont typeface="Arial" panose="020B0604020202020204" pitchFamily="34" charset="0"/>
              <a:buChar char="•"/>
            </a:pPr>
            <a:endParaRPr lang="en-US" dirty="0">
              <a:ea typeface="Verdana" panose="020B0604030504040204" pitchFamily="34" charset="0"/>
              <a:cs typeface="Verdana" panose="020B0604030504040204" pitchFamily="34" charset="0"/>
            </a:endParaRPr>
          </a:p>
          <a:p>
            <a:pPr marL="342900" indent="-342900">
              <a:buFont typeface="Arial" panose="020B0604020202020204" pitchFamily="34" charset="0"/>
              <a:buChar char="•"/>
            </a:pPr>
            <a:r>
              <a:rPr lang="en-US" dirty="0">
                <a:ea typeface="Verdana" panose="020B0604030504040204" pitchFamily="34" charset="0"/>
                <a:cs typeface="Verdana" panose="020B0604030504040204" pitchFamily="34" charset="0"/>
              </a:rPr>
              <a:t>PASS is designed to significantly reduce or eliminate the need for SSA cash assistance.</a:t>
            </a:r>
          </a:p>
          <a:p>
            <a:pPr marL="342900" indent="-342900">
              <a:buFont typeface="Arial" panose="020B0604020202020204" pitchFamily="34" charset="0"/>
              <a:buChar char="•"/>
            </a:pPr>
            <a:endParaRPr lang="en-US" dirty="0">
              <a:ea typeface="Verdana" panose="020B0604030504040204" pitchFamily="34" charset="0"/>
              <a:cs typeface="Verdana" panose="020B0604030504040204" pitchFamily="34" charset="0"/>
            </a:endParaRPr>
          </a:p>
          <a:p>
            <a:pPr marL="342900" indent="-342900">
              <a:buFont typeface="Arial" panose="020B0604020202020204" pitchFamily="34" charset="0"/>
              <a:buChar char="•"/>
            </a:pPr>
            <a:r>
              <a:rPr lang="en-US" dirty="0">
                <a:ea typeface="Verdana" panose="020B0604030504040204" pitchFamily="34" charset="0"/>
                <a:cs typeface="Verdana" panose="020B0604030504040204" pitchFamily="34" charset="0"/>
              </a:rPr>
              <a:t>Must have earned or unearned (e.g. Title II) income to create plan; cannot use SSI cash benefit. Must be able to prove ability to live on amount left after putting money into PASS.</a:t>
            </a:r>
          </a:p>
          <a:p>
            <a:pPr marL="342900" indent="-342900">
              <a:buFont typeface="Arial" panose="020B0604020202020204" pitchFamily="34" charset="0"/>
              <a:buChar char="•"/>
            </a:pPr>
            <a:endParaRPr lang="en-US" dirty="0">
              <a:ea typeface="Verdana" panose="020B0604030504040204" pitchFamily="34" charset="0"/>
              <a:cs typeface="Verdana" panose="020B0604030504040204" pitchFamily="34" charset="0"/>
            </a:endParaRPr>
          </a:p>
          <a:p>
            <a:pPr marL="342900" indent="-342900">
              <a:buFont typeface="Arial" panose="020B0604020202020204" pitchFamily="34" charset="0"/>
              <a:buChar char="•"/>
            </a:pPr>
            <a:r>
              <a:rPr lang="en-US" dirty="0">
                <a:ea typeface="Verdana" panose="020B0604030504040204" pitchFamily="34" charset="0"/>
                <a:cs typeface="Verdana" panose="020B0604030504040204" pitchFamily="34" charset="0"/>
              </a:rPr>
              <a:t>Income and resources that would normally reduce SSI cash benefit will not be counted.</a:t>
            </a:r>
          </a:p>
          <a:p>
            <a:pPr marL="0" indent="0"/>
            <a:endParaRPr lang="en-US" dirty="0"/>
          </a:p>
        </p:txBody>
      </p:sp>
      <p:sp>
        <p:nvSpPr>
          <p:cNvPr id="4" name="Slide Number Placeholder 3">
            <a:extLst>
              <a:ext uri="{FF2B5EF4-FFF2-40B4-BE49-F238E27FC236}">
                <a16:creationId xmlns:a16="http://schemas.microsoft.com/office/drawing/2014/main" id="{13A5BA78-2985-4869-B583-8B428F746918}"/>
              </a:ext>
            </a:extLst>
          </p:cNvPr>
          <p:cNvSpPr>
            <a:spLocks noGrp="1"/>
          </p:cNvSpPr>
          <p:nvPr>
            <p:ph type="sldNum" sz="quarter" idx="10"/>
          </p:nvPr>
        </p:nvSpPr>
        <p:spPr/>
        <p:txBody>
          <a:bodyPr/>
          <a:lstStyle/>
          <a:p>
            <a:pPr>
              <a:defRPr/>
            </a:pPr>
            <a:fld id="{DAFD3366-2A37-4093-BC82-A6B70C738ADF}" type="slidenum">
              <a:rPr lang="en-US" altLang="en-US" smtClean="0"/>
              <a:pPr>
                <a:defRPr/>
              </a:pPr>
              <a:t>30</a:t>
            </a:fld>
            <a:endParaRPr lang="en-US" altLang="en-US" dirty="0"/>
          </a:p>
        </p:txBody>
      </p:sp>
    </p:spTree>
    <p:extLst>
      <p:ext uri="{BB962C8B-B14F-4D97-AF65-F5344CB8AC3E}">
        <p14:creationId xmlns:p14="http://schemas.microsoft.com/office/powerpoint/2010/main" val="10865301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0F056-C15A-4921-AE09-6DB9C0DA141A}"/>
              </a:ext>
            </a:extLst>
          </p:cNvPr>
          <p:cNvSpPr>
            <a:spLocks noGrp="1"/>
          </p:cNvSpPr>
          <p:nvPr>
            <p:ph type="title"/>
          </p:nvPr>
        </p:nvSpPr>
        <p:spPr/>
        <p:txBody>
          <a:bodyPr/>
          <a:lstStyle/>
          <a:p>
            <a:br>
              <a:rPr lang="en-US" dirty="0"/>
            </a:br>
            <a:br>
              <a:rPr lang="en-US" dirty="0"/>
            </a:br>
            <a:r>
              <a:rPr lang="en-US" dirty="0"/>
              <a:t>Plan To Achieve Self Support (PASS) (2 of 2)</a:t>
            </a:r>
            <a:br>
              <a:rPr lang="en-US" dirty="0"/>
            </a:br>
            <a:r>
              <a:rPr lang="en-US" dirty="0"/>
              <a:t> </a:t>
            </a:r>
            <a:br>
              <a:rPr lang="en-US" dirty="0"/>
            </a:br>
            <a:endParaRPr lang="en-US" dirty="0"/>
          </a:p>
        </p:txBody>
      </p:sp>
      <p:sp>
        <p:nvSpPr>
          <p:cNvPr id="3" name="Content Placeholder 2">
            <a:extLst>
              <a:ext uri="{FF2B5EF4-FFF2-40B4-BE49-F238E27FC236}">
                <a16:creationId xmlns:a16="http://schemas.microsoft.com/office/drawing/2014/main" id="{C76DE4F9-76C8-47B2-8A58-2D402A201A7B}"/>
              </a:ext>
            </a:extLst>
          </p:cNvPr>
          <p:cNvSpPr>
            <a:spLocks noGrp="1"/>
          </p:cNvSpPr>
          <p:nvPr>
            <p:ph idx="1"/>
          </p:nvPr>
        </p:nvSpPr>
        <p:spPr/>
        <p:txBody>
          <a:bodyPr/>
          <a:lstStyle/>
          <a:p>
            <a:pPr marL="342900" indent="-342900">
              <a:buFont typeface="Arial" panose="020B0604020202020204" pitchFamily="34" charset="0"/>
              <a:buChar char="•"/>
            </a:pPr>
            <a:r>
              <a:rPr lang="en-US" dirty="0"/>
              <a:t>All PASS savings must be spent on what has bee approved by SSA, and purchased on time line submitted or individual will get overpayment notice.</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SSA will review PASS once a year at a minimum.</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Excellent tool for someone organized, and/or has a strong stable support system. Never use paid staff to assist with monitoring a PASS!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Students and individuals saving for their own business can be good candidates for a PASS.</a:t>
            </a:r>
          </a:p>
          <a:p>
            <a:endParaRPr lang="en-US" dirty="0"/>
          </a:p>
        </p:txBody>
      </p:sp>
      <p:sp>
        <p:nvSpPr>
          <p:cNvPr id="4" name="Slide Number Placeholder 3">
            <a:extLst>
              <a:ext uri="{FF2B5EF4-FFF2-40B4-BE49-F238E27FC236}">
                <a16:creationId xmlns:a16="http://schemas.microsoft.com/office/drawing/2014/main" id="{9D849682-E462-4430-B6DC-2C93798A77DC}"/>
              </a:ext>
            </a:extLst>
          </p:cNvPr>
          <p:cNvSpPr>
            <a:spLocks noGrp="1"/>
          </p:cNvSpPr>
          <p:nvPr>
            <p:ph type="sldNum" sz="quarter" idx="10"/>
          </p:nvPr>
        </p:nvSpPr>
        <p:spPr/>
        <p:txBody>
          <a:bodyPr/>
          <a:lstStyle/>
          <a:p>
            <a:pPr>
              <a:defRPr/>
            </a:pPr>
            <a:fld id="{DAFD3366-2A37-4093-BC82-A6B70C738ADF}" type="slidenum">
              <a:rPr lang="en-US" altLang="en-US" smtClean="0"/>
              <a:pPr>
                <a:defRPr/>
              </a:pPr>
              <a:t>31</a:t>
            </a:fld>
            <a:endParaRPr lang="en-US" altLang="en-US" dirty="0"/>
          </a:p>
        </p:txBody>
      </p:sp>
    </p:spTree>
    <p:extLst>
      <p:ext uri="{BB962C8B-B14F-4D97-AF65-F5344CB8AC3E}">
        <p14:creationId xmlns:p14="http://schemas.microsoft.com/office/powerpoint/2010/main" val="26997135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ABD69-405E-419A-A9E1-ED83015BC9C4}"/>
              </a:ext>
            </a:extLst>
          </p:cNvPr>
          <p:cNvSpPr>
            <a:spLocks noGrp="1"/>
          </p:cNvSpPr>
          <p:nvPr>
            <p:ph type="title"/>
          </p:nvPr>
        </p:nvSpPr>
        <p:spPr/>
        <p:txBody>
          <a:bodyPr/>
          <a:lstStyle/>
          <a:p>
            <a:r>
              <a:rPr lang="en-US" dirty="0"/>
              <a:t>SSI 1619b</a:t>
            </a:r>
          </a:p>
        </p:txBody>
      </p:sp>
      <p:sp>
        <p:nvSpPr>
          <p:cNvPr id="3" name="Content Placeholder 2">
            <a:extLst>
              <a:ext uri="{FF2B5EF4-FFF2-40B4-BE49-F238E27FC236}">
                <a16:creationId xmlns:a16="http://schemas.microsoft.com/office/drawing/2014/main" id="{D0DA0DB2-9AF6-4109-B458-E6436585D569}"/>
              </a:ext>
            </a:extLst>
          </p:cNvPr>
          <p:cNvSpPr>
            <a:spLocks noGrp="1"/>
          </p:cNvSpPr>
          <p:nvPr>
            <p:ph idx="1"/>
          </p:nvPr>
        </p:nvSpPr>
        <p:spPr/>
        <p:txBody>
          <a:bodyPr/>
          <a:lstStyle/>
          <a:p>
            <a:pPr marL="342900" indent="-342900">
              <a:buFont typeface="Arial" panose="020B0604020202020204" pitchFamily="34" charset="0"/>
              <a:buChar char="•"/>
            </a:pPr>
            <a:r>
              <a:rPr lang="en-US" dirty="0"/>
              <a:t>1619(b) is a federal Social Security program that allows individuals to continue to receive Medicaid after their SSI cash benefit goes to “$0” a month due to earned income, and until they reach the state “threshold”.</a:t>
            </a:r>
          </a:p>
          <a:p>
            <a:pPr marL="0" indent="0"/>
            <a:endParaRPr lang="en-US" dirty="0"/>
          </a:p>
          <a:p>
            <a:pPr marL="342900" indent="-342900">
              <a:buFont typeface="Arial" panose="020B0604020202020204" pitchFamily="34" charset="0"/>
              <a:buChar char="•"/>
            </a:pPr>
            <a:r>
              <a:rPr lang="en-US" dirty="0"/>
              <a:t>The Texas State Threshold for 2018 is $35,181 gross annual income a Year.</a:t>
            </a:r>
          </a:p>
          <a:p>
            <a:pPr marL="0" indent="0"/>
            <a:endParaRPr lang="en-US" dirty="0"/>
          </a:p>
          <a:p>
            <a:pPr marL="342900" indent="-342900">
              <a:buFont typeface="Arial" panose="020B0604020202020204" pitchFamily="34" charset="0"/>
              <a:buChar char="•"/>
            </a:pPr>
            <a:r>
              <a:rPr lang="en-US" dirty="0"/>
              <a:t>If individuals earns above the state threshold and must have Medicaid to continue to work (e.g. Personal Attendant Services), may be able to get an “individualized” 1619b threshold based on earnings.</a:t>
            </a:r>
          </a:p>
          <a:p>
            <a:endParaRPr lang="en-US" dirty="0"/>
          </a:p>
        </p:txBody>
      </p:sp>
      <p:sp>
        <p:nvSpPr>
          <p:cNvPr id="4" name="Slide Number Placeholder 3">
            <a:extLst>
              <a:ext uri="{FF2B5EF4-FFF2-40B4-BE49-F238E27FC236}">
                <a16:creationId xmlns:a16="http://schemas.microsoft.com/office/drawing/2014/main" id="{4C9AD71E-B09D-46E5-A815-3314182E43A8}"/>
              </a:ext>
            </a:extLst>
          </p:cNvPr>
          <p:cNvSpPr>
            <a:spLocks noGrp="1"/>
          </p:cNvSpPr>
          <p:nvPr>
            <p:ph type="sldNum" sz="quarter" idx="10"/>
          </p:nvPr>
        </p:nvSpPr>
        <p:spPr/>
        <p:txBody>
          <a:bodyPr/>
          <a:lstStyle/>
          <a:p>
            <a:pPr>
              <a:defRPr/>
            </a:pPr>
            <a:fld id="{DAFD3366-2A37-4093-BC82-A6B70C738ADF}" type="slidenum">
              <a:rPr lang="en-US" altLang="en-US" smtClean="0"/>
              <a:pPr>
                <a:defRPr/>
              </a:pPr>
              <a:t>32</a:t>
            </a:fld>
            <a:endParaRPr lang="en-US" altLang="en-US" dirty="0"/>
          </a:p>
        </p:txBody>
      </p:sp>
    </p:spTree>
    <p:extLst>
      <p:ext uri="{BB962C8B-B14F-4D97-AF65-F5344CB8AC3E}">
        <p14:creationId xmlns:p14="http://schemas.microsoft.com/office/powerpoint/2010/main" val="41416385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62D2B-E685-400C-A366-C7270CB26660}"/>
              </a:ext>
            </a:extLst>
          </p:cNvPr>
          <p:cNvSpPr>
            <a:spLocks noGrp="1"/>
          </p:cNvSpPr>
          <p:nvPr>
            <p:ph type="title"/>
          </p:nvPr>
        </p:nvSpPr>
        <p:spPr/>
        <p:txBody>
          <a:bodyPr/>
          <a:lstStyle/>
          <a:p>
            <a:r>
              <a:rPr lang="en-US" dirty="0"/>
              <a:t>Medicaid Buy-In</a:t>
            </a:r>
          </a:p>
        </p:txBody>
      </p:sp>
      <p:sp>
        <p:nvSpPr>
          <p:cNvPr id="3" name="Content Placeholder 2">
            <a:extLst>
              <a:ext uri="{FF2B5EF4-FFF2-40B4-BE49-F238E27FC236}">
                <a16:creationId xmlns:a16="http://schemas.microsoft.com/office/drawing/2014/main" id="{C843C826-3998-48A6-924B-BCFF912F7BFF}"/>
              </a:ext>
            </a:extLst>
          </p:cNvPr>
          <p:cNvSpPr>
            <a:spLocks noGrp="1"/>
          </p:cNvSpPr>
          <p:nvPr>
            <p:ph idx="1"/>
          </p:nvPr>
        </p:nvSpPr>
        <p:spPr/>
        <p:txBody>
          <a:bodyPr/>
          <a:lstStyle/>
          <a:p>
            <a:pPr marL="342900" lvl="0" indent="-342900">
              <a:buFont typeface="Arial" panose="020B0604020202020204" pitchFamily="34" charset="0"/>
              <a:buChar char="•"/>
            </a:pPr>
            <a:r>
              <a:rPr lang="en-US" dirty="0"/>
              <a:t>A great resource for individuals who received SSI, but have exceeded the state threshold (“earned off”1619(b)) and do not qualify for an individualized threshold.  Those who earned off SSI will pay a maximum of $40 per month for full Medicaid coverage.</a:t>
            </a:r>
          </a:p>
          <a:p>
            <a:pPr marL="0" lvl="0" indent="0"/>
            <a:endParaRPr lang="en-US" sz="800" dirty="0"/>
          </a:p>
          <a:p>
            <a:pPr marL="342900" lvl="0" indent="-342900">
              <a:buFont typeface="Arial" panose="020B0604020202020204" pitchFamily="34" charset="0"/>
              <a:buChar char="•"/>
            </a:pPr>
            <a:r>
              <a:rPr lang="en-US" dirty="0"/>
              <a:t>MBI is one of the eligibility groups in all Texas home and community based services waivers!</a:t>
            </a:r>
          </a:p>
          <a:p>
            <a:pPr marL="0" lvl="0" indent="0"/>
            <a:endParaRPr lang="en-US" sz="800" dirty="0"/>
          </a:p>
          <a:p>
            <a:pPr marL="342900" lvl="0" indent="-342900">
              <a:buFont typeface="Arial" panose="020B0604020202020204" pitchFamily="34" charset="0"/>
              <a:buChar char="•"/>
            </a:pPr>
            <a:r>
              <a:rPr lang="en-US" dirty="0"/>
              <a:t>Individual must be working to get MBI.</a:t>
            </a:r>
          </a:p>
          <a:p>
            <a:pPr marL="0" lvl="0" indent="0"/>
            <a:endParaRPr lang="en-US" sz="800" dirty="0"/>
          </a:p>
          <a:p>
            <a:pPr marL="342900" lvl="0" indent="-342900">
              <a:buFont typeface="Arial" panose="020B0604020202020204" pitchFamily="34" charset="0"/>
              <a:buChar char="•"/>
            </a:pPr>
            <a:r>
              <a:rPr lang="en-US" dirty="0"/>
              <a:t>Individuals who recently “earned off” SSI are presumptively  eligible for Medicaid Buy-In.  </a:t>
            </a:r>
          </a:p>
          <a:p>
            <a:pPr marL="0" lvl="0" indent="0"/>
            <a:endParaRPr lang="en-US" sz="800" dirty="0"/>
          </a:p>
          <a:p>
            <a:pPr marL="342900" lvl="0" indent="-342900">
              <a:buFont typeface="Arial" panose="020B0604020202020204" pitchFamily="34" charset="0"/>
              <a:buChar char="•"/>
            </a:pPr>
            <a:r>
              <a:rPr lang="en-US" dirty="0"/>
              <a:t>For Buy-In application Google H1200-MBI.</a:t>
            </a:r>
          </a:p>
          <a:p>
            <a:endParaRPr lang="en-US" dirty="0"/>
          </a:p>
        </p:txBody>
      </p:sp>
      <p:sp>
        <p:nvSpPr>
          <p:cNvPr id="4" name="Slide Number Placeholder 3">
            <a:extLst>
              <a:ext uri="{FF2B5EF4-FFF2-40B4-BE49-F238E27FC236}">
                <a16:creationId xmlns:a16="http://schemas.microsoft.com/office/drawing/2014/main" id="{B164BF85-141D-454E-B735-337197135A98}"/>
              </a:ext>
            </a:extLst>
          </p:cNvPr>
          <p:cNvSpPr>
            <a:spLocks noGrp="1"/>
          </p:cNvSpPr>
          <p:nvPr>
            <p:ph type="sldNum" sz="quarter" idx="10"/>
          </p:nvPr>
        </p:nvSpPr>
        <p:spPr/>
        <p:txBody>
          <a:bodyPr/>
          <a:lstStyle/>
          <a:p>
            <a:pPr>
              <a:defRPr/>
            </a:pPr>
            <a:fld id="{DAFD3366-2A37-4093-BC82-A6B70C738ADF}" type="slidenum">
              <a:rPr lang="en-US" altLang="en-US" smtClean="0"/>
              <a:pPr>
                <a:defRPr/>
              </a:pPr>
              <a:t>33</a:t>
            </a:fld>
            <a:endParaRPr lang="en-US" altLang="en-US" dirty="0"/>
          </a:p>
        </p:txBody>
      </p:sp>
    </p:spTree>
    <p:extLst>
      <p:ext uri="{BB962C8B-B14F-4D97-AF65-F5344CB8AC3E}">
        <p14:creationId xmlns:p14="http://schemas.microsoft.com/office/powerpoint/2010/main" val="39431043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6D73E-4E25-451F-A01B-EC7AFBC0E548}"/>
              </a:ext>
            </a:extLst>
          </p:cNvPr>
          <p:cNvSpPr>
            <a:spLocks noGrp="1"/>
          </p:cNvSpPr>
          <p:nvPr>
            <p:ph type="title"/>
          </p:nvPr>
        </p:nvSpPr>
        <p:spPr/>
        <p:txBody>
          <a:bodyPr/>
          <a:lstStyle/>
          <a:p>
            <a:r>
              <a:rPr lang="en-US" dirty="0"/>
              <a:t>Give it a Try!</a:t>
            </a:r>
          </a:p>
        </p:txBody>
      </p:sp>
      <p:sp>
        <p:nvSpPr>
          <p:cNvPr id="3" name="Content Placeholder 2">
            <a:extLst>
              <a:ext uri="{FF2B5EF4-FFF2-40B4-BE49-F238E27FC236}">
                <a16:creationId xmlns:a16="http://schemas.microsoft.com/office/drawing/2014/main" id="{DFD20526-BD7F-420A-A861-C148F9602A28}"/>
              </a:ext>
            </a:extLst>
          </p:cNvPr>
          <p:cNvSpPr>
            <a:spLocks noGrp="1"/>
          </p:cNvSpPr>
          <p:nvPr>
            <p:ph idx="1"/>
          </p:nvPr>
        </p:nvSpPr>
        <p:spPr>
          <a:xfrm>
            <a:off x="457200" y="1649413"/>
            <a:ext cx="8229600" cy="4945940"/>
          </a:xfrm>
        </p:spPr>
        <p:txBody>
          <a:bodyPr/>
          <a:lstStyle/>
          <a:p>
            <a:pPr marL="0" indent="0">
              <a:buClr>
                <a:srgbClr val="7030A0"/>
              </a:buClr>
            </a:pPr>
            <a:r>
              <a:rPr lang="en-US" b="1" dirty="0"/>
              <a:t>How SSA estimates earned monthly income: Multiply hours worked x hourly earning x 4.33. Always use gross income.</a:t>
            </a:r>
          </a:p>
          <a:p>
            <a:pPr marL="0" indent="0">
              <a:buClr>
                <a:srgbClr val="7030A0"/>
              </a:buClr>
            </a:pPr>
            <a:endParaRPr lang="en-US" sz="800" b="1" dirty="0"/>
          </a:p>
          <a:p>
            <a:pPr marL="457200" indent="-457200">
              <a:buClr>
                <a:srgbClr val="002060"/>
              </a:buClr>
              <a:buFont typeface="+mj-lt"/>
              <a:buAutoNum type="arabicPeriod"/>
            </a:pPr>
            <a:r>
              <a:rPr lang="en-US" b="1" dirty="0"/>
              <a:t>What is the adjusted cash benefit for someone earning $314 a month who has no deductions?</a:t>
            </a:r>
          </a:p>
          <a:p>
            <a:pPr marL="457200" indent="-457200">
              <a:buClr>
                <a:srgbClr val="002060"/>
              </a:buClr>
              <a:buFont typeface="+mj-lt"/>
              <a:buAutoNum type="arabicPeriod"/>
            </a:pPr>
            <a:endParaRPr lang="en-US" sz="800" b="1" dirty="0"/>
          </a:p>
          <a:p>
            <a:pPr marL="457200" indent="-457200">
              <a:buClr>
                <a:srgbClr val="002060"/>
              </a:buClr>
              <a:buFont typeface="+mj-lt"/>
              <a:buAutoNum type="arabicPeriod"/>
            </a:pPr>
            <a:r>
              <a:rPr lang="en-US" b="1" dirty="0"/>
              <a:t>What is the adjusted cash benefit for someone earning $1,500 a month who has no deductions?</a:t>
            </a:r>
          </a:p>
          <a:p>
            <a:pPr marL="457200" indent="-457200">
              <a:buClr>
                <a:srgbClr val="002060"/>
              </a:buClr>
              <a:buFont typeface="+mj-lt"/>
              <a:buAutoNum type="arabicPeriod"/>
            </a:pPr>
            <a:endParaRPr lang="en-US" sz="800" b="1" dirty="0"/>
          </a:p>
          <a:p>
            <a:pPr marL="457200" indent="-457200">
              <a:buClr>
                <a:srgbClr val="002060"/>
              </a:buClr>
              <a:buFont typeface="+mj-lt"/>
              <a:buAutoNum type="arabicPeriod"/>
            </a:pPr>
            <a:r>
              <a:rPr lang="en-US" b="1" dirty="0"/>
              <a:t>What is the adjusted cash benefit for someone earning $823 a month who has $75 in IRWEs each month?</a:t>
            </a:r>
          </a:p>
          <a:p>
            <a:pPr marL="457200" indent="-457200">
              <a:buClr>
                <a:srgbClr val="002060"/>
              </a:buClr>
              <a:buFont typeface="+mj-lt"/>
              <a:buAutoNum type="arabicPeriod"/>
            </a:pPr>
            <a:endParaRPr lang="en-US" sz="800" b="1" dirty="0"/>
          </a:p>
          <a:p>
            <a:pPr marL="457200" indent="-457200">
              <a:buClr>
                <a:srgbClr val="002060"/>
              </a:buClr>
              <a:buFont typeface="+mj-lt"/>
              <a:buAutoNum type="arabicPeriod"/>
            </a:pPr>
            <a:r>
              <a:rPr lang="en-US" b="1" dirty="0"/>
              <a:t>What is the adjusted cash benefit for someone earning $823 a month who has $75 in BWEs each month?</a:t>
            </a:r>
          </a:p>
          <a:p>
            <a:pPr marL="457200" indent="-457200">
              <a:buClr>
                <a:srgbClr val="002060"/>
              </a:buClr>
              <a:buFont typeface="+mj-lt"/>
              <a:buAutoNum type="arabicPeriod"/>
            </a:pPr>
            <a:endParaRPr lang="en-US" sz="800" b="1" dirty="0"/>
          </a:p>
          <a:p>
            <a:pPr marL="457200" indent="-457200">
              <a:buClr>
                <a:srgbClr val="002060"/>
              </a:buClr>
              <a:buFont typeface="+mj-lt"/>
              <a:buAutoNum type="arabicPeriod"/>
            </a:pPr>
            <a:r>
              <a:rPr lang="en-US" b="1" dirty="0"/>
              <a:t>What is the adjusted cash benefit for someone earning $2,200 a month who has no deductions?</a:t>
            </a:r>
          </a:p>
          <a:p>
            <a:pPr marL="457200" indent="-457200">
              <a:buClr>
                <a:srgbClr val="002060"/>
              </a:buClr>
              <a:buFont typeface="+mj-lt"/>
              <a:buAutoNum type="arabicPeriod"/>
            </a:pPr>
            <a:endParaRPr lang="en-US" b="1" dirty="0"/>
          </a:p>
          <a:p>
            <a:pPr indent="0">
              <a:buClr>
                <a:srgbClr val="7030A0"/>
              </a:buClr>
              <a:buNone/>
            </a:pPr>
            <a:r>
              <a:rPr lang="en-US" b="1" dirty="0"/>
              <a:t>   </a:t>
            </a:r>
          </a:p>
          <a:p>
            <a:endParaRPr lang="en-US" dirty="0"/>
          </a:p>
        </p:txBody>
      </p:sp>
      <p:sp>
        <p:nvSpPr>
          <p:cNvPr id="4" name="Slide Number Placeholder 3">
            <a:extLst>
              <a:ext uri="{FF2B5EF4-FFF2-40B4-BE49-F238E27FC236}">
                <a16:creationId xmlns:a16="http://schemas.microsoft.com/office/drawing/2014/main" id="{65F29E63-E59D-47C4-9D74-7FA8A189AF63}"/>
              </a:ext>
            </a:extLst>
          </p:cNvPr>
          <p:cNvSpPr>
            <a:spLocks noGrp="1"/>
          </p:cNvSpPr>
          <p:nvPr>
            <p:ph type="sldNum" sz="quarter" idx="10"/>
          </p:nvPr>
        </p:nvSpPr>
        <p:spPr/>
        <p:txBody>
          <a:bodyPr/>
          <a:lstStyle/>
          <a:p>
            <a:pPr>
              <a:defRPr/>
            </a:pPr>
            <a:fld id="{DAFD3366-2A37-4093-BC82-A6B70C738ADF}" type="slidenum">
              <a:rPr lang="en-US" altLang="en-US" smtClean="0"/>
              <a:pPr>
                <a:defRPr/>
              </a:pPr>
              <a:t>34</a:t>
            </a:fld>
            <a:endParaRPr lang="en-US" altLang="en-US" dirty="0"/>
          </a:p>
        </p:txBody>
      </p:sp>
    </p:spTree>
    <p:extLst>
      <p:ext uri="{BB962C8B-B14F-4D97-AF65-F5344CB8AC3E}">
        <p14:creationId xmlns:p14="http://schemas.microsoft.com/office/powerpoint/2010/main" val="160620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fade">
                                      <p:cBhvr>
                                        <p:cTn id="22" dur="500"/>
                                        <p:tgtEl>
                                          <p:spTgt spid="3">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animEffect transition="in" filter="fade">
                                      <p:cBhvr>
                                        <p:cTn id="2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E0DEE-EF0A-45E5-934A-3E95C82DC223}"/>
              </a:ext>
            </a:extLst>
          </p:cNvPr>
          <p:cNvSpPr>
            <a:spLocks noGrp="1"/>
          </p:cNvSpPr>
          <p:nvPr>
            <p:ph type="title"/>
          </p:nvPr>
        </p:nvSpPr>
        <p:spPr/>
        <p:txBody>
          <a:bodyPr/>
          <a:lstStyle/>
          <a:p>
            <a:r>
              <a:rPr lang="en-US" dirty="0"/>
              <a:t>Title II</a:t>
            </a:r>
          </a:p>
        </p:txBody>
      </p:sp>
      <p:sp>
        <p:nvSpPr>
          <p:cNvPr id="3" name="Content Placeholder 2">
            <a:extLst>
              <a:ext uri="{FF2B5EF4-FFF2-40B4-BE49-F238E27FC236}">
                <a16:creationId xmlns:a16="http://schemas.microsoft.com/office/drawing/2014/main" id="{2C5B7680-5EA2-4E83-AD30-AF9973DF6072}"/>
              </a:ext>
            </a:extLst>
          </p:cNvPr>
          <p:cNvSpPr>
            <a:spLocks noGrp="1"/>
          </p:cNvSpPr>
          <p:nvPr>
            <p:ph idx="1"/>
          </p:nvPr>
        </p:nvSpPr>
        <p:spPr/>
        <p:txBody>
          <a:bodyPr/>
          <a:lstStyle/>
          <a:p>
            <a:pPr marL="457200" indent="-457200">
              <a:buFont typeface="+mj-lt"/>
              <a:buAutoNum type="arabicPeriod"/>
            </a:pPr>
            <a:r>
              <a:rPr lang="en-US" dirty="0"/>
              <a:t>Social Security Disability Insurance (SSDI): Over 18: Disabled and drawing off own work record.</a:t>
            </a:r>
          </a:p>
          <a:p>
            <a:pPr marL="457200" indent="-457200">
              <a:buFont typeface="+mj-lt"/>
              <a:buAutoNum type="arabicPeriod"/>
            </a:pPr>
            <a:endParaRPr lang="en-US" dirty="0"/>
          </a:p>
          <a:p>
            <a:pPr marL="457200" indent="-457200">
              <a:buFont typeface="+mj-lt"/>
              <a:buAutoNum type="arabicPeriod"/>
            </a:pPr>
            <a:r>
              <a:rPr lang="en-US" dirty="0"/>
              <a:t>Childhood Disability Beneficiary aka Disabled Adult Child (CDB/DAC): Over 18, disability occurred prior to age 22: Disabled and drawing off parent’s work record.</a:t>
            </a:r>
          </a:p>
          <a:p>
            <a:pPr marL="457200" indent="-457200">
              <a:buFont typeface="+mj-lt"/>
              <a:buAutoNum type="arabicPeriod"/>
            </a:pPr>
            <a:endParaRPr lang="en-US" dirty="0"/>
          </a:p>
          <a:p>
            <a:pPr marL="457200" indent="-457200">
              <a:buFont typeface="+mj-lt"/>
              <a:buAutoNum type="arabicPeriod"/>
            </a:pPr>
            <a:r>
              <a:rPr lang="en-US" dirty="0"/>
              <a:t>Disabled Widow/Widower (DWB): Over 50, not yet 60: Disabled and drawing off deceased spouse’s work record.</a:t>
            </a:r>
          </a:p>
          <a:p>
            <a:pPr marL="457200" indent="-457200">
              <a:buFont typeface="+mj-lt"/>
              <a:buAutoNum type="arabicPeriod"/>
            </a:pPr>
            <a:endParaRPr lang="en-US" dirty="0"/>
          </a:p>
          <a:p>
            <a:pPr marL="457200" indent="-457200">
              <a:buFont typeface="Arial" panose="020B0604020202020204" pitchFamily="34" charset="0"/>
              <a:buChar char="•"/>
            </a:pPr>
            <a:r>
              <a:rPr lang="en-US" dirty="0"/>
              <a:t>Title II involves five different stages of work: Trial Work Period, Grace Period, Extended Period of Eligibility, Expedited Reinstatement and Initial Reinstatement Period.</a:t>
            </a:r>
          </a:p>
        </p:txBody>
      </p:sp>
      <p:sp>
        <p:nvSpPr>
          <p:cNvPr id="4" name="Slide Number Placeholder 3">
            <a:extLst>
              <a:ext uri="{FF2B5EF4-FFF2-40B4-BE49-F238E27FC236}">
                <a16:creationId xmlns:a16="http://schemas.microsoft.com/office/drawing/2014/main" id="{EFD039EA-C8D1-41B1-A5A5-1368C0F27170}"/>
              </a:ext>
            </a:extLst>
          </p:cNvPr>
          <p:cNvSpPr>
            <a:spLocks noGrp="1"/>
          </p:cNvSpPr>
          <p:nvPr>
            <p:ph type="sldNum" sz="quarter" idx="10"/>
          </p:nvPr>
        </p:nvSpPr>
        <p:spPr/>
        <p:txBody>
          <a:bodyPr/>
          <a:lstStyle/>
          <a:p>
            <a:pPr>
              <a:defRPr/>
            </a:pPr>
            <a:fld id="{DAFD3366-2A37-4093-BC82-A6B70C738ADF}" type="slidenum">
              <a:rPr lang="en-US" altLang="en-US" smtClean="0"/>
              <a:pPr>
                <a:defRPr/>
              </a:pPr>
              <a:t>35</a:t>
            </a:fld>
            <a:endParaRPr lang="en-US" altLang="en-US" dirty="0"/>
          </a:p>
        </p:txBody>
      </p:sp>
    </p:spTree>
    <p:extLst>
      <p:ext uri="{BB962C8B-B14F-4D97-AF65-F5344CB8AC3E}">
        <p14:creationId xmlns:p14="http://schemas.microsoft.com/office/powerpoint/2010/main" val="1367931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F8856-28BC-46E2-817B-806190C197A1}"/>
              </a:ext>
            </a:extLst>
          </p:cNvPr>
          <p:cNvSpPr>
            <a:spLocks noGrp="1"/>
          </p:cNvSpPr>
          <p:nvPr>
            <p:ph type="title"/>
          </p:nvPr>
        </p:nvSpPr>
        <p:spPr/>
        <p:txBody>
          <a:bodyPr/>
          <a:lstStyle/>
          <a:p>
            <a:r>
              <a:rPr lang="en-US" dirty="0"/>
              <a:t>Title II: Cash Benefit</a:t>
            </a:r>
          </a:p>
        </p:txBody>
      </p:sp>
      <p:sp>
        <p:nvSpPr>
          <p:cNvPr id="3" name="Content Placeholder 2">
            <a:extLst>
              <a:ext uri="{FF2B5EF4-FFF2-40B4-BE49-F238E27FC236}">
                <a16:creationId xmlns:a16="http://schemas.microsoft.com/office/drawing/2014/main" id="{5F289B39-194B-44DA-AFF7-6D81A328641D}"/>
              </a:ext>
            </a:extLst>
          </p:cNvPr>
          <p:cNvSpPr>
            <a:spLocks noGrp="1"/>
          </p:cNvSpPr>
          <p:nvPr>
            <p:ph idx="1"/>
          </p:nvPr>
        </p:nvSpPr>
        <p:spPr>
          <a:xfrm>
            <a:off x="457200" y="1649413"/>
            <a:ext cx="8229600" cy="4838936"/>
          </a:xfrm>
        </p:spPr>
        <p:txBody>
          <a:bodyPr/>
          <a:lstStyle/>
          <a:p>
            <a:pPr marL="342900" indent="-342900">
              <a:buFont typeface="Arial" panose="020B0604020202020204" pitchFamily="34" charset="0"/>
              <a:buChar char="•"/>
            </a:pPr>
            <a:r>
              <a:rPr lang="en-US" dirty="0"/>
              <a:t>An individual pays into the program in order to draw benefits, or someone who qualifies can “draw off” the qualified individual’s record. Amount of cash benefit depends on earnings. Not an “individual account”.</a:t>
            </a:r>
            <a:br>
              <a:rPr lang="en-US" dirty="0"/>
            </a:br>
            <a:endParaRPr lang="en-US" dirty="0"/>
          </a:p>
          <a:p>
            <a:pPr marL="342900" indent="-342900">
              <a:buFont typeface="Arial" panose="020B0604020202020204" pitchFamily="34" charset="0"/>
              <a:buChar char="•"/>
            </a:pPr>
            <a:r>
              <a:rPr lang="en-US" dirty="0"/>
              <a:t>Pay into the program through FICA or SECA; must have earned specific number of credits based on age to draw Title II. The younger someone is, the quicker they can become a Title II beneficiary if they are working.</a:t>
            </a:r>
          </a:p>
          <a:p>
            <a:pPr marL="0" indent="0"/>
            <a:endParaRPr lang="en-US" dirty="0"/>
          </a:p>
          <a:p>
            <a:pPr marL="342900" indent="-342900">
              <a:buFont typeface="Arial" panose="020B0604020202020204" pitchFamily="34" charset="0"/>
              <a:buChar char="•"/>
            </a:pPr>
            <a:r>
              <a:rPr lang="en-US" dirty="0">
                <a:ea typeface="Verdana" panose="020B0604030504040204" pitchFamily="34" charset="0"/>
                <a:cs typeface="Verdana" panose="020B0604030504040204" pitchFamily="34" charset="0"/>
              </a:rPr>
              <a:t>Amount of Title II cash benefit is generally not impacted by any other unearned income. Amount of cash benefit is affected by different amounts of earned income during the five different stages of work in Title II.</a:t>
            </a:r>
          </a:p>
          <a:p>
            <a:pPr marL="0" indent="0"/>
            <a:endParaRPr lang="en-US" dirty="0">
              <a:ea typeface="Verdana" panose="020B0604030504040204" pitchFamily="34" charset="0"/>
              <a:cs typeface="Verdana" panose="020B0604030504040204" pitchFamily="34" charset="0"/>
            </a:endParaRPr>
          </a:p>
          <a:p>
            <a:pPr marL="342900" indent="-342900">
              <a:buFont typeface="Arial" panose="020B0604020202020204" pitchFamily="34" charset="0"/>
              <a:buChar char="•"/>
            </a:pPr>
            <a:r>
              <a:rPr lang="en-US" dirty="0">
                <a:ea typeface="Verdana" panose="020B0604030504040204" pitchFamily="34" charset="0"/>
                <a:cs typeface="Verdana" panose="020B0604030504040204" pitchFamily="34" charset="0"/>
              </a:rPr>
              <a:t>Five month waiting period from date of disability onset (date determined eligible for Title II) to date of entitlement (date of receipt of first cash benefit).</a:t>
            </a:r>
          </a:p>
          <a:p>
            <a:endParaRPr lang="en-US" dirty="0"/>
          </a:p>
        </p:txBody>
      </p:sp>
      <p:sp>
        <p:nvSpPr>
          <p:cNvPr id="4" name="Slide Number Placeholder 3">
            <a:extLst>
              <a:ext uri="{FF2B5EF4-FFF2-40B4-BE49-F238E27FC236}">
                <a16:creationId xmlns:a16="http://schemas.microsoft.com/office/drawing/2014/main" id="{AAD7460B-F744-47B2-BA5D-506AE87868DB}"/>
              </a:ext>
            </a:extLst>
          </p:cNvPr>
          <p:cNvSpPr>
            <a:spLocks noGrp="1"/>
          </p:cNvSpPr>
          <p:nvPr>
            <p:ph type="sldNum" sz="quarter" idx="10"/>
          </p:nvPr>
        </p:nvSpPr>
        <p:spPr/>
        <p:txBody>
          <a:bodyPr/>
          <a:lstStyle/>
          <a:p>
            <a:pPr>
              <a:defRPr/>
            </a:pPr>
            <a:fld id="{DAFD3366-2A37-4093-BC82-A6B70C738ADF}" type="slidenum">
              <a:rPr lang="en-US" altLang="en-US" smtClean="0"/>
              <a:pPr>
                <a:defRPr/>
              </a:pPr>
              <a:t>36</a:t>
            </a:fld>
            <a:endParaRPr lang="en-US" altLang="en-US" dirty="0"/>
          </a:p>
        </p:txBody>
      </p:sp>
    </p:spTree>
    <p:extLst>
      <p:ext uri="{BB962C8B-B14F-4D97-AF65-F5344CB8AC3E}">
        <p14:creationId xmlns:p14="http://schemas.microsoft.com/office/powerpoint/2010/main" val="1040181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83706-8867-42B3-9C82-42CACD3E946C}"/>
              </a:ext>
            </a:extLst>
          </p:cNvPr>
          <p:cNvSpPr>
            <a:spLocks noGrp="1"/>
          </p:cNvSpPr>
          <p:nvPr>
            <p:ph type="title"/>
          </p:nvPr>
        </p:nvSpPr>
        <p:spPr/>
        <p:txBody>
          <a:bodyPr/>
          <a:lstStyle/>
          <a:p>
            <a:r>
              <a:rPr lang="en-US" dirty="0"/>
              <a:t>Title II: Cash Benefit Under 18 </a:t>
            </a:r>
          </a:p>
        </p:txBody>
      </p:sp>
      <p:sp>
        <p:nvSpPr>
          <p:cNvPr id="3" name="Content Placeholder 2">
            <a:extLst>
              <a:ext uri="{FF2B5EF4-FFF2-40B4-BE49-F238E27FC236}">
                <a16:creationId xmlns:a16="http://schemas.microsoft.com/office/drawing/2014/main" id="{E0E2B66A-38C5-47D9-A6ED-9BB563CD87AB}"/>
              </a:ext>
            </a:extLst>
          </p:cNvPr>
          <p:cNvSpPr>
            <a:spLocks noGrp="1"/>
          </p:cNvSpPr>
          <p:nvPr>
            <p:ph idx="1"/>
          </p:nvPr>
        </p:nvSpPr>
        <p:spPr>
          <a:xfrm>
            <a:off x="457200" y="1649413"/>
            <a:ext cx="8229600" cy="4732337"/>
          </a:xfrm>
        </p:spPr>
        <p:txBody>
          <a:bodyPr/>
          <a:lstStyle/>
          <a:p>
            <a:pPr marL="342900" indent="-342900">
              <a:buFont typeface="Arial" panose="020B0604020202020204" pitchFamily="34" charset="0"/>
              <a:buChar char="•"/>
            </a:pPr>
            <a:r>
              <a:rPr lang="en-US" dirty="0"/>
              <a:t>Some individuals under age 18 can draw a monthly cash benefit from their parent’s Retirement, Survivor or Disability Insurance (RSDI) benefit. This is </a:t>
            </a:r>
            <a:r>
              <a:rPr lang="en-US" i="1" dirty="0"/>
              <a:t>not</a:t>
            </a:r>
            <a:r>
              <a:rPr lang="en-US" dirty="0"/>
              <a:t> a disability benefit payment.</a:t>
            </a:r>
          </a:p>
          <a:p>
            <a:pPr marL="0" indent="0"/>
            <a:endParaRPr lang="en-US" dirty="0"/>
          </a:p>
          <a:p>
            <a:pPr marL="342900" indent="-342900">
              <a:buFont typeface="Arial" panose="020B0604020202020204" pitchFamily="34" charset="0"/>
              <a:buChar char="•"/>
            </a:pPr>
            <a:r>
              <a:rPr lang="en-US" dirty="0"/>
              <a:t>If the child is not disabled, when he or she turns 18 the Title II cash benefit will most likely be terminated. The benefit can continue up to age 19 if the child without a disability is attending elementary or secondary school full time.</a:t>
            </a:r>
          </a:p>
          <a:p>
            <a:pPr marL="0" indent="0"/>
            <a:endParaRPr lang="en-US" dirty="0"/>
          </a:p>
          <a:p>
            <a:pPr marL="342900" indent="-342900">
              <a:buFont typeface="Arial" panose="020B0604020202020204" pitchFamily="34" charset="0"/>
              <a:buChar char="•"/>
            </a:pPr>
            <a:r>
              <a:rPr lang="en-US" dirty="0"/>
              <a:t>For those who are disabled over age 18 there is a Title II program called Childhood Disability Beneficiary we will talk about.</a:t>
            </a:r>
          </a:p>
          <a:p>
            <a:endParaRPr lang="en-US" dirty="0"/>
          </a:p>
        </p:txBody>
      </p:sp>
      <p:sp>
        <p:nvSpPr>
          <p:cNvPr id="4" name="Slide Number Placeholder 3">
            <a:extLst>
              <a:ext uri="{FF2B5EF4-FFF2-40B4-BE49-F238E27FC236}">
                <a16:creationId xmlns:a16="http://schemas.microsoft.com/office/drawing/2014/main" id="{76631DF4-580C-4F50-8F05-48BD9C5B7089}"/>
              </a:ext>
            </a:extLst>
          </p:cNvPr>
          <p:cNvSpPr>
            <a:spLocks noGrp="1"/>
          </p:cNvSpPr>
          <p:nvPr>
            <p:ph type="sldNum" sz="quarter" idx="10"/>
          </p:nvPr>
        </p:nvSpPr>
        <p:spPr/>
        <p:txBody>
          <a:bodyPr/>
          <a:lstStyle/>
          <a:p>
            <a:pPr>
              <a:defRPr/>
            </a:pPr>
            <a:fld id="{DAFD3366-2A37-4093-BC82-A6B70C738ADF}" type="slidenum">
              <a:rPr lang="en-US" altLang="en-US" smtClean="0"/>
              <a:pPr>
                <a:defRPr/>
              </a:pPr>
              <a:t>37</a:t>
            </a:fld>
            <a:endParaRPr lang="en-US" altLang="en-US" dirty="0"/>
          </a:p>
        </p:txBody>
      </p:sp>
    </p:spTree>
    <p:extLst>
      <p:ext uri="{BB962C8B-B14F-4D97-AF65-F5344CB8AC3E}">
        <p14:creationId xmlns:p14="http://schemas.microsoft.com/office/powerpoint/2010/main" val="18100261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62899-C5D9-496E-BFEC-3EC4CB89256D}"/>
              </a:ext>
            </a:extLst>
          </p:cNvPr>
          <p:cNvSpPr>
            <a:spLocks noGrp="1"/>
          </p:cNvSpPr>
          <p:nvPr>
            <p:ph type="title"/>
          </p:nvPr>
        </p:nvSpPr>
        <p:spPr/>
        <p:txBody>
          <a:bodyPr/>
          <a:lstStyle/>
          <a:p>
            <a:r>
              <a:rPr lang="en-US" dirty="0"/>
              <a:t>Title II: Resource Limit</a:t>
            </a:r>
          </a:p>
        </p:txBody>
      </p:sp>
      <p:sp>
        <p:nvSpPr>
          <p:cNvPr id="3" name="Content Placeholder 2">
            <a:extLst>
              <a:ext uri="{FF2B5EF4-FFF2-40B4-BE49-F238E27FC236}">
                <a16:creationId xmlns:a16="http://schemas.microsoft.com/office/drawing/2014/main" id="{7979C0C1-1C3A-4DC8-86B2-E6E84DDB1CA6}"/>
              </a:ext>
            </a:extLst>
          </p:cNvPr>
          <p:cNvSpPr>
            <a:spLocks noGrp="1"/>
          </p:cNvSpPr>
          <p:nvPr>
            <p:ph idx="1"/>
          </p:nvPr>
        </p:nvSpPr>
        <p:spPr/>
        <p:txBody>
          <a:bodyPr/>
          <a:lstStyle/>
          <a:p>
            <a:pPr marL="469900" lvl="0" indent="-469900">
              <a:buFont typeface="Arial" panose="020B0604020202020204" pitchFamily="34" charset="0"/>
              <a:buChar char="•"/>
            </a:pPr>
            <a:r>
              <a:rPr lang="en-US" dirty="0"/>
              <a:t>No resource limit. The “Oprah” benefit.</a:t>
            </a:r>
          </a:p>
          <a:p>
            <a:pPr marL="469900" lvl="0" indent="-469900">
              <a:buFont typeface="Arial" panose="020B0604020202020204" pitchFamily="34" charset="0"/>
              <a:buChar char="•"/>
            </a:pPr>
            <a:endParaRPr lang="en-US" dirty="0"/>
          </a:p>
          <a:p>
            <a:endParaRPr lang="en-US" dirty="0"/>
          </a:p>
        </p:txBody>
      </p:sp>
      <p:sp>
        <p:nvSpPr>
          <p:cNvPr id="4" name="Slide Number Placeholder 3">
            <a:extLst>
              <a:ext uri="{FF2B5EF4-FFF2-40B4-BE49-F238E27FC236}">
                <a16:creationId xmlns:a16="http://schemas.microsoft.com/office/drawing/2014/main" id="{04B56690-748B-4FFB-9852-6D0E8DED172D}"/>
              </a:ext>
            </a:extLst>
          </p:cNvPr>
          <p:cNvSpPr>
            <a:spLocks noGrp="1"/>
          </p:cNvSpPr>
          <p:nvPr>
            <p:ph type="sldNum" sz="quarter" idx="10"/>
          </p:nvPr>
        </p:nvSpPr>
        <p:spPr/>
        <p:txBody>
          <a:bodyPr/>
          <a:lstStyle/>
          <a:p>
            <a:pPr>
              <a:defRPr/>
            </a:pPr>
            <a:fld id="{DAFD3366-2A37-4093-BC82-A6B70C738ADF}" type="slidenum">
              <a:rPr lang="en-US" altLang="en-US" smtClean="0"/>
              <a:pPr>
                <a:defRPr/>
              </a:pPr>
              <a:t>38</a:t>
            </a:fld>
            <a:endParaRPr lang="en-US" altLang="en-US" dirty="0"/>
          </a:p>
        </p:txBody>
      </p:sp>
    </p:spTree>
    <p:extLst>
      <p:ext uri="{BB962C8B-B14F-4D97-AF65-F5344CB8AC3E}">
        <p14:creationId xmlns:p14="http://schemas.microsoft.com/office/powerpoint/2010/main" val="21388991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049EC-47D5-4C22-ACB2-A23AF12A1D7C}"/>
              </a:ext>
            </a:extLst>
          </p:cNvPr>
          <p:cNvSpPr>
            <a:spLocks noGrp="1"/>
          </p:cNvSpPr>
          <p:nvPr>
            <p:ph type="title"/>
          </p:nvPr>
        </p:nvSpPr>
        <p:spPr/>
        <p:txBody>
          <a:bodyPr/>
          <a:lstStyle/>
          <a:p>
            <a:r>
              <a:rPr lang="en-US" dirty="0"/>
              <a:t>Title II - Counting Other Income</a:t>
            </a:r>
          </a:p>
        </p:txBody>
      </p:sp>
      <p:sp>
        <p:nvSpPr>
          <p:cNvPr id="3" name="Content Placeholder 2">
            <a:extLst>
              <a:ext uri="{FF2B5EF4-FFF2-40B4-BE49-F238E27FC236}">
                <a16:creationId xmlns:a16="http://schemas.microsoft.com/office/drawing/2014/main" id="{806165F0-1570-43D2-9E2F-2E76C8D9B2DC}"/>
              </a:ext>
            </a:extLst>
          </p:cNvPr>
          <p:cNvSpPr>
            <a:spLocks noGrp="1"/>
          </p:cNvSpPr>
          <p:nvPr>
            <p:ph idx="1"/>
          </p:nvPr>
        </p:nvSpPr>
        <p:spPr/>
        <p:txBody>
          <a:bodyPr/>
          <a:lstStyle/>
          <a:p>
            <a:pPr marL="342900" lvl="0" indent="-342900">
              <a:buFont typeface="Arial" panose="020B0604020202020204" pitchFamily="34" charset="0"/>
              <a:buChar char="•"/>
            </a:pPr>
            <a:r>
              <a:rPr lang="en-US" dirty="0"/>
              <a:t>Very little unearned income counts against the amount of the cash benefit. Windfall Elimination Provision applies (e.g. firefighters, policemen, teachers).</a:t>
            </a:r>
          </a:p>
          <a:p>
            <a:pPr marL="0" lvl="0" indent="0"/>
            <a:endParaRPr lang="en-US" dirty="0"/>
          </a:p>
          <a:p>
            <a:pPr marL="342900" lvl="0" indent="-342900">
              <a:buFont typeface="Arial" panose="020B0604020202020204" pitchFamily="34" charset="0"/>
              <a:buChar char="•"/>
            </a:pPr>
            <a:r>
              <a:rPr lang="en-US" dirty="0"/>
              <a:t>Only get a $20 General Earned Income exclusion.</a:t>
            </a:r>
          </a:p>
          <a:p>
            <a:pPr marL="0" lvl="0" indent="0"/>
            <a:endParaRPr lang="en-US" dirty="0"/>
          </a:p>
          <a:p>
            <a:pPr marL="342900" indent="-342900">
              <a:buFont typeface="Arial" panose="020B0604020202020204" pitchFamily="34" charset="0"/>
              <a:buChar char="•"/>
            </a:pPr>
            <a:r>
              <a:rPr lang="en-US" dirty="0"/>
              <a:t>Depending on the Title II stage of work and earnings, the individual will either get the whole cash benefit or will get $0. No gradual reduction as in SSI.</a:t>
            </a:r>
          </a:p>
          <a:p>
            <a:endParaRPr lang="en-US" dirty="0"/>
          </a:p>
        </p:txBody>
      </p:sp>
      <p:sp>
        <p:nvSpPr>
          <p:cNvPr id="4" name="Slide Number Placeholder 3">
            <a:extLst>
              <a:ext uri="{FF2B5EF4-FFF2-40B4-BE49-F238E27FC236}">
                <a16:creationId xmlns:a16="http://schemas.microsoft.com/office/drawing/2014/main" id="{E82A35B4-E2C6-42F5-8AE2-19D355A1C0CF}"/>
              </a:ext>
            </a:extLst>
          </p:cNvPr>
          <p:cNvSpPr>
            <a:spLocks noGrp="1"/>
          </p:cNvSpPr>
          <p:nvPr>
            <p:ph type="sldNum" sz="quarter" idx="10"/>
          </p:nvPr>
        </p:nvSpPr>
        <p:spPr/>
        <p:txBody>
          <a:bodyPr/>
          <a:lstStyle/>
          <a:p>
            <a:pPr>
              <a:defRPr/>
            </a:pPr>
            <a:fld id="{DAFD3366-2A37-4093-BC82-A6B70C738ADF}" type="slidenum">
              <a:rPr lang="en-US" altLang="en-US" smtClean="0"/>
              <a:pPr>
                <a:defRPr/>
              </a:pPr>
              <a:t>39</a:t>
            </a:fld>
            <a:endParaRPr lang="en-US" altLang="en-US" dirty="0"/>
          </a:p>
        </p:txBody>
      </p:sp>
    </p:spTree>
    <p:extLst>
      <p:ext uri="{BB962C8B-B14F-4D97-AF65-F5344CB8AC3E}">
        <p14:creationId xmlns:p14="http://schemas.microsoft.com/office/powerpoint/2010/main" val="33602251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10A36-683F-4157-A728-D8C7B8C8207B}"/>
              </a:ext>
            </a:extLst>
          </p:cNvPr>
          <p:cNvSpPr>
            <a:spLocks noGrp="1"/>
          </p:cNvSpPr>
          <p:nvPr>
            <p:ph type="title"/>
          </p:nvPr>
        </p:nvSpPr>
        <p:spPr>
          <a:xfrm>
            <a:off x="457200" y="546895"/>
            <a:ext cx="8229600" cy="658813"/>
          </a:xfrm>
        </p:spPr>
        <p:txBody>
          <a:bodyPr/>
          <a:lstStyle/>
          <a:p>
            <a:r>
              <a:rPr lang="en-US" dirty="0"/>
              <a:t>Social Security Administration Programs for Individuals with Disabilities</a:t>
            </a:r>
          </a:p>
        </p:txBody>
      </p:sp>
      <p:sp>
        <p:nvSpPr>
          <p:cNvPr id="3" name="Content Placeholder 2">
            <a:extLst>
              <a:ext uri="{FF2B5EF4-FFF2-40B4-BE49-F238E27FC236}">
                <a16:creationId xmlns:a16="http://schemas.microsoft.com/office/drawing/2014/main" id="{7674C845-94CA-4A33-AF07-4A1659444658}"/>
              </a:ext>
            </a:extLst>
          </p:cNvPr>
          <p:cNvSpPr>
            <a:spLocks noGrp="1"/>
          </p:cNvSpPr>
          <p:nvPr>
            <p:ph idx="1"/>
          </p:nvPr>
        </p:nvSpPr>
        <p:spPr/>
        <p:txBody>
          <a:bodyPr/>
          <a:lstStyle/>
          <a:p>
            <a:pPr marL="342900" lvl="0" indent="-342900">
              <a:buFont typeface="Arial" panose="020B0604020202020204" pitchFamily="34" charset="0"/>
              <a:buChar char="•"/>
            </a:pPr>
            <a:r>
              <a:rPr lang="en-US" dirty="0"/>
              <a:t>Administers five programs for individuals with disabilities that provide a monthly cash benefit and/or health insurance through two Social Security Administration (SSA) programs: </a:t>
            </a:r>
          </a:p>
          <a:p>
            <a:pPr marL="0" lvl="0" indent="0"/>
            <a:endParaRPr lang="en-US" dirty="0"/>
          </a:p>
          <a:p>
            <a:pPr marL="457200" lvl="0" indent="-457200">
              <a:buFont typeface="+mj-lt"/>
              <a:buAutoNum type="arabicPeriod"/>
            </a:pPr>
            <a:r>
              <a:rPr lang="en-US" b="1" dirty="0"/>
              <a:t>Title XVI Supplemental Security Income (SSI) </a:t>
            </a:r>
          </a:p>
          <a:p>
            <a:pPr lvl="1">
              <a:lnSpc>
                <a:spcPct val="120000"/>
              </a:lnSpc>
              <a:spcBef>
                <a:spcPts val="0"/>
              </a:spcBef>
              <a:spcAft>
                <a:spcPts val="0"/>
              </a:spcAft>
              <a:buFont typeface="Wingdings" panose="05000000000000000000" pitchFamily="2" charset="2"/>
              <a:buChar char="§"/>
            </a:pPr>
            <a:r>
              <a:rPr lang="en-US" dirty="0"/>
              <a:t>Childhood SSI</a:t>
            </a:r>
          </a:p>
          <a:p>
            <a:pPr lvl="1">
              <a:lnSpc>
                <a:spcPct val="120000"/>
              </a:lnSpc>
              <a:spcBef>
                <a:spcPts val="0"/>
              </a:spcBef>
              <a:spcAft>
                <a:spcPts val="0"/>
              </a:spcAft>
              <a:buFont typeface="Wingdings" panose="05000000000000000000" pitchFamily="2" charset="2"/>
              <a:buChar char="§"/>
            </a:pPr>
            <a:r>
              <a:rPr lang="en-US" dirty="0"/>
              <a:t>Adult SSI Disabled/Blind</a:t>
            </a:r>
          </a:p>
          <a:p>
            <a:pPr marL="274320" lvl="1" indent="0">
              <a:lnSpc>
                <a:spcPct val="120000"/>
              </a:lnSpc>
              <a:spcBef>
                <a:spcPts val="0"/>
              </a:spcBef>
              <a:spcAft>
                <a:spcPts val="0"/>
              </a:spcAft>
              <a:buNone/>
            </a:pPr>
            <a:endParaRPr lang="en-US" dirty="0"/>
          </a:p>
          <a:p>
            <a:pPr marL="457200" lvl="0" indent="-457200">
              <a:buFont typeface="+mj-lt"/>
              <a:buAutoNum type="arabicPeriod"/>
            </a:pPr>
            <a:r>
              <a:rPr lang="en-US" b="1" dirty="0"/>
              <a:t>Title II </a:t>
            </a:r>
          </a:p>
          <a:p>
            <a:pPr lvl="1">
              <a:lnSpc>
                <a:spcPct val="110000"/>
              </a:lnSpc>
              <a:spcBef>
                <a:spcPts val="0"/>
              </a:spcBef>
              <a:spcAft>
                <a:spcPts val="0"/>
              </a:spcAft>
              <a:buFont typeface="Wingdings" panose="05000000000000000000" pitchFamily="2" charset="2"/>
              <a:buChar char="§"/>
            </a:pPr>
            <a:r>
              <a:rPr lang="en-US" dirty="0"/>
              <a:t>Social Security Disability Insurance (SSDI); </a:t>
            </a:r>
          </a:p>
          <a:p>
            <a:pPr lvl="1">
              <a:lnSpc>
                <a:spcPct val="110000"/>
              </a:lnSpc>
              <a:spcBef>
                <a:spcPts val="0"/>
              </a:spcBef>
              <a:spcAft>
                <a:spcPts val="0"/>
              </a:spcAft>
              <a:buFont typeface="Wingdings" panose="05000000000000000000" pitchFamily="2" charset="2"/>
              <a:buChar char="§"/>
            </a:pPr>
            <a:r>
              <a:rPr lang="en-US" dirty="0"/>
              <a:t>Childhood Disability Beneficiaries (aka Disabled Adult Child (CDB/DAC); and </a:t>
            </a:r>
          </a:p>
          <a:p>
            <a:pPr lvl="1">
              <a:lnSpc>
                <a:spcPct val="110000"/>
              </a:lnSpc>
              <a:spcBef>
                <a:spcPts val="0"/>
              </a:spcBef>
              <a:spcAft>
                <a:spcPts val="0"/>
              </a:spcAft>
              <a:buFont typeface="Wingdings" panose="05000000000000000000" pitchFamily="2" charset="2"/>
              <a:buChar char="§"/>
            </a:pPr>
            <a:r>
              <a:rPr lang="en-US" dirty="0"/>
              <a:t>Disabled Widow/Widower (DWB).</a:t>
            </a:r>
          </a:p>
          <a:p>
            <a:endParaRPr lang="en-US" dirty="0"/>
          </a:p>
        </p:txBody>
      </p:sp>
      <p:sp>
        <p:nvSpPr>
          <p:cNvPr id="4" name="Slide Number Placeholder 3">
            <a:extLst>
              <a:ext uri="{FF2B5EF4-FFF2-40B4-BE49-F238E27FC236}">
                <a16:creationId xmlns:a16="http://schemas.microsoft.com/office/drawing/2014/main" id="{44766D14-65AD-4470-B2DD-87DD2AF1E51B}"/>
              </a:ext>
            </a:extLst>
          </p:cNvPr>
          <p:cNvSpPr>
            <a:spLocks noGrp="1"/>
          </p:cNvSpPr>
          <p:nvPr>
            <p:ph type="sldNum" sz="quarter" idx="10"/>
          </p:nvPr>
        </p:nvSpPr>
        <p:spPr/>
        <p:txBody>
          <a:bodyPr/>
          <a:lstStyle/>
          <a:p>
            <a:pPr>
              <a:defRPr/>
            </a:pPr>
            <a:fld id="{DAFD3366-2A37-4093-BC82-A6B70C738ADF}" type="slidenum">
              <a:rPr lang="en-US" altLang="en-US" smtClean="0"/>
              <a:pPr>
                <a:defRPr/>
              </a:pPr>
              <a:t>4</a:t>
            </a:fld>
            <a:endParaRPr lang="en-US" altLang="en-US" dirty="0"/>
          </a:p>
        </p:txBody>
      </p:sp>
    </p:spTree>
    <p:extLst>
      <p:ext uri="{BB962C8B-B14F-4D97-AF65-F5344CB8AC3E}">
        <p14:creationId xmlns:p14="http://schemas.microsoft.com/office/powerpoint/2010/main" val="1749671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fade">
                                      <p:cBhvr>
                                        <p:cTn id="18" dur="500"/>
                                        <p:tgtEl>
                                          <p:spTgt spid="3">
                                            <p:txEl>
                                              <p:pRg st="6" end="6"/>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fade">
                                      <p:cBhvr>
                                        <p:cTn id="21" dur="500"/>
                                        <p:tgtEl>
                                          <p:spTgt spid="3">
                                            <p:txEl>
                                              <p:pRg st="7" end="7"/>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8" end="8"/>
                                            </p:txEl>
                                          </p:spTgt>
                                        </p:tgtEl>
                                        <p:attrNameLst>
                                          <p:attrName>style.visibility</p:attrName>
                                        </p:attrNameLst>
                                      </p:cBhvr>
                                      <p:to>
                                        <p:strVal val="visible"/>
                                      </p:to>
                                    </p:set>
                                    <p:animEffect transition="in" filter="fade">
                                      <p:cBhvr>
                                        <p:cTn id="24" dur="500"/>
                                        <p:tgtEl>
                                          <p:spTgt spid="3">
                                            <p:txEl>
                                              <p:pRg st="8" end="8"/>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fade">
                                      <p:cBhvr>
                                        <p:cTn id="2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25928-2E51-47E7-A23B-244EBEFA104C}"/>
              </a:ext>
            </a:extLst>
          </p:cNvPr>
          <p:cNvSpPr>
            <a:spLocks noGrp="1"/>
          </p:cNvSpPr>
          <p:nvPr>
            <p:ph type="title"/>
          </p:nvPr>
        </p:nvSpPr>
        <p:spPr/>
        <p:txBody>
          <a:bodyPr/>
          <a:lstStyle/>
          <a:p>
            <a:r>
              <a:rPr lang="en-US" dirty="0"/>
              <a:t>Title II-Medicare</a:t>
            </a:r>
          </a:p>
        </p:txBody>
      </p:sp>
      <p:sp>
        <p:nvSpPr>
          <p:cNvPr id="3" name="Content Placeholder 2">
            <a:extLst>
              <a:ext uri="{FF2B5EF4-FFF2-40B4-BE49-F238E27FC236}">
                <a16:creationId xmlns:a16="http://schemas.microsoft.com/office/drawing/2014/main" id="{AF0039C6-0CFC-45DC-A088-CC17B0B6B74F}"/>
              </a:ext>
            </a:extLst>
          </p:cNvPr>
          <p:cNvSpPr>
            <a:spLocks noGrp="1"/>
          </p:cNvSpPr>
          <p:nvPr>
            <p:ph idx="1"/>
          </p:nvPr>
        </p:nvSpPr>
        <p:spPr>
          <a:xfrm>
            <a:off x="457200" y="1649413"/>
            <a:ext cx="8229600" cy="4819481"/>
          </a:xfrm>
        </p:spPr>
        <p:txBody>
          <a:bodyPr/>
          <a:lstStyle/>
          <a:p>
            <a:pPr marL="342900" lvl="0" indent="-342900">
              <a:buFont typeface="Arial" panose="020B0604020202020204" pitchFamily="34" charset="0"/>
              <a:buChar char="•"/>
            </a:pPr>
            <a:r>
              <a:rPr lang="en-US" dirty="0"/>
              <a:t>24 month waiting period from date of entitlement to date individual can start receiving Medicare.</a:t>
            </a:r>
          </a:p>
          <a:p>
            <a:pPr marL="0" lvl="0" indent="0"/>
            <a:endParaRPr lang="en-US" dirty="0"/>
          </a:p>
          <a:p>
            <a:pPr marL="342900" lvl="0" indent="-342900">
              <a:buFont typeface="Arial" panose="020B0604020202020204" pitchFamily="34" charset="0"/>
              <a:buChar char="•"/>
            </a:pPr>
            <a:r>
              <a:rPr lang="en-US" dirty="0"/>
              <a:t>Traditional Medicare: Part A (hospitalization) and Part B (doctor’s care in or out of hospital and some immunosuppressant and cancer drugs) and Part D prescription drug coverage.</a:t>
            </a:r>
          </a:p>
          <a:p>
            <a:pPr marL="0" lvl="0" indent="0"/>
            <a:endParaRPr lang="en-US" dirty="0"/>
          </a:p>
          <a:p>
            <a:pPr marL="342900" lvl="0" indent="-342900">
              <a:buFont typeface="Arial" panose="020B0604020202020204" pitchFamily="34" charset="0"/>
              <a:buChar char="•"/>
            </a:pPr>
            <a:r>
              <a:rPr lang="en-US" dirty="0"/>
              <a:t>All parts have costs. Those not able to pay monthly premiums, co-pays or deductibles associated with each part may qualify for a Medicare Savings Program (MSP) to cover all or part of Medicare costs. MSP are for </a:t>
            </a:r>
            <a:r>
              <a:rPr lang="en-US" i="1" dirty="0"/>
              <a:t>very</a:t>
            </a:r>
            <a:r>
              <a:rPr lang="en-US" dirty="0"/>
              <a:t> low income. </a:t>
            </a:r>
          </a:p>
          <a:p>
            <a:pPr marL="300038" lvl="1" indent="0">
              <a:buNone/>
            </a:pPr>
            <a:r>
              <a:rPr lang="en-US" dirty="0"/>
              <a:t>MSPs: Qualified Medicare Beneficiary, Specified Low Income Beneficiary, Qualifying Individual and Qualified Working People with Disabilities.</a:t>
            </a:r>
          </a:p>
          <a:p>
            <a:endParaRPr lang="en-US" dirty="0"/>
          </a:p>
        </p:txBody>
      </p:sp>
      <p:sp>
        <p:nvSpPr>
          <p:cNvPr id="4" name="Slide Number Placeholder 3">
            <a:extLst>
              <a:ext uri="{FF2B5EF4-FFF2-40B4-BE49-F238E27FC236}">
                <a16:creationId xmlns:a16="http://schemas.microsoft.com/office/drawing/2014/main" id="{BD827D7E-B364-4C01-BC52-6E043A5DEC57}"/>
              </a:ext>
            </a:extLst>
          </p:cNvPr>
          <p:cNvSpPr>
            <a:spLocks noGrp="1"/>
          </p:cNvSpPr>
          <p:nvPr>
            <p:ph type="sldNum" sz="quarter" idx="10"/>
          </p:nvPr>
        </p:nvSpPr>
        <p:spPr/>
        <p:txBody>
          <a:bodyPr/>
          <a:lstStyle/>
          <a:p>
            <a:pPr>
              <a:defRPr/>
            </a:pPr>
            <a:fld id="{DAFD3366-2A37-4093-BC82-A6B70C738ADF}" type="slidenum">
              <a:rPr lang="en-US" altLang="en-US" smtClean="0"/>
              <a:pPr>
                <a:defRPr/>
              </a:pPr>
              <a:t>40</a:t>
            </a:fld>
            <a:endParaRPr lang="en-US" altLang="en-US" dirty="0"/>
          </a:p>
        </p:txBody>
      </p:sp>
    </p:spTree>
    <p:extLst>
      <p:ext uri="{BB962C8B-B14F-4D97-AF65-F5344CB8AC3E}">
        <p14:creationId xmlns:p14="http://schemas.microsoft.com/office/powerpoint/2010/main" val="12507251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819EF-9D11-40A7-BF59-207DED029738}"/>
              </a:ext>
            </a:extLst>
          </p:cNvPr>
          <p:cNvSpPr>
            <a:spLocks noGrp="1"/>
          </p:cNvSpPr>
          <p:nvPr>
            <p:ph type="title"/>
          </p:nvPr>
        </p:nvSpPr>
        <p:spPr/>
        <p:txBody>
          <a:bodyPr/>
          <a:lstStyle/>
          <a:p>
            <a:r>
              <a:rPr lang="en-US" dirty="0"/>
              <a:t>Stage One: Trial Work Period</a:t>
            </a:r>
          </a:p>
        </p:txBody>
      </p:sp>
      <p:sp>
        <p:nvSpPr>
          <p:cNvPr id="3" name="Content Placeholder 2">
            <a:extLst>
              <a:ext uri="{FF2B5EF4-FFF2-40B4-BE49-F238E27FC236}">
                <a16:creationId xmlns:a16="http://schemas.microsoft.com/office/drawing/2014/main" id="{FFC794E2-E751-47FA-B8F6-6B4D021416B7}"/>
              </a:ext>
            </a:extLst>
          </p:cNvPr>
          <p:cNvSpPr>
            <a:spLocks noGrp="1"/>
          </p:cNvSpPr>
          <p:nvPr>
            <p:ph idx="1"/>
          </p:nvPr>
        </p:nvSpPr>
        <p:spPr/>
        <p:txBody>
          <a:bodyPr/>
          <a:lstStyle/>
          <a:p>
            <a:pPr marL="342900" indent="-342900">
              <a:buFont typeface="Arial" panose="020B0604020202020204" pitchFamily="34" charset="0"/>
              <a:buChar char="•"/>
            </a:pPr>
            <a:r>
              <a:rPr lang="en-US" dirty="0"/>
              <a:t>Nine months in a ‘rolling 60 month’ period where the individual can make any amount of money above $850 gross a month (2018) and still receive Title II cash benefit.  </a:t>
            </a:r>
          </a:p>
          <a:p>
            <a:pPr marL="300038" lvl="1" indent="0">
              <a:buNone/>
            </a:pPr>
            <a:r>
              <a:rPr lang="en-US" dirty="0"/>
              <a:t>Earn below $850 gross a month and you have not used a Trial Work Period month.</a:t>
            </a:r>
          </a:p>
          <a:p>
            <a:pPr marL="0" indent="0"/>
            <a:endParaRPr lang="en-US" dirty="0"/>
          </a:p>
          <a:p>
            <a:pPr marL="342900" indent="-342900">
              <a:buFont typeface="Arial" panose="020B0604020202020204" pitchFamily="34" charset="0"/>
              <a:buChar char="•"/>
            </a:pPr>
            <a:r>
              <a:rPr lang="en-US" dirty="0"/>
              <a:t>Months do not have to be consecutive, but you must find nine of them within a specified sixty month period. If you can’t find nine, one or more of the ones used will drop off and come back for use again.</a:t>
            </a:r>
          </a:p>
          <a:p>
            <a:endParaRPr lang="en-US" dirty="0"/>
          </a:p>
        </p:txBody>
      </p:sp>
      <p:sp>
        <p:nvSpPr>
          <p:cNvPr id="4" name="Slide Number Placeholder 3">
            <a:extLst>
              <a:ext uri="{FF2B5EF4-FFF2-40B4-BE49-F238E27FC236}">
                <a16:creationId xmlns:a16="http://schemas.microsoft.com/office/drawing/2014/main" id="{B0343F0B-DE26-4230-825D-780F6C8587E3}"/>
              </a:ext>
            </a:extLst>
          </p:cNvPr>
          <p:cNvSpPr>
            <a:spLocks noGrp="1"/>
          </p:cNvSpPr>
          <p:nvPr>
            <p:ph type="sldNum" sz="quarter" idx="10"/>
          </p:nvPr>
        </p:nvSpPr>
        <p:spPr/>
        <p:txBody>
          <a:bodyPr/>
          <a:lstStyle/>
          <a:p>
            <a:pPr>
              <a:defRPr/>
            </a:pPr>
            <a:fld id="{DAFD3366-2A37-4093-BC82-A6B70C738ADF}" type="slidenum">
              <a:rPr lang="en-US" altLang="en-US" smtClean="0"/>
              <a:pPr>
                <a:defRPr/>
              </a:pPr>
              <a:t>41</a:t>
            </a:fld>
            <a:endParaRPr lang="en-US" altLang="en-US" dirty="0"/>
          </a:p>
        </p:txBody>
      </p:sp>
    </p:spTree>
    <p:extLst>
      <p:ext uri="{BB962C8B-B14F-4D97-AF65-F5344CB8AC3E}">
        <p14:creationId xmlns:p14="http://schemas.microsoft.com/office/powerpoint/2010/main" val="19460506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descr="Chart that shows Years, TWP months and Rolling Sixty Month Period."/>
          <p:cNvGraphicFramePr>
            <a:graphicFrameLocks noGrp="1"/>
          </p:cNvGraphicFramePr>
          <p:nvPr/>
        </p:nvGraphicFramePr>
        <p:xfrm>
          <a:off x="352425" y="679450"/>
          <a:ext cx="8229603" cy="5160962"/>
        </p:xfrm>
        <a:graphic>
          <a:graphicData uri="http://schemas.openxmlformats.org/drawingml/2006/table">
            <a:tbl>
              <a:tblPr/>
              <a:tblGrid>
                <a:gridCol w="1218330">
                  <a:extLst>
                    <a:ext uri="{9D8B030D-6E8A-4147-A177-3AD203B41FA5}">
                      <a16:colId xmlns:a16="http://schemas.microsoft.com/office/drawing/2014/main" val="20000"/>
                    </a:ext>
                  </a:extLst>
                </a:gridCol>
                <a:gridCol w="556024">
                  <a:extLst>
                    <a:ext uri="{9D8B030D-6E8A-4147-A177-3AD203B41FA5}">
                      <a16:colId xmlns:a16="http://schemas.microsoft.com/office/drawing/2014/main" val="20001"/>
                    </a:ext>
                  </a:extLst>
                </a:gridCol>
                <a:gridCol w="556024">
                  <a:extLst>
                    <a:ext uri="{9D8B030D-6E8A-4147-A177-3AD203B41FA5}">
                      <a16:colId xmlns:a16="http://schemas.microsoft.com/office/drawing/2014/main" val="20002"/>
                    </a:ext>
                  </a:extLst>
                </a:gridCol>
                <a:gridCol w="556024">
                  <a:extLst>
                    <a:ext uri="{9D8B030D-6E8A-4147-A177-3AD203B41FA5}">
                      <a16:colId xmlns:a16="http://schemas.microsoft.com/office/drawing/2014/main" val="20003"/>
                    </a:ext>
                  </a:extLst>
                </a:gridCol>
                <a:gridCol w="604131">
                  <a:extLst>
                    <a:ext uri="{9D8B030D-6E8A-4147-A177-3AD203B41FA5}">
                      <a16:colId xmlns:a16="http://schemas.microsoft.com/office/drawing/2014/main" val="20004"/>
                    </a:ext>
                  </a:extLst>
                </a:gridCol>
                <a:gridCol w="604131">
                  <a:extLst>
                    <a:ext uri="{9D8B030D-6E8A-4147-A177-3AD203B41FA5}">
                      <a16:colId xmlns:a16="http://schemas.microsoft.com/office/drawing/2014/main" val="20005"/>
                    </a:ext>
                  </a:extLst>
                </a:gridCol>
                <a:gridCol w="604131">
                  <a:extLst>
                    <a:ext uri="{9D8B030D-6E8A-4147-A177-3AD203B41FA5}">
                      <a16:colId xmlns:a16="http://schemas.microsoft.com/office/drawing/2014/main" val="20006"/>
                    </a:ext>
                  </a:extLst>
                </a:gridCol>
                <a:gridCol w="556024">
                  <a:extLst>
                    <a:ext uri="{9D8B030D-6E8A-4147-A177-3AD203B41FA5}">
                      <a16:colId xmlns:a16="http://schemas.microsoft.com/office/drawing/2014/main" val="20007"/>
                    </a:ext>
                  </a:extLst>
                </a:gridCol>
                <a:gridCol w="604131">
                  <a:extLst>
                    <a:ext uri="{9D8B030D-6E8A-4147-A177-3AD203B41FA5}">
                      <a16:colId xmlns:a16="http://schemas.microsoft.com/office/drawing/2014/main" val="20008"/>
                    </a:ext>
                  </a:extLst>
                </a:gridCol>
                <a:gridCol w="654474">
                  <a:extLst>
                    <a:ext uri="{9D8B030D-6E8A-4147-A177-3AD203B41FA5}">
                      <a16:colId xmlns:a16="http://schemas.microsoft.com/office/drawing/2014/main" val="20009"/>
                    </a:ext>
                  </a:extLst>
                </a:gridCol>
                <a:gridCol w="556024">
                  <a:extLst>
                    <a:ext uri="{9D8B030D-6E8A-4147-A177-3AD203B41FA5}">
                      <a16:colId xmlns:a16="http://schemas.microsoft.com/office/drawing/2014/main" val="20010"/>
                    </a:ext>
                  </a:extLst>
                </a:gridCol>
                <a:gridCol w="556024">
                  <a:extLst>
                    <a:ext uri="{9D8B030D-6E8A-4147-A177-3AD203B41FA5}">
                      <a16:colId xmlns:a16="http://schemas.microsoft.com/office/drawing/2014/main" val="20011"/>
                    </a:ext>
                  </a:extLst>
                </a:gridCol>
                <a:gridCol w="604131">
                  <a:extLst>
                    <a:ext uri="{9D8B030D-6E8A-4147-A177-3AD203B41FA5}">
                      <a16:colId xmlns:a16="http://schemas.microsoft.com/office/drawing/2014/main" val="20012"/>
                    </a:ext>
                  </a:extLst>
                </a:gridCol>
              </a:tblGrid>
              <a:tr h="210350">
                <a:tc>
                  <a:txBody>
                    <a:bodyPr/>
                    <a:lstStyle/>
                    <a:p>
                      <a:pPr marL="0" marR="0">
                        <a:lnSpc>
                          <a:spcPct val="115000"/>
                        </a:lnSpc>
                        <a:spcBef>
                          <a:spcPts val="0"/>
                        </a:spcBef>
                        <a:spcAft>
                          <a:spcPts val="0"/>
                        </a:spcAft>
                      </a:pPr>
                      <a:r>
                        <a:rPr lang="en-US" sz="1200" b="1" dirty="0">
                          <a:effectLst/>
                          <a:latin typeface="Calibri"/>
                          <a:ea typeface="Times New Roman"/>
                          <a:cs typeface="Calibri"/>
                        </a:rPr>
                        <a:t>Year: 2012</a:t>
                      </a: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n-US" sz="1200" b="1" dirty="0">
                          <a:effectLst/>
                          <a:latin typeface="Calibri"/>
                          <a:ea typeface="Times New Roman"/>
                          <a:cs typeface="Calibri"/>
                        </a:rPr>
                        <a:t>Jan</a:t>
                      </a: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effectLst/>
                          <a:latin typeface="Calibri"/>
                          <a:ea typeface="Times New Roman"/>
                          <a:cs typeface="Calibri"/>
                        </a:rPr>
                        <a:t>Feb</a:t>
                      </a: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effectLst/>
                          <a:latin typeface="Calibri"/>
                          <a:ea typeface="Times New Roman"/>
                          <a:cs typeface="Calibri"/>
                        </a:rPr>
                        <a:t>March</a:t>
                      </a: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effectLst/>
                          <a:latin typeface="Calibri"/>
                          <a:ea typeface="Times New Roman"/>
                          <a:cs typeface="Calibri"/>
                        </a:rPr>
                        <a:t>April</a:t>
                      </a: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effectLst/>
                          <a:latin typeface="Calibri"/>
                          <a:ea typeface="Times New Roman"/>
                          <a:cs typeface="Calibri"/>
                        </a:rPr>
                        <a:t>May</a:t>
                      </a: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effectLst/>
                          <a:latin typeface="Calibri"/>
                          <a:ea typeface="Times New Roman"/>
                          <a:cs typeface="Calibri"/>
                        </a:rPr>
                        <a:t>June</a:t>
                      </a: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effectLst/>
                          <a:latin typeface="Calibri"/>
                          <a:ea typeface="Times New Roman"/>
                          <a:cs typeface="Calibri"/>
                        </a:rPr>
                        <a:t>July</a:t>
                      </a: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effectLst/>
                          <a:latin typeface="Calibri"/>
                          <a:ea typeface="Times New Roman"/>
                          <a:cs typeface="Calibri"/>
                        </a:rPr>
                        <a:t>Aug</a:t>
                      </a: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effectLst/>
                          <a:latin typeface="Calibri"/>
                          <a:ea typeface="Times New Roman"/>
                          <a:cs typeface="Calibri"/>
                        </a:rPr>
                        <a:t>Sept</a:t>
                      </a: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effectLst/>
                          <a:latin typeface="Calibri"/>
                          <a:ea typeface="Times New Roman"/>
                          <a:cs typeface="Calibri"/>
                        </a:rPr>
                        <a:t>Oct</a:t>
                      </a: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effectLst/>
                          <a:latin typeface="Calibri"/>
                          <a:ea typeface="Times New Roman"/>
                          <a:cs typeface="Calibri"/>
                        </a:rPr>
                        <a:t>Nov</a:t>
                      </a: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effectLst/>
                          <a:latin typeface="Calibri"/>
                          <a:ea typeface="Times New Roman"/>
                          <a:cs typeface="Calibri"/>
                        </a:rPr>
                        <a:t>Dec</a:t>
                      </a: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14765">
                <a:tc>
                  <a:txBody>
                    <a:bodyPr/>
                    <a:lstStyle/>
                    <a:p>
                      <a:pPr marL="0" marR="0">
                        <a:lnSpc>
                          <a:spcPct val="115000"/>
                        </a:lnSpc>
                        <a:spcBef>
                          <a:spcPts val="0"/>
                        </a:spcBef>
                        <a:spcAft>
                          <a:spcPts val="0"/>
                        </a:spcAft>
                      </a:pPr>
                      <a:r>
                        <a:rPr lang="en-US" sz="1200" b="1" dirty="0">
                          <a:effectLst/>
                          <a:latin typeface="Calibri"/>
                          <a:ea typeface="Times New Roman"/>
                          <a:cs typeface="Calibri"/>
                        </a:rPr>
                        <a:t>TWP MONTH</a:t>
                      </a: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effectLst/>
                          <a:latin typeface="Calibri"/>
                          <a:ea typeface="Times New Roman"/>
                          <a:cs typeface="Calibri"/>
                        </a:rPr>
                        <a:t> </a:t>
                      </a: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effectLst/>
                          <a:latin typeface="Calibri"/>
                          <a:ea typeface="Times New Roman"/>
                          <a:cs typeface="Calibri"/>
                        </a:rPr>
                        <a:t> </a:t>
                      </a: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effectLst/>
                          <a:latin typeface="Calibri"/>
                          <a:ea typeface="Times New Roman"/>
                          <a:cs typeface="Calibri"/>
                        </a:rPr>
                        <a:t> </a:t>
                      </a: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200" dirty="0">
                        <a:effectLst/>
                        <a:latin typeface="Calibri"/>
                        <a:ea typeface="Times New Roman"/>
                        <a:cs typeface="Calibri"/>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200" dirty="0">
                        <a:effectLst/>
                        <a:latin typeface="Calibri"/>
                        <a:ea typeface="Times New Roman"/>
                        <a:cs typeface="Calibri"/>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200" dirty="0">
                        <a:effectLst/>
                        <a:latin typeface="Calibri"/>
                        <a:ea typeface="Times New Roman"/>
                        <a:cs typeface="Calibri"/>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effectLst/>
                          <a:latin typeface="Calibri"/>
                          <a:ea typeface="Times New Roman"/>
                          <a:cs typeface="Calibri"/>
                        </a:rPr>
                        <a:t> </a:t>
                      </a: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200" dirty="0">
                        <a:effectLst/>
                        <a:latin typeface="Calibri"/>
                        <a:ea typeface="Times New Roman"/>
                        <a:cs typeface="Calibri"/>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effectLst/>
                          <a:latin typeface="Calibri"/>
                          <a:ea typeface="Times New Roman"/>
                          <a:cs typeface="Calibri"/>
                        </a:rPr>
                        <a:t> </a:t>
                      </a: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effectLst/>
                          <a:latin typeface="Calibri"/>
                          <a:ea typeface="Times New Roman"/>
                          <a:cs typeface="Calibri"/>
                        </a:rPr>
                        <a:t> </a:t>
                      </a: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effectLst/>
                          <a:latin typeface="Calibri"/>
                          <a:ea typeface="Times New Roman"/>
                          <a:cs typeface="Calibri"/>
                        </a:rPr>
                        <a:t> </a:t>
                      </a: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effectLst/>
                          <a:latin typeface="Calibri"/>
                          <a:ea typeface="Times New Roman"/>
                          <a:cs typeface="Calibri"/>
                        </a:rPr>
                        <a:t> </a:t>
                      </a: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14765">
                <a:tc>
                  <a:txBody>
                    <a:bodyPr/>
                    <a:lstStyle/>
                    <a:p>
                      <a:pPr marL="0" marR="0">
                        <a:lnSpc>
                          <a:spcPct val="115000"/>
                        </a:lnSpc>
                        <a:spcBef>
                          <a:spcPts val="0"/>
                        </a:spcBef>
                        <a:spcAft>
                          <a:spcPts val="0"/>
                        </a:spcAft>
                      </a:pPr>
                      <a:r>
                        <a:rPr lang="en-US" sz="1200" b="1" dirty="0">
                          <a:effectLst/>
                          <a:latin typeface="Calibri"/>
                          <a:ea typeface="Times New Roman"/>
                          <a:cs typeface="Calibri"/>
                        </a:rPr>
                        <a:t>Rolling 60 Mo.</a:t>
                      </a: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effectLst/>
                          <a:latin typeface="Calibri"/>
                          <a:ea typeface="Times New Roman"/>
                          <a:cs typeface="Calibri"/>
                        </a:rPr>
                        <a:t> </a:t>
                      </a: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effectLst/>
                          <a:latin typeface="Calibri"/>
                          <a:ea typeface="Times New Roman"/>
                          <a:cs typeface="Calibri"/>
                        </a:rPr>
                        <a:t> </a:t>
                      </a: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effectLst/>
                          <a:latin typeface="Calibri"/>
                          <a:ea typeface="Times New Roman"/>
                          <a:cs typeface="Calibri"/>
                        </a:rPr>
                        <a:t> </a:t>
                      </a: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effectLst/>
                          <a:latin typeface="Calibri"/>
                          <a:ea typeface="Times New Roman"/>
                          <a:cs typeface="Calibri"/>
                        </a:rPr>
                        <a:t> </a:t>
                      </a: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14765">
                <a:tc>
                  <a:txBody>
                    <a:bodyPr/>
                    <a:lstStyle/>
                    <a:p>
                      <a:pPr marL="0" marR="0">
                        <a:lnSpc>
                          <a:spcPct val="115000"/>
                        </a:lnSpc>
                        <a:spcBef>
                          <a:spcPts val="0"/>
                        </a:spcBef>
                        <a:spcAft>
                          <a:spcPts val="0"/>
                        </a:spcAft>
                      </a:pPr>
                      <a:r>
                        <a:rPr lang="en-US" sz="1200" b="1" dirty="0">
                          <a:effectLst/>
                          <a:latin typeface="Calibri"/>
                          <a:ea typeface="Times New Roman"/>
                          <a:cs typeface="Calibri"/>
                        </a:rPr>
                        <a:t>Year: 2013</a:t>
                      </a: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n-US" sz="1200" b="1" dirty="0">
                          <a:effectLst/>
                          <a:latin typeface="Calibri"/>
                          <a:ea typeface="Times New Roman"/>
                          <a:cs typeface="Calibri"/>
                        </a:rPr>
                        <a:t>Jan</a:t>
                      </a: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effectLst/>
                          <a:latin typeface="Calibri"/>
                          <a:ea typeface="Times New Roman"/>
                          <a:cs typeface="Calibri"/>
                        </a:rPr>
                        <a:t>Feb</a:t>
                      </a: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effectLst/>
                          <a:latin typeface="Calibri"/>
                          <a:ea typeface="Times New Roman"/>
                          <a:cs typeface="Calibri"/>
                        </a:rPr>
                        <a:t>March</a:t>
                      </a: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effectLst/>
                          <a:latin typeface="Calibri"/>
                          <a:ea typeface="Times New Roman"/>
                          <a:cs typeface="Calibri"/>
                        </a:rPr>
                        <a:t>April</a:t>
                      </a: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effectLst/>
                          <a:latin typeface="Calibri"/>
                          <a:ea typeface="Times New Roman"/>
                          <a:cs typeface="Calibri"/>
                        </a:rPr>
                        <a:t>May</a:t>
                      </a: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effectLst/>
                          <a:latin typeface="Calibri"/>
                          <a:ea typeface="Times New Roman"/>
                          <a:cs typeface="Calibri"/>
                        </a:rPr>
                        <a:t>June</a:t>
                      </a: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effectLst/>
                          <a:latin typeface="Calibri"/>
                          <a:ea typeface="Times New Roman"/>
                          <a:cs typeface="Calibri"/>
                        </a:rPr>
                        <a:t>July</a:t>
                      </a: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effectLst/>
                          <a:latin typeface="Calibri"/>
                          <a:ea typeface="Times New Roman"/>
                          <a:cs typeface="Calibri"/>
                        </a:rPr>
                        <a:t>Aug</a:t>
                      </a: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effectLst/>
                          <a:latin typeface="Calibri"/>
                          <a:ea typeface="Times New Roman"/>
                          <a:cs typeface="Calibri"/>
                        </a:rPr>
                        <a:t>Sept</a:t>
                      </a: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effectLst/>
                          <a:latin typeface="Calibri"/>
                          <a:ea typeface="Times New Roman"/>
                          <a:cs typeface="Calibri"/>
                        </a:rPr>
                        <a:t>Oct</a:t>
                      </a: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effectLst/>
                          <a:latin typeface="Calibri"/>
                          <a:ea typeface="Times New Roman"/>
                          <a:cs typeface="Calibri"/>
                        </a:rPr>
                        <a:t>Nov</a:t>
                      </a: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effectLst/>
                          <a:latin typeface="Calibri"/>
                          <a:ea typeface="Times New Roman"/>
                          <a:cs typeface="Calibri"/>
                        </a:rPr>
                        <a:t>Dec</a:t>
                      </a: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14765">
                <a:tc>
                  <a:txBody>
                    <a:bodyPr/>
                    <a:lstStyle/>
                    <a:p>
                      <a:pPr marL="0" marR="0">
                        <a:lnSpc>
                          <a:spcPct val="115000"/>
                        </a:lnSpc>
                        <a:spcBef>
                          <a:spcPts val="0"/>
                        </a:spcBef>
                        <a:spcAft>
                          <a:spcPts val="0"/>
                        </a:spcAft>
                      </a:pPr>
                      <a:r>
                        <a:rPr lang="en-US" sz="1200" b="1" dirty="0">
                          <a:effectLst/>
                          <a:latin typeface="Calibri"/>
                          <a:ea typeface="Times New Roman"/>
                          <a:cs typeface="Calibri"/>
                        </a:rPr>
                        <a:t>TWP MONTH</a:t>
                      </a: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solidFill>
                            <a:srgbClr val="00B050"/>
                          </a:solidFill>
                          <a:effectLst/>
                          <a:latin typeface="Calibri"/>
                          <a:ea typeface="Times New Roman"/>
                          <a:cs typeface="Calibri"/>
                        </a:rPr>
                        <a:t> </a:t>
                      </a: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solidFill>
                            <a:srgbClr val="00B050"/>
                          </a:solidFill>
                          <a:effectLst/>
                          <a:latin typeface="Calibri"/>
                          <a:ea typeface="Times New Roman"/>
                          <a:cs typeface="Calibri"/>
                        </a:rPr>
                        <a:t> </a:t>
                      </a: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solidFill>
                            <a:srgbClr val="00B050"/>
                          </a:solidFill>
                          <a:effectLst/>
                          <a:latin typeface="Calibri"/>
                          <a:ea typeface="Times New Roman"/>
                          <a:cs typeface="Calibri"/>
                        </a:rPr>
                        <a:t> </a:t>
                      </a: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solidFill>
                            <a:srgbClr val="00B050"/>
                          </a:solidFill>
                          <a:effectLst/>
                          <a:latin typeface="Calibri"/>
                          <a:ea typeface="Times New Roman"/>
                          <a:cs typeface="Calibri"/>
                        </a:rPr>
                        <a:t> </a:t>
                      </a: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solidFill>
                            <a:srgbClr val="00B050"/>
                          </a:solidFill>
                          <a:effectLst/>
                          <a:latin typeface="Calibri"/>
                          <a:ea typeface="Times New Roman"/>
                          <a:cs typeface="Calibri"/>
                        </a:rPr>
                        <a:t> </a:t>
                      </a: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solidFill>
                            <a:srgbClr val="00B050"/>
                          </a:solidFill>
                          <a:effectLst/>
                          <a:latin typeface="Calibri"/>
                          <a:ea typeface="Times New Roman"/>
                          <a:cs typeface="Calibri"/>
                        </a:rPr>
                        <a:t> </a:t>
                      </a: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solidFill>
                            <a:srgbClr val="00B050"/>
                          </a:solidFill>
                          <a:effectLst/>
                          <a:latin typeface="Calibri"/>
                          <a:ea typeface="Times New Roman"/>
                          <a:cs typeface="Calibri"/>
                        </a:rPr>
                        <a:t> </a:t>
                      </a: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solidFill>
                            <a:srgbClr val="00B050"/>
                          </a:solidFill>
                          <a:effectLst/>
                          <a:latin typeface="Calibri"/>
                          <a:ea typeface="Times New Roman"/>
                          <a:cs typeface="Calibri"/>
                        </a:rPr>
                        <a:t> </a:t>
                      </a: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solidFill>
                            <a:srgbClr val="00B050"/>
                          </a:solidFill>
                          <a:effectLst/>
                          <a:latin typeface="Calibri"/>
                          <a:ea typeface="Times New Roman"/>
                          <a:cs typeface="Calibri"/>
                        </a:rPr>
                        <a:t> </a:t>
                      </a: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solidFill>
                            <a:srgbClr val="00B050"/>
                          </a:solidFill>
                          <a:effectLst/>
                          <a:latin typeface="Calibri"/>
                          <a:ea typeface="Times New Roman"/>
                          <a:cs typeface="Calibri"/>
                        </a:rPr>
                        <a:t> </a:t>
                      </a: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solidFill>
                            <a:srgbClr val="00B050"/>
                          </a:solidFill>
                          <a:effectLst/>
                          <a:latin typeface="Calibri"/>
                          <a:ea typeface="Times New Roman"/>
                          <a:cs typeface="Calibri"/>
                        </a:rPr>
                        <a:t> </a:t>
                      </a: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solidFill>
                            <a:srgbClr val="00B050"/>
                          </a:solidFill>
                          <a:effectLst/>
                          <a:latin typeface="Calibri"/>
                          <a:ea typeface="Times New Roman"/>
                          <a:cs typeface="Calibri"/>
                        </a:rPr>
                        <a:t> </a:t>
                      </a: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14765">
                <a:tc>
                  <a:txBody>
                    <a:bodyPr/>
                    <a:lstStyle/>
                    <a:p>
                      <a:pPr marL="0" marR="0">
                        <a:lnSpc>
                          <a:spcPct val="115000"/>
                        </a:lnSpc>
                        <a:spcBef>
                          <a:spcPts val="0"/>
                        </a:spcBef>
                        <a:spcAft>
                          <a:spcPts val="0"/>
                        </a:spcAft>
                      </a:pPr>
                      <a:r>
                        <a:rPr lang="en-US" sz="1200" b="1" dirty="0">
                          <a:effectLst/>
                          <a:latin typeface="Calibri"/>
                          <a:ea typeface="Times New Roman"/>
                          <a:cs typeface="Calibri"/>
                        </a:rPr>
                        <a:t>Rolling 60 Mo.</a:t>
                      </a: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14765">
                <a:tc>
                  <a:txBody>
                    <a:bodyPr/>
                    <a:lstStyle/>
                    <a:p>
                      <a:pPr marL="0" marR="0">
                        <a:lnSpc>
                          <a:spcPct val="115000"/>
                        </a:lnSpc>
                        <a:spcBef>
                          <a:spcPts val="0"/>
                        </a:spcBef>
                        <a:spcAft>
                          <a:spcPts val="0"/>
                        </a:spcAft>
                      </a:pPr>
                      <a:r>
                        <a:rPr lang="en-US" sz="1200" b="1" dirty="0">
                          <a:effectLst/>
                          <a:latin typeface="Calibri"/>
                          <a:ea typeface="Times New Roman"/>
                          <a:cs typeface="Calibri"/>
                        </a:rPr>
                        <a:t>Year: 2014</a:t>
                      </a: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n-US" sz="1200" b="1" dirty="0">
                          <a:effectLst/>
                          <a:latin typeface="Calibri"/>
                          <a:ea typeface="Times New Roman"/>
                          <a:cs typeface="Calibri"/>
                        </a:rPr>
                        <a:t>Jan</a:t>
                      </a: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effectLst/>
                          <a:latin typeface="Calibri"/>
                          <a:ea typeface="Times New Roman"/>
                          <a:cs typeface="Calibri"/>
                        </a:rPr>
                        <a:t>Feb</a:t>
                      </a: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effectLst/>
                          <a:latin typeface="Calibri"/>
                          <a:ea typeface="Times New Roman"/>
                          <a:cs typeface="Calibri"/>
                        </a:rPr>
                        <a:t>March</a:t>
                      </a: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effectLst/>
                          <a:latin typeface="Calibri"/>
                          <a:ea typeface="Times New Roman"/>
                          <a:cs typeface="Calibri"/>
                        </a:rPr>
                        <a:t>April</a:t>
                      </a: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effectLst/>
                          <a:latin typeface="Calibri"/>
                          <a:ea typeface="Times New Roman"/>
                          <a:cs typeface="Calibri"/>
                        </a:rPr>
                        <a:t>May</a:t>
                      </a: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effectLst/>
                          <a:latin typeface="Calibri"/>
                          <a:ea typeface="Times New Roman"/>
                          <a:cs typeface="Calibri"/>
                        </a:rPr>
                        <a:t>June</a:t>
                      </a: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effectLst/>
                          <a:latin typeface="Calibri"/>
                          <a:ea typeface="Times New Roman"/>
                          <a:cs typeface="Calibri"/>
                        </a:rPr>
                        <a:t>July</a:t>
                      </a: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effectLst/>
                          <a:latin typeface="Calibri"/>
                          <a:ea typeface="Times New Roman"/>
                          <a:cs typeface="Calibri"/>
                        </a:rPr>
                        <a:t>Aug</a:t>
                      </a: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effectLst/>
                          <a:latin typeface="Calibri"/>
                          <a:ea typeface="Times New Roman"/>
                          <a:cs typeface="Calibri"/>
                        </a:rPr>
                        <a:t>Sept</a:t>
                      </a: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effectLst/>
                          <a:latin typeface="Calibri"/>
                          <a:ea typeface="Times New Roman"/>
                          <a:cs typeface="Calibri"/>
                        </a:rPr>
                        <a:t>Oct</a:t>
                      </a: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effectLst/>
                          <a:latin typeface="Calibri"/>
                          <a:ea typeface="Times New Roman"/>
                          <a:cs typeface="Calibri"/>
                        </a:rPr>
                        <a:t>Nov</a:t>
                      </a: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effectLst/>
                          <a:latin typeface="Calibri"/>
                          <a:ea typeface="Times New Roman"/>
                          <a:cs typeface="Calibri"/>
                        </a:rPr>
                        <a:t>Dec</a:t>
                      </a: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14765">
                <a:tc>
                  <a:txBody>
                    <a:bodyPr/>
                    <a:lstStyle/>
                    <a:p>
                      <a:pPr marL="0" marR="0">
                        <a:lnSpc>
                          <a:spcPct val="115000"/>
                        </a:lnSpc>
                        <a:spcBef>
                          <a:spcPts val="0"/>
                        </a:spcBef>
                        <a:spcAft>
                          <a:spcPts val="0"/>
                        </a:spcAft>
                      </a:pPr>
                      <a:r>
                        <a:rPr lang="en-US" sz="1000" b="1" kern="0" dirty="0">
                          <a:effectLst/>
                          <a:latin typeface="Calibri"/>
                          <a:ea typeface="Times New Roman"/>
                          <a:cs typeface="Calibri"/>
                        </a:rPr>
                        <a:t>TWP MONTH</a:t>
                      </a: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solidFill>
                            <a:srgbClr val="00B050"/>
                          </a:solidFill>
                          <a:effectLst/>
                          <a:latin typeface="Calibri"/>
                          <a:ea typeface="Times New Roman"/>
                          <a:cs typeface="Calibri"/>
                        </a:rPr>
                        <a:t> </a:t>
                      </a: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solidFill>
                            <a:srgbClr val="00B050"/>
                          </a:solidFill>
                          <a:effectLst/>
                          <a:latin typeface="Calibri"/>
                          <a:ea typeface="Times New Roman"/>
                          <a:cs typeface="Calibri"/>
                        </a:rPr>
                        <a:t> </a:t>
                      </a: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solidFill>
                            <a:srgbClr val="00B050"/>
                          </a:solidFill>
                          <a:effectLst/>
                          <a:latin typeface="Calibri"/>
                          <a:ea typeface="Times New Roman"/>
                          <a:cs typeface="Calibri"/>
                        </a:rPr>
                        <a:t> </a:t>
                      </a: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solidFill>
                            <a:srgbClr val="00B050"/>
                          </a:solidFill>
                          <a:effectLst/>
                          <a:latin typeface="Calibri"/>
                          <a:ea typeface="Times New Roman"/>
                          <a:cs typeface="Calibri"/>
                        </a:rPr>
                        <a:t> </a:t>
                      </a: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solidFill>
                            <a:srgbClr val="00B050"/>
                          </a:solidFill>
                          <a:effectLst/>
                          <a:latin typeface="Calibri"/>
                          <a:ea typeface="Times New Roman"/>
                          <a:cs typeface="Calibri"/>
                        </a:rPr>
                        <a:t> </a:t>
                      </a: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solidFill>
                            <a:srgbClr val="00B050"/>
                          </a:solidFill>
                          <a:effectLst/>
                          <a:latin typeface="Calibri"/>
                          <a:ea typeface="Times New Roman"/>
                          <a:cs typeface="Calibri"/>
                        </a:rPr>
                        <a:t> </a:t>
                      </a: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solidFill>
                            <a:srgbClr val="00B050"/>
                          </a:solidFill>
                          <a:effectLst/>
                          <a:latin typeface="Calibri"/>
                          <a:ea typeface="Times New Roman"/>
                          <a:cs typeface="Calibri"/>
                        </a:rPr>
                        <a:t> </a:t>
                      </a: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solidFill>
                            <a:srgbClr val="00B050"/>
                          </a:solidFill>
                          <a:effectLst/>
                          <a:latin typeface="Calibri"/>
                          <a:ea typeface="Times New Roman"/>
                          <a:cs typeface="Calibri"/>
                        </a:rPr>
                        <a:t> </a:t>
                      </a: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solidFill>
                            <a:srgbClr val="00B050"/>
                          </a:solidFill>
                          <a:effectLst/>
                          <a:latin typeface="Calibri"/>
                          <a:ea typeface="Times New Roman"/>
                          <a:cs typeface="Calibri"/>
                        </a:rPr>
                        <a:t> </a:t>
                      </a: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solidFill>
                            <a:srgbClr val="00B050"/>
                          </a:solidFill>
                          <a:effectLst/>
                          <a:latin typeface="Calibri"/>
                          <a:ea typeface="Times New Roman"/>
                          <a:cs typeface="Calibri"/>
                        </a:rPr>
                        <a:t> </a:t>
                      </a: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solidFill>
                            <a:srgbClr val="00B050"/>
                          </a:solidFill>
                          <a:effectLst/>
                          <a:latin typeface="Calibri"/>
                          <a:ea typeface="Times New Roman"/>
                          <a:cs typeface="Calibri"/>
                        </a:rPr>
                        <a:t> </a:t>
                      </a: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solidFill>
                            <a:srgbClr val="00B050"/>
                          </a:solidFill>
                          <a:effectLst/>
                          <a:latin typeface="Calibri"/>
                          <a:ea typeface="Times New Roman"/>
                          <a:cs typeface="Calibri"/>
                        </a:rPr>
                        <a:t> </a:t>
                      </a: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14765">
                <a:tc>
                  <a:txBody>
                    <a:bodyPr/>
                    <a:lstStyle/>
                    <a:p>
                      <a:pPr marL="0" marR="0">
                        <a:lnSpc>
                          <a:spcPct val="115000"/>
                        </a:lnSpc>
                        <a:spcBef>
                          <a:spcPts val="0"/>
                        </a:spcBef>
                        <a:spcAft>
                          <a:spcPts val="0"/>
                        </a:spcAft>
                      </a:pPr>
                      <a:r>
                        <a:rPr lang="en-US" sz="1200" b="1" dirty="0">
                          <a:effectLst/>
                          <a:latin typeface="Calibri"/>
                          <a:ea typeface="Times New Roman"/>
                          <a:cs typeface="Calibri"/>
                        </a:rPr>
                        <a:t>Rolling 60 Mo</a:t>
                      </a:r>
                      <a:r>
                        <a:rPr lang="en-US" sz="1200" dirty="0">
                          <a:effectLst/>
                          <a:latin typeface="Calibri"/>
                          <a:ea typeface="Times New Roman"/>
                          <a:cs typeface="Calibri"/>
                        </a:rPr>
                        <a:t> </a:t>
                      </a: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14765">
                <a:tc>
                  <a:txBody>
                    <a:bodyPr/>
                    <a:lstStyle/>
                    <a:p>
                      <a:pPr marL="0" marR="0">
                        <a:lnSpc>
                          <a:spcPct val="115000"/>
                        </a:lnSpc>
                        <a:spcBef>
                          <a:spcPts val="0"/>
                        </a:spcBef>
                        <a:spcAft>
                          <a:spcPts val="0"/>
                        </a:spcAft>
                      </a:pPr>
                      <a:r>
                        <a:rPr lang="en-US" sz="1200" b="1" dirty="0">
                          <a:effectLst/>
                          <a:latin typeface="Calibri"/>
                          <a:ea typeface="Times New Roman"/>
                          <a:cs typeface="Calibri"/>
                        </a:rPr>
                        <a:t>Year: 2015</a:t>
                      </a: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n-US" sz="1200" b="1" dirty="0">
                          <a:effectLst/>
                          <a:latin typeface="Calibri"/>
                          <a:ea typeface="Times New Roman"/>
                          <a:cs typeface="Calibri"/>
                        </a:rPr>
                        <a:t>Jan</a:t>
                      </a: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effectLst/>
                          <a:latin typeface="Calibri"/>
                          <a:ea typeface="Times New Roman"/>
                          <a:cs typeface="Calibri"/>
                        </a:rPr>
                        <a:t>Feb</a:t>
                      </a: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effectLst/>
                          <a:latin typeface="Calibri"/>
                          <a:ea typeface="Times New Roman"/>
                          <a:cs typeface="Calibri"/>
                        </a:rPr>
                        <a:t>March</a:t>
                      </a: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effectLst/>
                          <a:latin typeface="Calibri"/>
                          <a:ea typeface="Times New Roman"/>
                          <a:cs typeface="Calibri"/>
                        </a:rPr>
                        <a:t>April</a:t>
                      </a: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effectLst/>
                          <a:latin typeface="Calibri"/>
                          <a:ea typeface="Times New Roman"/>
                          <a:cs typeface="Calibri"/>
                        </a:rPr>
                        <a:t>May</a:t>
                      </a: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effectLst/>
                          <a:latin typeface="Calibri"/>
                          <a:ea typeface="Times New Roman"/>
                          <a:cs typeface="Calibri"/>
                        </a:rPr>
                        <a:t>June</a:t>
                      </a: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effectLst/>
                          <a:latin typeface="Calibri"/>
                          <a:ea typeface="Times New Roman"/>
                          <a:cs typeface="Calibri"/>
                        </a:rPr>
                        <a:t>July</a:t>
                      </a: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effectLst/>
                          <a:latin typeface="Calibri"/>
                          <a:ea typeface="Times New Roman"/>
                          <a:cs typeface="Calibri"/>
                        </a:rPr>
                        <a:t>Aug</a:t>
                      </a: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effectLst/>
                          <a:latin typeface="Calibri"/>
                          <a:ea typeface="Times New Roman"/>
                          <a:cs typeface="Calibri"/>
                        </a:rPr>
                        <a:t>Sept</a:t>
                      </a: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effectLst/>
                          <a:latin typeface="Calibri"/>
                          <a:ea typeface="Times New Roman"/>
                          <a:cs typeface="Calibri"/>
                        </a:rPr>
                        <a:t>Oct</a:t>
                      </a: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effectLst/>
                          <a:latin typeface="Calibri"/>
                          <a:ea typeface="Times New Roman"/>
                          <a:cs typeface="Calibri"/>
                        </a:rPr>
                        <a:t>Nov</a:t>
                      </a: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effectLst/>
                          <a:latin typeface="Calibri"/>
                          <a:ea typeface="Times New Roman"/>
                          <a:cs typeface="Calibri"/>
                        </a:rPr>
                        <a:t>Dec</a:t>
                      </a: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14765">
                <a:tc>
                  <a:txBody>
                    <a:bodyPr/>
                    <a:lstStyle/>
                    <a:p>
                      <a:pPr marL="0" marR="0">
                        <a:lnSpc>
                          <a:spcPct val="115000"/>
                        </a:lnSpc>
                        <a:spcBef>
                          <a:spcPts val="0"/>
                        </a:spcBef>
                        <a:spcAft>
                          <a:spcPts val="0"/>
                        </a:spcAft>
                      </a:pPr>
                      <a:r>
                        <a:rPr lang="en-US" sz="1200" b="1" dirty="0">
                          <a:effectLst/>
                          <a:latin typeface="Calibri"/>
                          <a:ea typeface="Times New Roman"/>
                          <a:cs typeface="Calibri"/>
                        </a:rPr>
                        <a:t>TWP MONTH</a:t>
                      </a: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solidFill>
                            <a:srgbClr val="00B050"/>
                          </a:solidFill>
                          <a:effectLst/>
                          <a:latin typeface="Calibri"/>
                          <a:ea typeface="Times New Roman"/>
                          <a:cs typeface="Calibri"/>
                        </a:rPr>
                        <a:t> </a:t>
                      </a: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solidFill>
                            <a:srgbClr val="00B050"/>
                          </a:solidFill>
                          <a:effectLst/>
                          <a:latin typeface="Calibri"/>
                          <a:ea typeface="Times New Roman"/>
                          <a:cs typeface="Calibri"/>
                        </a:rPr>
                        <a:t> </a:t>
                      </a: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solidFill>
                            <a:srgbClr val="00B050"/>
                          </a:solidFill>
                          <a:effectLst/>
                          <a:latin typeface="Calibri"/>
                          <a:ea typeface="Times New Roman"/>
                          <a:cs typeface="Calibri"/>
                        </a:rPr>
                        <a:t> </a:t>
                      </a: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solidFill>
                            <a:srgbClr val="00B050"/>
                          </a:solidFill>
                          <a:effectLst/>
                          <a:latin typeface="Calibri"/>
                          <a:ea typeface="Times New Roman"/>
                          <a:cs typeface="Calibri"/>
                        </a:rPr>
                        <a:t> </a:t>
                      </a: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solidFill>
                            <a:srgbClr val="00B050"/>
                          </a:solidFill>
                          <a:effectLst/>
                          <a:latin typeface="Calibri"/>
                          <a:ea typeface="Times New Roman"/>
                          <a:cs typeface="Calibri"/>
                        </a:rPr>
                        <a:t> </a:t>
                      </a: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solidFill>
                            <a:srgbClr val="00B050"/>
                          </a:solidFill>
                          <a:effectLst/>
                          <a:latin typeface="Calibri"/>
                          <a:ea typeface="Times New Roman"/>
                          <a:cs typeface="Calibri"/>
                        </a:rPr>
                        <a:t> </a:t>
                      </a: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solidFill>
                            <a:srgbClr val="00B050"/>
                          </a:solidFill>
                          <a:effectLst/>
                          <a:latin typeface="Calibri"/>
                          <a:ea typeface="Times New Roman"/>
                          <a:cs typeface="Calibri"/>
                        </a:rPr>
                        <a:t> </a:t>
                      </a: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solidFill>
                            <a:srgbClr val="00B050"/>
                          </a:solidFill>
                          <a:effectLst/>
                          <a:latin typeface="Calibri"/>
                          <a:ea typeface="Times New Roman"/>
                          <a:cs typeface="Calibri"/>
                        </a:rPr>
                        <a:t> </a:t>
                      </a: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solidFill>
                            <a:srgbClr val="00B050"/>
                          </a:solidFill>
                          <a:effectLst/>
                          <a:latin typeface="Calibri"/>
                          <a:ea typeface="Times New Roman"/>
                          <a:cs typeface="Calibri"/>
                        </a:rPr>
                        <a:t> </a:t>
                      </a: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solidFill>
                            <a:srgbClr val="00B050"/>
                          </a:solidFill>
                          <a:effectLst/>
                          <a:latin typeface="Calibri"/>
                          <a:ea typeface="Times New Roman"/>
                          <a:cs typeface="Calibri"/>
                        </a:rPr>
                        <a:t> </a:t>
                      </a: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14765">
                <a:tc>
                  <a:txBody>
                    <a:bodyPr/>
                    <a:lstStyle/>
                    <a:p>
                      <a:pPr marL="0" marR="0">
                        <a:lnSpc>
                          <a:spcPct val="115000"/>
                        </a:lnSpc>
                        <a:spcBef>
                          <a:spcPts val="0"/>
                        </a:spcBef>
                        <a:spcAft>
                          <a:spcPts val="0"/>
                        </a:spcAft>
                      </a:pPr>
                      <a:r>
                        <a:rPr lang="en-US" sz="1200" b="1" dirty="0">
                          <a:effectLst/>
                          <a:latin typeface="Calibri"/>
                          <a:ea typeface="Times New Roman"/>
                          <a:cs typeface="Calibri"/>
                        </a:rPr>
                        <a:t>Rolling 60 Mo</a:t>
                      </a:r>
                      <a:r>
                        <a:rPr lang="en-US" sz="1200" dirty="0">
                          <a:effectLst/>
                          <a:latin typeface="Calibri"/>
                          <a:ea typeface="Times New Roman"/>
                          <a:cs typeface="Calibri"/>
                        </a:rPr>
                        <a:t> </a:t>
                      </a: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10342">
                <a:tc>
                  <a:txBody>
                    <a:bodyPr/>
                    <a:lstStyle/>
                    <a:p>
                      <a:pPr marL="0" marR="0">
                        <a:lnSpc>
                          <a:spcPct val="115000"/>
                        </a:lnSpc>
                        <a:spcBef>
                          <a:spcPts val="0"/>
                        </a:spcBef>
                        <a:spcAft>
                          <a:spcPts val="0"/>
                        </a:spcAft>
                      </a:pPr>
                      <a:r>
                        <a:rPr lang="en-US" sz="1200" b="1" dirty="0">
                          <a:effectLst/>
                          <a:latin typeface="Calibri"/>
                          <a:ea typeface="Times New Roman"/>
                          <a:cs typeface="Calibri"/>
                        </a:rPr>
                        <a:t>Year: 2016</a:t>
                      </a: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nSpc>
                          <a:spcPct val="115000"/>
                        </a:lnSpc>
                        <a:spcBef>
                          <a:spcPts val="0"/>
                        </a:spcBef>
                        <a:spcAft>
                          <a:spcPts val="0"/>
                        </a:spcAft>
                      </a:pPr>
                      <a:r>
                        <a:rPr lang="en-US" sz="1200" b="1" dirty="0">
                          <a:effectLst/>
                          <a:latin typeface="Calibri"/>
                          <a:ea typeface="Times New Roman"/>
                          <a:cs typeface="Calibri"/>
                        </a:rPr>
                        <a:t>Jan</a:t>
                      </a: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dirty="0">
                          <a:effectLst/>
                          <a:latin typeface="Calibri"/>
                          <a:ea typeface="Times New Roman"/>
                          <a:cs typeface="Calibri"/>
                        </a:rPr>
                        <a:t>Feb</a:t>
                      </a: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dirty="0">
                          <a:effectLst/>
                          <a:latin typeface="Calibri"/>
                          <a:ea typeface="Times New Roman"/>
                          <a:cs typeface="Calibri"/>
                        </a:rPr>
                        <a:t>March</a:t>
                      </a: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dirty="0">
                          <a:effectLst/>
                          <a:latin typeface="Calibri"/>
                          <a:ea typeface="Times New Roman"/>
                          <a:cs typeface="Calibri"/>
                        </a:rPr>
                        <a:t>April</a:t>
                      </a: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dirty="0">
                          <a:effectLst/>
                          <a:latin typeface="Calibri"/>
                          <a:ea typeface="Times New Roman"/>
                          <a:cs typeface="Calibri"/>
                        </a:rPr>
                        <a:t>May</a:t>
                      </a: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dirty="0">
                          <a:effectLst/>
                          <a:latin typeface="Calibri"/>
                          <a:ea typeface="Times New Roman"/>
                          <a:cs typeface="Calibri"/>
                        </a:rPr>
                        <a:t>June</a:t>
                      </a: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dirty="0">
                          <a:effectLst/>
                          <a:latin typeface="Calibri"/>
                          <a:ea typeface="Times New Roman"/>
                          <a:cs typeface="Calibri"/>
                        </a:rPr>
                        <a:t>July</a:t>
                      </a: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dirty="0">
                          <a:effectLst/>
                          <a:latin typeface="Calibri"/>
                          <a:ea typeface="Times New Roman"/>
                          <a:cs typeface="Calibri"/>
                        </a:rPr>
                        <a:t>Aug</a:t>
                      </a: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dirty="0">
                          <a:effectLst/>
                          <a:latin typeface="Calibri"/>
                          <a:ea typeface="Times New Roman"/>
                          <a:cs typeface="Calibri"/>
                        </a:rPr>
                        <a:t>Sept</a:t>
                      </a: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dirty="0">
                          <a:effectLst/>
                          <a:latin typeface="Calibri"/>
                          <a:ea typeface="Times New Roman"/>
                          <a:cs typeface="Calibri"/>
                        </a:rPr>
                        <a:t>Oct</a:t>
                      </a: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dirty="0">
                          <a:effectLst/>
                          <a:latin typeface="Calibri"/>
                          <a:ea typeface="Times New Roman"/>
                          <a:cs typeface="Calibri"/>
                        </a:rPr>
                        <a:t>Nov</a:t>
                      </a: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dirty="0">
                          <a:effectLst/>
                          <a:latin typeface="Calibri"/>
                          <a:ea typeface="Times New Roman"/>
                          <a:cs typeface="Calibri"/>
                        </a:rPr>
                        <a:t>Dec</a:t>
                      </a: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14765">
                <a:tc>
                  <a:txBody>
                    <a:bodyPr/>
                    <a:lstStyle/>
                    <a:p>
                      <a:pPr marL="0" marR="0">
                        <a:lnSpc>
                          <a:spcPct val="115000"/>
                        </a:lnSpc>
                        <a:spcBef>
                          <a:spcPts val="0"/>
                        </a:spcBef>
                        <a:spcAft>
                          <a:spcPts val="0"/>
                        </a:spcAft>
                      </a:pPr>
                      <a:r>
                        <a:rPr lang="en-US" sz="1200" b="1" dirty="0">
                          <a:effectLst/>
                          <a:latin typeface="Calibri"/>
                          <a:ea typeface="Times New Roman"/>
                          <a:cs typeface="Calibri"/>
                        </a:rPr>
                        <a:t>TWP MONTH</a:t>
                      </a: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solidFill>
                            <a:srgbClr val="00B050"/>
                          </a:solidFill>
                          <a:effectLst/>
                          <a:latin typeface="Calibri"/>
                          <a:ea typeface="Times New Roman"/>
                          <a:cs typeface="Calibri"/>
                        </a:rPr>
                        <a:t> </a:t>
                      </a: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solidFill>
                            <a:srgbClr val="00B050"/>
                          </a:solidFill>
                          <a:effectLst/>
                          <a:latin typeface="Calibri"/>
                          <a:ea typeface="Times New Roman"/>
                          <a:cs typeface="Calibri"/>
                        </a:rPr>
                        <a:t> </a:t>
                      </a: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solidFill>
                            <a:srgbClr val="00B050"/>
                          </a:solidFill>
                          <a:effectLst/>
                          <a:latin typeface="Calibri"/>
                          <a:ea typeface="Times New Roman"/>
                          <a:cs typeface="Calibri"/>
                        </a:rPr>
                        <a:t> </a:t>
                      </a: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solidFill>
                            <a:srgbClr val="00B050"/>
                          </a:solidFill>
                          <a:effectLst/>
                          <a:latin typeface="Calibri"/>
                          <a:ea typeface="Times New Roman"/>
                          <a:cs typeface="Calibri"/>
                        </a:rPr>
                        <a:t> </a:t>
                      </a: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solidFill>
                            <a:srgbClr val="00B050"/>
                          </a:solidFill>
                          <a:effectLst/>
                          <a:latin typeface="Calibri"/>
                          <a:ea typeface="Times New Roman"/>
                          <a:cs typeface="Calibri"/>
                        </a:rPr>
                        <a:t> </a:t>
                      </a: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solidFill>
                            <a:srgbClr val="00B050"/>
                          </a:solidFill>
                          <a:effectLst/>
                          <a:latin typeface="Calibri"/>
                          <a:ea typeface="Times New Roman"/>
                          <a:cs typeface="Calibri"/>
                        </a:rPr>
                        <a:t> </a:t>
                      </a: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solidFill>
                            <a:srgbClr val="00B050"/>
                          </a:solidFill>
                          <a:effectLst/>
                          <a:latin typeface="Calibri"/>
                          <a:ea typeface="Times New Roman"/>
                          <a:cs typeface="Calibri"/>
                        </a:rPr>
                        <a:t> </a:t>
                      </a: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solidFill>
                            <a:srgbClr val="00B050"/>
                          </a:solidFill>
                          <a:effectLst/>
                          <a:latin typeface="Calibri"/>
                          <a:ea typeface="Times New Roman"/>
                          <a:cs typeface="Calibri"/>
                        </a:rPr>
                        <a:t> </a:t>
                      </a: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solidFill>
                            <a:srgbClr val="00B050"/>
                          </a:solidFill>
                          <a:effectLst/>
                          <a:latin typeface="Calibri"/>
                          <a:ea typeface="Times New Roman"/>
                          <a:cs typeface="Calibri"/>
                        </a:rPr>
                        <a:t> </a:t>
                      </a: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solidFill>
                            <a:srgbClr val="00B050"/>
                          </a:solidFill>
                          <a:effectLst/>
                          <a:latin typeface="Calibri"/>
                          <a:ea typeface="Times New Roman"/>
                          <a:cs typeface="Calibri"/>
                        </a:rPr>
                        <a:t> </a:t>
                      </a: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solidFill>
                            <a:srgbClr val="00B050"/>
                          </a:solidFill>
                          <a:effectLst/>
                          <a:latin typeface="Calibri"/>
                          <a:ea typeface="Times New Roman"/>
                          <a:cs typeface="Calibri"/>
                        </a:rPr>
                        <a:t> </a:t>
                      </a: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solidFill>
                            <a:srgbClr val="00B050"/>
                          </a:solidFill>
                          <a:effectLst/>
                          <a:latin typeface="Calibri"/>
                          <a:ea typeface="Times New Roman"/>
                          <a:cs typeface="Calibri"/>
                        </a:rPr>
                        <a:t> </a:t>
                      </a: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214765">
                <a:tc>
                  <a:txBody>
                    <a:bodyPr/>
                    <a:lstStyle/>
                    <a:p>
                      <a:pPr marL="0" marR="0">
                        <a:lnSpc>
                          <a:spcPct val="115000"/>
                        </a:lnSpc>
                        <a:spcBef>
                          <a:spcPts val="0"/>
                        </a:spcBef>
                        <a:spcAft>
                          <a:spcPts val="0"/>
                        </a:spcAft>
                      </a:pPr>
                      <a:r>
                        <a:rPr lang="en-US" sz="1200" b="1" dirty="0">
                          <a:effectLst/>
                          <a:latin typeface="Calibri"/>
                          <a:ea typeface="Times New Roman"/>
                          <a:cs typeface="Calibri"/>
                        </a:rPr>
                        <a:t>Rolling 60 Mo </a:t>
                      </a: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214765">
                <a:tc>
                  <a:txBody>
                    <a:bodyPr/>
                    <a:lstStyle/>
                    <a:p>
                      <a:pPr marL="0" marR="0">
                        <a:lnSpc>
                          <a:spcPct val="115000"/>
                        </a:lnSpc>
                        <a:spcBef>
                          <a:spcPts val="0"/>
                        </a:spcBef>
                        <a:spcAft>
                          <a:spcPts val="0"/>
                        </a:spcAft>
                      </a:pPr>
                      <a:r>
                        <a:rPr lang="en-US" sz="1200" b="1" dirty="0">
                          <a:effectLst/>
                          <a:latin typeface="Calibri"/>
                          <a:ea typeface="Times New Roman"/>
                          <a:cs typeface="Calibri"/>
                        </a:rPr>
                        <a:t>Year: 2017</a:t>
                      </a: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n-US" sz="1200" b="1" dirty="0">
                          <a:effectLst/>
                          <a:latin typeface="Calibri"/>
                          <a:ea typeface="Times New Roman"/>
                          <a:cs typeface="Calibri"/>
                        </a:rPr>
                        <a:t>Jan</a:t>
                      </a: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effectLst/>
                          <a:latin typeface="Calibri"/>
                          <a:ea typeface="Times New Roman"/>
                          <a:cs typeface="Calibri"/>
                        </a:rPr>
                        <a:t>Feb</a:t>
                      </a: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effectLst/>
                          <a:latin typeface="Calibri"/>
                          <a:ea typeface="Times New Roman"/>
                          <a:cs typeface="Calibri"/>
                        </a:rPr>
                        <a:t>March</a:t>
                      </a: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effectLst/>
                          <a:latin typeface="Calibri"/>
                          <a:ea typeface="Times New Roman"/>
                          <a:cs typeface="Calibri"/>
                        </a:rPr>
                        <a:t>April</a:t>
                      </a: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effectLst/>
                          <a:latin typeface="Calibri"/>
                          <a:ea typeface="Times New Roman"/>
                          <a:cs typeface="Calibri"/>
                        </a:rPr>
                        <a:t>May</a:t>
                      </a: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effectLst/>
                          <a:latin typeface="Calibri"/>
                          <a:ea typeface="Times New Roman"/>
                          <a:cs typeface="Calibri"/>
                        </a:rPr>
                        <a:t>June</a:t>
                      </a: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effectLst/>
                          <a:latin typeface="Calibri"/>
                          <a:ea typeface="Times New Roman"/>
                          <a:cs typeface="Calibri"/>
                        </a:rPr>
                        <a:t>July</a:t>
                      </a: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effectLst/>
                          <a:latin typeface="Calibri"/>
                          <a:ea typeface="Times New Roman"/>
                          <a:cs typeface="Calibri"/>
                        </a:rPr>
                        <a:t>Aug</a:t>
                      </a: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effectLst/>
                          <a:latin typeface="Calibri"/>
                          <a:ea typeface="Times New Roman"/>
                          <a:cs typeface="Calibri"/>
                        </a:rPr>
                        <a:t>Sept</a:t>
                      </a: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effectLst/>
                          <a:latin typeface="Calibri"/>
                          <a:ea typeface="Times New Roman"/>
                          <a:cs typeface="Calibri"/>
                        </a:rPr>
                        <a:t>Oct</a:t>
                      </a: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effectLst/>
                          <a:latin typeface="Calibri"/>
                          <a:ea typeface="Times New Roman"/>
                          <a:cs typeface="Calibri"/>
                        </a:rPr>
                        <a:t>Nov</a:t>
                      </a: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effectLst/>
                          <a:latin typeface="Calibri"/>
                          <a:ea typeface="Times New Roman"/>
                          <a:cs typeface="Calibri"/>
                        </a:rPr>
                        <a:t>Dec</a:t>
                      </a: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214765">
                <a:tc>
                  <a:txBody>
                    <a:bodyPr/>
                    <a:lstStyle/>
                    <a:p>
                      <a:pPr marL="0" marR="0">
                        <a:lnSpc>
                          <a:spcPct val="115000"/>
                        </a:lnSpc>
                        <a:spcBef>
                          <a:spcPts val="0"/>
                        </a:spcBef>
                        <a:spcAft>
                          <a:spcPts val="0"/>
                        </a:spcAft>
                      </a:pPr>
                      <a:r>
                        <a:rPr lang="en-US" sz="1200" b="1" dirty="0">
                          <a:effectLst/>
                          <a:latin typeface="Calibri"/>
                          <a:ea typeface="Times New Roman"/>
                          <a:cs typeface="Calibri"/>
                        </a:rPr>
                        <a:t>TWP MONTH</a:t>
                      </a: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effectLst/>
                          <a:latin typeface="Calibri"/>
                          <a:ea typeface="Times New Roman"/>
                          <a:cs typeface="Calibri"/>
                        </a:rPr>
                        <a:t> </a:t>
                      </a: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effectLst/>
                          <a:latin typeface="Calibri"/>
                          <a:ea typeface="Times New Roman"/>
                          <a:cs typeface="Calibri"/>
                        </a:rPr>
                        <a:t> </a:t>
                      </a: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effectLst/>
                          <a:latin typeface="Calibri"/>
                          <a:ea typeface="Times New Roman"/>
                          <a:cs typeface="Calibri"/>
                        </a:rPr>
                        <a:t> </a:t>
                      </a: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effectLst/>
                          <a:latin typeface="Calibri"/>
                          <a:ea typeface="Times New Roman"/>
                          <a:cs typeface="Calibri"/>
                        </a:rPr>
                        <a:t> </a:t>
                      </a: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effectLst/>
                          <a:latin typeface="Calibri"/>
                          <a:ea typeface="Times New Roman"/>
                          <a:cs typeface="Calibri"/>
                        </a:rPr>
                        <a:t> </a:t>
                      </a: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effectLst/>
                          <a:latin typeface="Calibri"/>
                          <a:ea typeface="Times New Roman"/>
                          <a:cs typeface="Calibri"/>
                        </a:rPr>
                        <a:t> </a:t>
                      </a: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effectLst/>
                          <a:latin typeface="Calibri"/>
                          <a:ea typeface="Times New Roman"/>
                          <a:cs typeface="Calibri"/>
                        </a:rPr>
                        <a:t> </a:t>
                      </a: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effectLst/>
                          <a:latin typeface="Calibri"/>
                          <a:ea typeface="Times New Roman"/>
                          <a:cs typeface="Calibri"/>
                        </a:rPr>
                        <a:t> </a:t>
                      </a: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effectLst/>
                          <a:latin typeface="Calibri"/>
                          <a:ea typeface="Times New Roman"/>
                          <a:cs typeface="Calibri"/>
                        </a:rPr>
                        <a:t> </a:t>
                      </a: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effectLst/>
                          <a:latin typeface="Calibri"/>
                          <a:ea typeface="Times New Roman"/>
                          <a:cs typeface="Calibri"/>
                        </a:rPr>
                        <a:t> </a:t>
                      </a: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effectLst/>
                          <a:latin typeface="Calibri"/>
                          <a:ea typeface="Times New Roman"/>
                          <a:cs typeface="Calibri"/>
                        </a:rPr>
                        <a:t> </a:t>
                      </a: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effectLst/>
                          <a:latin typeface="Calibri"/>
                          <a:ea typeface="Times New Roman"/>
                          <a:cs typeface="Calibri"/>
                        </a:rPr>
                        <a:t> </a:t>
                      </a: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214765">
                <a:tc>
                  <a:txBody>
                    <a:bodyPr/>
                    <a:lstStyle/>
                    <a:p>
                      <a:pPr marL="0" marR="0">
                        <a:lnSpc>
                          <a:spcPct val="115000"/>
                        </a:lnSpc>
                        <a:spcBef>
                          <a:spcPts val="0"/>
                        </a:spcBef>
                        <a:spcAft>
                          <a:spcPts val="0"/>
                        </a:spcAft>
                      </a:pPr>
                      <a:r>
                        <a:rPr lang="en-US" sz="1200" b="1" dirty="0">
                          <a:effectLst/>
                          <a:latin typeface="Calibri"/>
                          <a:ea typeface="Times New Roman"/>
                          <a:cs typeface="Calibri"/>
                        </a:rPr>
                        <a:t>Rolling 60 Mo</a:t>
                      </a: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effectLst/>
                          <a:latin typeface="Calibri"/>
                          <a:ea typeface="Times New Roman"/>
                          <a:cs typeface="Calibri"/>
                        </a:rPr>
                        <a:t> </a:t>
                      </a: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effectLst/>
                          <a:latin typeface="Calibri"/>
                          <a:ea typeface="Times New Roman"/>
                          <a:cs typeface="Calibri"/>
                        </a:rPr>
                        <a:t> </a:t>
                      </a: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effectLst/>
                          <a:latin typeface="Calibri"/>
                          <a:ea typeface="Times New Roman"/>
                          <a:cs typeface="Calibri"/>
                        </a:rPr>
                        <a:t> </a:t>
                      </a: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effectLst/>
                          <a:latin typeface="Calibri"/>
                          <a:ea typeface="Times New Roman"/>
                          <a:cs typeface="Calibri"/>
                        </a:rPr>
                        <a:t> </a:t>
                      </a: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effectLst/>
                          <a:latin typeface="Calibri"/>
                          <a:ea typeface="Times New Roman"/>
                          <a:cs typeface="Calibri"/>
                        </a:rPr>
                        <a:t> </a:t>
                      </a: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effectLst/>
                          <a:latin typeface="Calibri"/>
                          <a:ea typeface="Times New Roman"/>
                          <a:cs typeface="Calibri"/>
                        </a:rPr>
                        <a:t> </a:t>
                      </a: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effectLst/>
                          <a:latin typeface="Calibri"/>
                          <a:ea typeface="Times New Roman"/>
                          <a:cs typeface="Calibri"/>
                        </a:rPr>
                        <a:t> </a:t>
                      </a: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effectLst/>
                          <a:latin typeface="Calibri"/>
                          <a:ea typeface="Times New Roman"/>
                          <a:cs typeface="Calibri"/>
                        </a:rPr>
                        <a:t> </a:t>
                      </a: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214765">
                <a:tc>
                  <a:txBody>
                    <a:bodyPr/>
                    <a:lstStyle/>
                    <a:p>
                      <a:pPr marL="0" marR="0">
                        <a:lnSpc>
                          <a:spcPct val="115000"/>
                        </a:lnSpc>
                        <a:spcBef>
                          <a:spcPts val="0"/>
                        </a:spcBef>
                        <a:spcAft>
                          <a:spcPts val="0"/>
                        </a:spcAft>
                      </a:pPr>
                      <a:r>
                        <a:rPr lang="en-US" sz="1200" b="1" dirty="0">
                          <a:effectLst/>
                          <a:latin typeface="Calibri"/>
                          <a:ea typeface="Times New Roman"/>
                          <a:cs typeface="Calibri"/>
                        </a:rPr>
                        <a:t>Year: 2018</a:t>
                      </a: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nSpc>
                          <a:spcPct val="115000"/>
                        </a:lnSpc>
                        <a:spcBef>
                          <a:spcPts val="0"/>
                        </a:spcBef>
                        <a:spcAft>
                          <a:spcPts val="0"/>
                        </a:spcAft>
                      </a:pP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r h="214765">
                <a:tc>
                  <a:txBody>
                    <a:bodyPr/>
                    <a:lstStyle/>
                    <a:p>
                      <a:pPr marL="0" marR="0">
                        <a:lnSpc>
                          <a:spcPct val="115000"/>
                        </a:lnSpc>
                        <a:spcBef>
                          <a:spcPts val="0"/>
                        </a:spcBef>
                        <a:spcAft>
                          <a:spcPts val="0"/>
                        </a:spcAft>
                      </a:pPr>
                      <a:r>
                        <a:rPr lang="en-US" sz="1200" b="1" dirty="0">
                          <a:effectLst/>
                          <a:latin typeface="Calibri"/>
                          <a:ea typeface="Times New Roman"/>
                          <a:cs typeface="Calibri"/>
                        </a:rPr>
                        <a:t>TWP MONTH</a:t>
                      </a: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effectLst/>
                          <a:latin typeface="Calibri"/>
                          <a:ea typeface="Times New Roman"/>
                          <a:cs typeface="Calibri"/>
                        </a:rPr>
                        <a:t>Jan</a:t>
                      </a: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effectLst/>
                          <a:latin typeface="Calibri"/>
                          <a:ea typeface="Times New Roman"/>
                          <a:cs typeface="Calibri"/>
                        </a:rPr>
                        <a:t>Feb</a:t>
                      </a: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effectLst/>
                          <a:latin typeface="Calibri"/>
                          <a:ea typeface="Times New Roman"/>
                          <a:cs typeface="Calibri"/>
                        </a:rPr>
                        <a:t>March</a:t>
                      </a: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effectLst/>
                          <a:latin typeface="Calibri"/>
                          <a:ea typeface="Times New Roman"/>
                          <a:cs typeface="Calibri"/>
                        </a:rPr>
                        <a:t>April</a:t>
                      </a: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effectLst/>
                          <a:latin typeface="Calibri"/>
                          <a:ea typeface="Times New Roman"/>
                          <a:cs typeface="Calibri"/>
                        </a:rPr>
                        <a:t>May</a:t>
                      </a: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effectLst/>
                          <a:latin typeface="Calibri"/>
                          <a:ea typeface="Times New Roman"/>
                          <a:cs typeface="Calibri"/>
                        </a:rPr>
                        <a:t>June</a:t>
                      </a: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effectLst/>
                          <a:latin typeface="Calibri"/>
                          <a:ea typeface="Times New Roman"/>
                          <a:cs typeface="Calibri"/>
                        </a:rPr>
                        <a:t>July</a:t>
                      </a: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effectLst/>
                          <a:latin typeface="Calibri"/>
                          <a:ea typeface="Times New Roman"/>
                          <a:cs typeface="Calibri"/>
                        </a:rPr>
                        <a:t>Aug</a:t>
                      </a: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effectLst/>
                          <a:latin typeface="Calibri"/>
                          <a:ea typeface="Times New Roman"/>
                          <a:cs typeface="Calibri"/>
                        </a:rPr>
                        <a:t>Sept</a:t>
                      </a: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effectLst/>
                          <a:latin typeface="Calibri"/>
                          <a:ea typeface="Times New Roman"/>
                          <a:cs typeface="Calibri"/>
                        </a:rPr>
                        <a:t>Oct</a:t>
                      </a: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effectLst/>
                          <a:latin typeface="Calibri"/>
                          <a:ea typeface="Times New Roman"/>
                          <a:cs typeface="Calibri"/>
                        </a:rPr>
                        <a:t>Nov</a:t>
                      </a: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effectLst/>
                          <a:latin typeface="Calibri"/>
                          <a:ea typeface="Times New Roman"/>
                          <a:cs typeface="Calibri"/>
                        </a:rPr>
                        <a:t>Dec</a:t>
                      </a: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9"/>
                  </a:ext>
                </a:extLst>
              </a:tr>
              <a:tr h="214765">
                <a:tc>
                  <a:txBody>
                    <a:bodyPr/>
                    <a:lstStyle/>
                    <a:p>
                      <a:pPr marL="0" marR="0">
                        <a:lnSpc>
                          <a:spcPct val="115000"/>
                        </a:lnSpc>
                        <a:spcBef>
                          <a:spcPts val="0"/>
                        </a:spcBef>
                        <a:spcAft>
                          <a:spcPts val="0"/>
                        </a:spcAft>
                      </a:pPr>
                      <a:r>
                        <a:rPr lang="en-US" sz="1200" b="1" dirty="0">
                          <a:effectLst/>
                          <a:latin typeface="Calibri"/>
                          <a:ea typeface="Times New Roman"/>
                          <a:cs typeface="Calibri"/>
                        </a:rPr>
                        <a:t>Rolling 60 Mo</a:t>
                      </a: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0"/>
                  </a:ext>
                </a:extLst>
              </a:tr>
              <a:tr h="230205">
                <a:tc>
                  <a:txBody>
                    <a:bodyPr/>
                    <a:lstStyle/>
                    <a:p>
                      <a:pPr marL="0" marR="0">
                        <a:lnSpc>
                          <a:spcPct val="115000"/>
                        </a:lnSpc>
                        <a:spcBef>
                          <a:spcPts val="0"/>
                        </a:spcBef>
                        <a:spcAft>
                          <a:spcPts val="0"/>
                        </a:spcAft>
                      </a:pPr>
                      <a:r>
                        <a:rPr lang="en-US" sz="1200" b="1" dirty="0">
                          <a:effectLst/>
                          <a:latin typeface="Calibri"/>
                          <a:ea typeface="Times New Roman"/>
                          <a:cs typeface="Calibri"/>
                        </a:rPr>
                        <a:t>Year: 2019</a:t>
                      </a: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nSpc>
                          <a:spcPct val="115000"/>
                        </a:lnSpc>
                        <a:spcBef>
                          <a:spcPts val="0"/>
                        </a:spcBef>
                        <a:spcAft>
                          <a:spcPts val="0"/>
                        </a:spcAft>
                      </a:pP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1"/>
                  </a:ext>
                </a:extLst>
              </a:tr>
              <a:tr h="214765">
                <a:tc>
                  <a:txBody>
                    <a:bodyPr/>
                    <a:lstStyle/>
                    <a:p>
                      <a:pPr marL="0" marR="0">
                        <a:lnSpc>
                          <a:spcPct val="115000"/>
                        </a:lnSpc>
                        <a:spcBef>
                          <a:spcPts val="0"/>
                        </a:spcBef>
                        <a:spcAft>
                          <a:spcPts val="0"/>
                        </a:spcAft>
                      </a:pPr>
                      <a:r>
                        <a:rPr lang="en-US" sz="1200" b="1" dirty="0">
                          <a:effectLst/>
                          <a:latin typeface="Calibri"/>
                          <a:ea typeface="Times New Roman"/>
                          <a:cs typeface="Calibri"/>
                        </a:rPr>
                        <a:t>TWP MONTH</a:t>
                      </a: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effectLst/>
                          <a:latin typeface="Calibri"/>
                          <a:ea typeface="Times New Roman"/>
                          <a:cs typeface="Calibri"/>
                        </a:rPr>
                        <a:t>Jan</a:t>
                      </a: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effectLst/>
                          <a:latin typeface="Calibri"/>
                          <a:ea typeface="Times New Roman"/>
                          <a:cs typeface="Calibri"/>
                        </a:rPr>
                        <a:t>Feb</a:t>
                      </a: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effectLst/>
                          <a:latin typeface="Calibri"/>
                          <a:ea typeface="Times New Roman"/>
                          <a:cs typeface="Calibri"/>
                        </a:rPr>
                        <a:t>March</a:t>
                      </a: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effectLst/>
                          <a:latin typeface="Calibri"/>
                          <a:ea typeface="Times New Roman"/>
                          <a:cs typeface="Calibri"/>
                        </a:rPr>
                        <a:t>April</a:t>
                      </a: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effectLst/>
                          <a:latin typeface="Calibri"/>
                          <a:ea typeface="Times New Roman"/>
                          <a:cs typeface="Calibri"/>
                        </a:rPr>
                        <a:t>May</a:t>
                      </a: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effectLst/>
                          <a:latin typeface="Calibri"/>
                          <a:ea typeface="Times New Roman"/>
                          <a:cs typeface="Calibri"/>
                        </a:rPr>
                        <a:t>June</a:t>
                      </a: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effectLst/>
                          <a:latin typeface="Calibri"/>
                          <a:ea typeface="Times New Roman"/>
                          <a:cs typeface="Calibri"/>
                        </a:rPr>
                        <a:t>July</a:t>
                      </a: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effectLst/>
                          <a:latin typeface="Calibri"/>
                          <a:ea typeface="Times New Roman"/>
                          <a:cs typeface="Calibri"/>
                        </a:rPr>
                        <a:t>Aug</a:t>
                      </a: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effectLst/>
                          <a:latin typeface="Calibri"/>
                          <a:ea typeface="Times New Roman"/>
                          <a:cs typeface="Calibri"/>
                        </a:rPr>
                        <a:t>Sept</a:t>
                      </a: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effectLst/>
                          <a:latin typeface="Calibri"/>
                          <a:ea typeface="Times New Roman"/>
                          <a:cs typeface="Calibri"/>
                        </a:rPr>
                        <a:t>Oct</a:t>
                      </a: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effectLst/>
                          <a:latin typeface="Calibri"/>
                          <a:ea typeface="Times New Roman"/>
                          <a:cs typeface="Calibri"/>
                        </a:rPr>
                        <a:t>Nov</a:t>
                      </a: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effectLst/>
                          <a:latin typeface="Calibri"/>
                          <a:ea typeface="Times New Roman"/>
                          <a:cs typeface="Calibri"/>
                        </a:rPr>
                        <a:t>Dec</a:t>
                      </a: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2"/>
                  </a:ext>
                </a:extLst>
              </a:tr>
              <a:tr h="214765">
                <a:tc>
                  <a:txBody>
                    <a:bodyPr/>
                    <a:lstStyle/>
                    <a:p>
                      <a:pPr marL="0" marR="0">
                        <a:lnSpc>
                          <a:spcPct val="115000"/>
                        </a:lnSpc>
                        <a:spcBef>
                          <a:spcPts val="0"/>
                        </a:spcBef>
                        <a:spcAft>
                          <a:spcPts val="0"/>
                        </a:spcAft>
                      </a:pPr>
                      <a:r>
                        <a:rPr lang="en-US" sz="1200" b="1" dirty="0">
                          <a:effectLst/>
                          <a:latin typeface="Calibri"/>
                          <a:ea typeface="Times New Roman"/>
                          <a:cs typeface="Calibri"/>
                        </a:rPr>
                        <a:t>Rolling 60 Mo</a:t>
                      </a: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000" dirty="0">
                        <a:effectLst/>
                        <a:latin typeface="Calibri"/>
                        <a:ea typeface="Calibri"/>
                        <a:cs typeface="Times New Roman"/>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3"/>
                  </a:ext>
                </a:extLst>
              </a:tr>
            </a:tbl>
          </a:graphicData>
        </a:graphic>
      </p:graphicFrame>
      <p:sp>
        <p:nvSpPr>
          <p:cNvPr id="34146" name="Title 1"/>
          <p:cNvSpPr txBox="1">
            <a:spLocks/>
          </p:cNvSpPr>
          <p:nvPr/>
        </p:nvSpPr>
        <p:spPr bwMode="auto">
          <a:xfrm>
            <a:off x="161926" y="-3175"/>
            <a:ext cx="8610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spcAft>
                <a:spcPts val="1200"/>
              </a:spcAft>
              <a:buClr>
                <a:schemeClr val="accent1"/>
              </a:buClr>
              <a:buSzPct val="85000"/>
              <a:buFont typeface="Arial" panose="020B0604020202020204" pitchFamily="34" charset="0"/>
              <a:buChar char="•"/>
              <a:defRPr sz="2200">
                <a:solidFill>
                  <a:srgbClr val="002060"/>
                </a:solidFill>
                <a:latin typeface="Verdana" panose="020B0604030504040204" pitchFamily="34" charset="0"/>
                <a:ea typeface="Verdana" panose="020B0604030504040204" pitchFamily="34" charset="0"/>
                <a:cs typeface="Verdana" panose="020B0604030504040204" pitchFamily="34" charset="0"/>
              </a:defRPr>
            </a:lvl1pPr>
            <a:lvl2pPr marL="742950" indent="-285750">
              <a:spcBef>
                <a:spcPct val="20000"/>
              </a:spcBef>
              <a:spcAft>
                <a:spcPts val="1200"/>
              </a:spcAft>
              <a:buClr>
                <a:schemeClr val="accent1"/>
              </a:buClr>
              <a:buSzPct val="85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spcBef>
                <a:spcPct val="20000"/>
              </a:spcBef>
              <a:spcAft>
                <a:spcPts val="1200"/>
              </a:spcAft>
              <a:buClr>
                <a:schemeClr val="accent1"/>
              </a:buClr>
              <a:buSzPct val="9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spcBef>
                <a:spcPct val="20000"/>
              </a:spcBef>
              <a:spcAft>
                <a:spcPts val="1200"/>
              </a:spcAft>
              <a:buClr>
                <a:schemeClr val="accent1"/>
              </a:buClr>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9718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34290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38862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2060"/>
                </a:solidFill>
                <a:effectLst/>
                <a:uLnTx/>
                <a:uFillTx/>
                <a:latin typeface="Gill Sans MT" panose="020B0502020104020203" pitchFamily="34" charset="0"/>
              </a:rPr>
              <a:t>The Non-Consecutive Nine Month TWP and The “Rolling Sixty Month Period”</a:t>
            </a:r>
          </a:p>
        </p:txBody>
      </p:sp>
      <p:sp>
        <p:nvSpPr>
          <p:cNvPr id="67" name="Rectangle 66" descr="Chart showing nine month twp starting april 2012 with 60 month period ending march 2017, 2nd twp month may, third june, fourth july, fifth twp month january 2015, sixth february, seventh march, eighth  april.  no more twp months. april 2012 drops off and 60 months rolls to april 2017; may 2012 drops off, 60 month period rolls to may 2017, june 2012 drops off, 60 month period rolls to june 2017, july 2012 drops off, 60 month rolling period rolls to july 2017. 1st twp month is now january 2015, 60 month period rolls to December 2019, 2nd twp month february 2015, third march 2015, fourth april 2015. fifth june 2017, sixth july 2017, seventh august 2017, eight september 2017 and ninth october 2017 ending the twp well before the end of the current 60 month period."/>
          <p:cNvSpPr>
            <a:spLocks noChangeArrowheads="1"/>
          </p:cNvSpPr>
          <p:nvPr/>
        </p:nvSpPr>
        <p:spPr bwMode="auto">
          <a:xfrm>
            <a:off x="3390900" y="889000"/>
            <a:ext cx="381000" cy="200025"/>
          </a:xfrm>
          <a:prstGeom prst="rect">
            <a:avLst/>
          </a:prstGeom>
          <a:solidFill>
            <a:srgbClr val="00B050"/>
          </a:solidFill>
          <a:ln w="25400" algn="ctr">
            <a:solidFill>
              <a:srgbClr val="385D8A"/>
            </a:solidFill>
            <a:miter lim="800000"/>
            <a:headEnd/>
            <a:tailEnd/>
          </a:ln>
        </p:spPr>
        <p:txBody>
          <a:bodyPr anchor="ctr"/>
          <a:lstStyle>
            <a:lvl1pPr>
              <a:spcBef>
                <a:spcPct val="20000"/>
              </a:spcBef>
              <a:spcAft>
                <a:spcPts val="1200"/>
              </a:spcAft>
              <a:buClr>
                <a:schemeClr val="accent1"/>
              </a:buClr>
              <a:buSzPct val="85000"/>
              <a:buFont typeface="Arial" panose="020B0604020202020204" pitchFamily="34" charset="0"/>
              <a:buChar char="•"/>
              <a:defRPr sz="2200">
                <a:solidFill>
                  <a:srgbClr val="002060"/>
                </a:solidFill>
                <a:latin typeface="Verdana" panose="020B0604030504040204" pitchFamily="34" charset="0"/>
                <a:ea typeface="Verdana" panose="020B0604030504040204" pitchFamily="34" charset="0"/>
                <a:cs typeface="Verdana" panose="020B0604030504040204" pitchFamily="34" charset="0"/>
              </a:defRPr>
            </a:lvl1pPr>
            <a:lvl2pPr marL="742950" indent="-285750">
              <a:spcBef>
                <a:spcPct val="20000"/>
              </a:spcBef>
              <a:spcAft>
                <a:spcPts val="1200"/>
              </a:spcAft>
              <a:buClr>
                <a:schemeClr val="accent1"/>
              </a:buClr>
              <a:buSzPct val="85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spcBef>
                <a:spcPct val="20000"/>
              </a:spcBef>
              <a:spcAft>
                <a:spcPts val="1200"/>
              </a:spcAft>
              <a:buClr>
                <a:schemeClr val="accent1"/>
              </a:buClr>
              <a:buSzPct val="9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spcBef>
                <a:spcPct val="20000"/>
              </a:spcBef>
              <a:spcAft>
                <a:spcPts val="1200"/>
              </a:spcAft>
              <a:buClr>
                <a:schemeClr val="accent1"/>
              </a:buClr>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9718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34290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38862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Verdana" panose="020B0604030504040204" pitchFamily="34" charset="0"/>
              <a:cs typeface="Verdana" panose="020B0604030504040204" pitchFamily="34" charset="0"/>
            </a:endParaRPr>
          </a:p>
        </p:txBody>
      </p:sp>
      <p:sp>
        <p:nvSpPr>
          <p:cNvPr id="68" name="Oval 67" descr="oval"/>
          <p:cNvSpPr/>
          <p:nvPr/>
        </p:nvSpPr>
        <p:spPr>
          <a:xfrm>
            <a:off x="3429000" y="1143000"/>
            <a:ext cx="304800" cy="152400"/>
          </a:xfrm>
          <a:prstGeom prst="ellipse">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69" name="Oval 68" descr="oval"/>
          <p:cNvSpPr/>
          <p:nvPr/>
        </p:nvSpPr>
        <p:spPr>
          <a:xfrm>
            <a:off x="2819400" y="1771650"/>
            <a:ext cx="304800" cy="152400"/>
          </a:xfrm>
          <a:prstGeom prst="ellipse">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70" name="Oval 69" descr="oval"/>
          <p:cNvSpPr/>
          <p:nvPr/>
        </p:nvSpPr>
        <p:spPr>
          <a:xfrm>
            <a:off x="2286000" y="1771650"/>
            <a:ext cx="304800" cy="152400"/>
          </a:xfrm>
          <a:prstGeom prst="ellipse">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Arial"/>
                <a:ea typeface="+mn-ea"/>
                <a:cs typeface="+mn-cs"/>
              </a:rPr>
              <a:t>oc</a:t>
            </a: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71" name="Oval 70" descr="oval"/>
          <p:cNvSpPr/>
          <p:nvPr/>
        </p:nvSpPr>
        <p:spPr>
          <a:xfrm>
            <a:off x="1685925" y="1771650"/>
            <a:ext cx="304800" cy="152400"/>
          </a:xfrm>
          <a:prstGeom prst="ellipse">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72" name="Oval 71" descr="oval"/>
          <p:cNvSpPr/>
          <p:nvPr/>
        </p:nvSpPr>
        <p:spPr>
          <a:xfrm>
            <a:off x="4038600" y="1143000"/>
            <a:ext cx="304800" cy="152400"/>
          </a:xfrm>
          <a:prstGeom prst="ellipse">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73" name="Oval 72"/>
          <p:cNvSpPr/>
          <p:nvPr/>
        </p:nvSpPr>
        <p:spPr>
          <a:xfrm>
            <a:off x="4605338" y="1143000"/>
            <a:ext cx="304800" cy="152400"/>
          </a:xfrm>
          <a:prstGeom prst="ellipse">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a:ea typeface="+mn-ea"/>
                <a:cs typeface="+mn-cs"/>
              </a:rPr>
              <a:t>oval</a:t>
            </a:r>
          </a:p>
        </p:txBody>
      </p:sp>
      <p:sp>
        <p:nvSpPr>
          <p:cNvPr id="74" name="Oval 73" descr="oval"/>
          <p:cNvSpPr/>
          <p:nvPr/>
        </p:nvSpPr>
        <p:spPr>
          <a:xfrm>
            <a:off x="5181600" y="1143000"/>
            <a:ext cx="304800" cy="152400"/>
          </a:xfrm>
          <a:prstGeom prst="ellipse">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75" name="Oval 74" descr="oval"/>
          <p:cNvSpPr/>
          <p:nvPr/>
        </p:nvSpPr>
        <p:spPr>
          <a:xfrm>
            <a:off x="5710238" y="1143000"/>
            <a:ext cx="304800" cy="152400"/>
          </a:xfrm>
          <a:prstGeom prst="ellipse">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76" name="Oval 75" descr="oval"/>
          <p:cNvSpPr/>
          <p:nvPr/>
        </p:nvSpPr>
        <p:spPr>
          <a:xfrm>
            <a:off x="6400800" y="1143000"/>
            <a:ext cx="304800" cy="152400"/>
          </a:xfrm>
          <a:prstGeom prst="ellipse">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77" name="Oval 76" descr="oval"/>
          <p:cNvSpPr/>
          <p:nvPr/>
        </p:nvSpPr>
        <p:spPr>
          <a:xfrm>
            <a:off x="7010400" y="1143000"/>
            <a:ext cx="304800" cy="152400"/>
          </a:xfrm>
          <a:prstGeom prst="ellipse">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78" name="Oval 77" descr="oval"/>
          <p:cNvSpPr/>
          <p:nvPr/>
        </p:nvSpPr>
        <p:spPr>
          <a:xfrm>
            <a:off x="7543800" y="1143000"/>
            <a:ext cx="304800" cy="152400"/>
          </a:xfrm>
          <a:prstGeom prst="ellipse">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79" name="Oval 78" descr="oval"/>
          <p:cNvSpPr/>
          <p:nvPr/>
        </p:nvSpPr>
        <p:spPr>
          <a:xfrm>
            <a:off x="8153400" y="1143000"/>
            <a:ext cx="304800" cy="152400"/>
          </a:xfrm>
          <a:prstGeom prst="ellipse">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80" name="Oval 79" descr="oval"/>
          <p:cNvSpPr/>
          <p:nvPr/>
        </p:nvSpPr>
        <p:spPr>
          <a:xfrm>
            <a:off x="6991350" y="3733800"/>
            <a:ext cx="304800" cy="152400"/>
          </a:xfrm>
          <a:prstGeom prst="ellipse">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81" name="Oval 80" descr="oval"/>
          <p:cNvSpPr/>
          <p:nvPr/>
        </p:nvSpPr>
        <p:spPr>
          <a:xfrm>
            <a:off x="3362325" y="3724275"/>
            <a:ext cx="304800" cy="152400"/>
          </a:xfrm>
          <a:prstGeom prst="ellipse">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82" name="Oval 81" descr="oval"/>
          <p:cNvSpPr/>
          <p:nvPr/>
        </p:nvSpPr>
        <p:spPr>
          <a:xfrm>
            <a:off x="3362325" y="3076575"/>
            <a:ext cx="304800" cy="152400"/>
          </a:xfrm>
          <a:prstGeom prst="ellipse">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83" name="Oval 82" descr="oval"/>
          <p:cNvSpPr/>
          <p:nvPr/>
        </p:nvSpPr>
        <p:spPr>
          <a:xfrm>
            <a:off x="3390900" y="2438400"/>
            <a:ext cx="304800" cy="152400"/>
          </a:xfrm>
          <a:prstGeom prst="ellipse">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84" name="Oval 83" descr="oval"/>
          <p:cNvSpPr/>
          <p:nvPr/>
        </p:nvSpPr>
        <p:spPr>
          <a:xfrm>
            <a:off x="3419475" y="1771650"/>
            <a:ext cx="304800" cy="152400"/>
          </a:xfrm>
          <a:prstGeom prst="ellipse">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85" name="Oval 84" descr="oval"/>
          <p:cNvSpPr/>
          <p:nvPr/>
        </p:nvSpPr>
        <p:spPr>
          <a:xfrm>
            <a:off x="2803525" y="3714750"/>
            <a:ext cx="304800" cy="152400"/>
          </a:xfrm>
          <a:prstGeom prst="ellipse">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87" name="Oval 86" descr="oval"/>
          <p:cNvSpPr/>
          <p:nvPr/>
        </p:nvSpPr>
        <p:spPr>
          <a:xfrm>
            <a:off x="2247900" y="4343400"/>
            <a:ext cx="304800" cy="152400"/>
          </a:xfrm>
          <a:prstGeom prst="ellipse">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88" name="Oval 87" descr="oval"/>
          <p:cNvSpPr/>
          <p:nvPr/>
        </p:nvSpPr>
        <p:spPr>
          <a:xfrm>
            <a:off x="1685925" y="4343400"/>
            <a:ext cx="304800" cy="152400"/>
          </a:xfrm>
          <a:prstGeom prst="ellipse">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89" name="Oval 88" descr="oval"/>
          <p:cNvSpPr/>
          <p:nvPr/>
        </p:nvSpPr>
        <p:spPr>
          <a:xfrm>
            <a:off x="2247900" y="3714750"/>
            <a:ext cx="304800" cy="152400"/>
          </a:xfrm>
          <a:prstGeom prst="ellipse">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90" name="Oval 89" descr="oval"/>
          <p:cNvSpPr/>
          <p:nvPr/>
        </p:nvSpPr>
        <p:spPr>
          <a:xfrm>
            <a:off x="1685925" y="3733800"/>
            <a:ext cx="304800" cy="152400"/>
          </a:xfrm>
          <a:prstGeom prst="ellipse">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91" name="Oval 90" descr="oval"/>
          <p:cNvSpPr/>
          <p:nvPr/>
        </p:nvSpPr>
        <p:spPr>
          <a:xfrm>
            <a:off x="2819400" y="3076575"/>
            <a:ext cx="304800" cy="152400"/>
          </a:xfrm>
          <a:prstGeom prst="ellipse">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92" name="Oval 91" descr="oval"/>
          <p:cNvSpPr/>
          <p:nvPr/>
        </p:nvSpPr>
        <p:spPr>
          <a:xfrm>
            <a:off x="2286000" y="3076575"/>
            <a:ext cx="304800" cy="152400"/>
          </a:xfrm>
          <a:prstGeom prst="ellipse">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93" name="Oval 92" descr="oval"/>
          <p:cNvSpPr/>
          <p:nvPr/>
        </p:nvSpPr>
        <p:spPr>
          <a:xfrm>
            <a:off x="1685925" y="3076575"/>
            <a:ext cx="304800" cy="152400"/>
          </a:xfrm>
          <a:prstGeom prst="ellipse">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94" name="Oval 93" descr="oval"/>
          <p:cNvSpPr/>
          <p:nvPr/>
        </p:nvSpPr>
        <p:spPr>
          <a:xfrm>
            <a:off x="2824163" y="2438400"/>
            <a:ext cx="304800" cy="152400"/>
          </a:xfrm>
          <a:prstGeom prst="ellipse">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95" name="Oval 94" descr="oval"/>
          <p:cNvSpPr/>
          <p:nvPr/>
        </p:nvSpPr>
        <p:spPr>
          <a:xfrm>
            <a:off x="2286000" y="2438400"/>
            <a:ext cx="304800" cy="152400"/>
          </a:xfrm>
          <a:prstGeom prst="ellipse">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96" name="Oval 95" descr="oval"/>
          <p:cNvSpPr/>
          <p:nvPr/>
        </p:nvSpPr>
        <p:spPr>
          <a:xfrm>
            <a:off x="1685925" y="2438400"/>
            <a:ext cx="304800" cy="152400"/>
          </a:xfrm>
          <a:prstGeom prst="ellipse">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97" name="Oval 96" descr="oval"/>
          <p:cNvSpPr/>
          <p:nvPr/>
        </p:nvSpPr>
        <p:spPr>
          <a:xfrm>
            <a:off x="5729288" y="3714750"/>
            <a:ext cx="304800" cy="152400"/>
          </a:xfrm>
          <a:prstGeom prst="ellipse">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98" name="Oval 97" descr="oval"/>
          <p:cNvSpPr/>
          <p:nvPr/>
        </p:nvSpPr>
        <p:spPr>
          <a:xfrm>
            <a:off x="3971925" y="1771650"/>
            <a:ext cx="304800" cy="152400"/>
          </a:xfrm>
          <a:prstGeom prst="ellipse">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99" name="Oval 98" descr="oval"/>
          <p:cNvSpPr/>
          <p:nvPr/>
        </p:nvSpPr>
        <p:spPr>
          <a:xfrm>
            <a:off x="4600575" y="3714750"/>
            <a:ext cx="304800" cy="152400"/>
          </a:xfrm>
          <a:prstGeom prst="ellipse">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00" name="Oval 99" descr="oval"/>
          <p:cNvSpPr/>
          <p:nvPr/>
        </p:nvSpPr>
        <p:spPr>
          <a:xfrm>
            <a:off x="4600575" y="3076575"/>
            <a:ext cx="304800" cy="152400"/>
          </a:xfrm>
          <a:prstGeom prst="ellipse">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01" name="Oval 100" descr="oval"/>
          <p:cNvSpPr/>
          <p:nvPr/>
        </p:nvSpPr>
        <p:spPr>
          <a:xfrm>
            <a:off x="4556125" y="2428875"/>
            <a:ext cx="304800" cy="152400"/>
          </a:xfrm>
          <a:prstGeom prst="ellipse">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02" name="Oval 101" descr="oval"/>
          <p:cNvSpPr/>
          <p:nvPr/>
        </p:nvSpPr>
        <p:spPr>
          <a:xfrm>
            <a:off x="4605338" y="1771650"/>
            <a:ext cx="304800" cy="152400"/>
          </a:xfrm>
          <a:prstGeom prst="ellipse">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03" name="Oval 102" descr="oval"/>
          <p:cNvSpPr/>
          <p:nvPr/>
        </p:nvSpPr>
        <p:spPr>
          <a:xfrm>
            <a:off x="4024313" y="2438400"/>
            <a:ext cx="304800" cy="152400"/>
          </a:xfrm>
          <a:prstGeom prst="ellipse">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04" name="Oval 103" descr="oval"/>
          <p:cNvSpPr/>
          <p:nvPr/>
        </p:nvSpPr>
        <p:spPr>
          <a:xfrm>
            <a:off x="3943350" y="3076575"/>
            <a:ext cx="304800" cy="152400"/>
          </a:xfrm>
          <a:prstGeom prst="ellipse">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05" name="Oval 104" descr="oval"/>
          <p:cNvSpPr/>
          <p:nvPr/>
        </p:nvSpPr>
        <p:spPr>
          <a:xfrm>
            <a:off x="3943350" y="3733800"/>
            <a:ext cx="304800" cy="152400"/>
          </a:xfrm>
          <a:prstGeom prst="ellipse">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06" name="Oval 105" descr="oval"/>
          <p:cNvSpPr/>
          <p:nvPr/>
        </p:nvSpPr>
        <p:spPr>
          <a:xfrm>
            <a:off x="6410325" y="3714750"/>
            <a:ext cx="304800" cy="152400"/>
          </a:xfrm>
          <a:prstGeom prst="ellipse">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07" name="Oval 106" descr="oval"/>
          <p:cNvSpPr/>
          <p:nvPr/>
        </p:nvSpPr>
        <p:spPr>
          <a:xfrm>
            <a:off x="6991350" y="1771650"/>
            <a:ext cx="304800" cy="152400"/>
          </a:xfrm>
          <a:prstGeom prst="ellipse">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08" name="Oval 107" descr="oval"/>
          <p:cNvSpPr/>
          <p:nvPr/>
        </p:nvSpPr>
        <p:spPr>
          <a:xfrm>
            <a:off x="6391275" y="3076575"/>
            <a:ext cx="304800" cy="152400"/>
          </a:xfrm>
          <a:prstGeom prst="ellipse">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09" name="Oval 108" descr="oval"/>
          <p:cNvSpPr/>
          <p:nvPr/>
        </p:nvSpPr>
        <p:spPr>
          <a:xfrm>
            <a:off x="6410325" y="2419350"/>
            <a:ext cx="304800" cy="152400"/>
          </a:xfrm>
          <a:prstGeom prst="ellipse">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10" name="Oval 109" descr="oval"/>
          <p:cNvSpPr/>
          <p:nvPr/>
        </p:nvSpPr>
        <p:spPr>
          <a:xfrm>
            <a:off x="6391275" y="1771650"/>
            <a:ext cx="304800" cy="152400"/>
          </a:xfrm>
          <a:prstGeom prst="ellipse">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11" name="Oval 110" descr="oval"/>
          <p:cNvSpPr/>
          <p:nvPr/>
        </p:nvSpPr>
        <p:spPr>
          <a:xfrm>
            <a:off x="5729288" y="3076575"/>
            <a:ext cx="304800" cy="152400"/>
          </a:xfrm>
          <a:prstGeom prst="ellipse">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12" name="Oval 111" descr="oval"/>
          <p:cNvSpPr/>
          <p:nvPr/>
        </p:nvSpPr>
        <p:spPr>
          <a:xfrm>
            <a:off x="5713413" y="2428875"/>
            <a:ext cx="304800" cy="152400"/>
          </a:xfrm>
          <a:prstGeom prst="ellipse">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13" name="Oval 112" descr="oval"/>
          <p:cNvSpPr/>
          <p:nvPr/>
        </p:nvSpPr>
        <p:spPr>
          <a:xfrm>
            <a:off x="5729288" y="1771650"/>
            <a:ext cx="304800" cy="152400"/>
          </a:xfrm>
          <a:prstGeom prst="ellipse">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14" name="Oval 113" descr="oval"/>
          <p:cNvSpPr/>
          <p:nvPr/>
        </p:nvSpPr>
        <p:spPr>
          <a:xfrm>
            <a:off x="5181600" y="1771650"/>
            <a:ext cx="304800" cy="152400"/>
          </a:xfrm>
          <a:prstGeom prst="ellipse">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15" name="Oval 114" descr="oval"/>
          <p:cNvSpPr/>
          <p:nvPr/>
        </p:nvSpPr>
        <p:spPr>
          <a:xfrm>
            <a:off x="5181600" y="2428875"/>
            <a:ext cx="304800" cy="152400"/>
          </a:xfrm>
          <a:prstGeom prst="ellipse">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16" name="Oval 115" descr="oval"/>
          <p:cNvSpPr/>
          <p:nvPr/>
        </p:nvSpPr>
        <p:spPr>
          <a:xfrm>
            <a:off x="5181600" y="3076575"/>
            <a:ext cx="304800" cy="152400"/>
          </a:xfrm>
          <a:prstGeom prst="ellipse">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17" name="Oval 116" descr="oval"/>
          <p:cNvSpPr/>
          <p:nvPr/>
        </p:nvSpPr>
        <p:spPr>
          <a:xfrm>
            <a:off x="5181600" y="3724275"/>
            <a:ext cx="304800" cy="152400"/>
          </a:xfrm>
          <a:prstGeom prst="ellipse">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18" name="Oval 117" descr="oval"/>
          <p:cNvSpPr/>
          <p:nvPr/>
        </p:nvSpPr>
        <p:spPr>
          <a:xfrm>
            <a:off x="7534275" y="3076575"/>
            <a:ext cx="304800" cy="152400"/>
          </a:xfrm>
          <a:prstGeom prst="ellipse">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19" name="Oval 118" descr="oval"/>
          <p:cNvSpPr/>
          <p:nvPr/>
        </p:nvSpPr>
        <p:spPr>
          <a:xfrm>
            <a:off x="6991350" y="3076575"/>
            <a:ext cx="304800" cy="152400"/>
          </a:xfrm>
          <a:prstGeom prst="ellipse">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20" name="Oval 119" descr="oval"/>
          <p:cNvSpPr/>
          <p:nvPr/>
        </p:nvSpPr>
        <p:spPr>
          <a:xfrm>
            <a:off x="8153400" y="2409825"/>
            <a:ext cx="304800" cy="152400"/>
          </a:xfrm>
          <a:prstGeom prst="ellipse">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21" name="Oval 120" descr="oval"/>
          <p:cNvSpPr/>
          <p:nvPr/>
        </p:nvSpPr>
        <p:spPr>
          <a:xfrm>
            <a:off x="7543800" y="2419350"/>
            <a:ext cx="304800" cy="152400"/>
          </a:xfrm>
          <a:prstGeom prst="ellipse">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22" name="Oval 121" descr="oval"/>
          <p:cNvSpPr/>
          <p:nvPr/>
        </p:nvSpPr>
        <p:spPr>
          <a:xfrm>
            <a:off x="7010400" y="2419350"/>
            <a:ext cx="304800" cy="152400"/>
          </a:xfrm>
          <a:prstGeom prst="ellipse">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23" name="Oval 122" descr="oval"/>
          <p:cNvSpPr/>
          <p:nvPr/>
        </p:nvSpPr>
        <p:spPr>
          <a:xfrm>
            <a:off x="8153400" y="1771650"/>
            <a:ext cx="304800" cy="152400"/>
          </a:xfrm>
          <a:prstGeom prst="ellipse">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24" name="Oval 123" descr="oval"/>
          <p:cNvSpPr/>
          <p:nvPr/>
        </p:nvSpPr>
        <p:spPr>
          <a:xfrm>
            <a:off x="7543800" y="1781175"/>
            <a:ext cx="304800" cy="152400"/>
          </a:xfrm>
          <a:prstGeom prst="ellipse">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25" name="Oval 124" descr="oval"/>
          <p:cNvSpPr/>
          <p:nvPr/>
        </p:nvSpPr>
        <p:spPr>
          <a:xfrm>
            <a:off x="8134350" y="3714750"/>
            <a:ext cx="304800" cy="152400"/>
          </a:xfrm>
          <a:prstGeom prst="ellipse">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26" name="Oval 125" descr="oval"/>
          <p:cNvSpPr/>
          <p:nvPr/>
        </p:nvSpPr>
        <p:spPr>
          <a:xfrm>
            <a:off x="7534275" y="3714750"/>
            <a:ext cx="304800" cy="152400"/>
          </a:xfrm>
          <a:prstGeom prst="ellipse">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27" name="Oval 126" descr="oval"/>
          <p:cNvSpPr/>
          <p:nvPr/>
        </p:nvSpPr>
        <p:spPr>
          <a:xfrm>
            <a:off x="8153400" y="3057525"/>
            <a:ext cx="304800" cy="152400"/>
          </a:xfrm>
          <a:prstGeom prst="ellipse">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28" name="Oval 127" descr="oval"/>
          <p:cNvSpPr/>
          <p:nvPr/>
        </p:nvSpPr>
        <p:spPr>
          <a:xfrm>
            <a:off x="2765425" y="4306888"/>
            <a:ext cx="393700" cy="2254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30" name="Rectangle 129" descr="rectangle"/>
          <p:cNvSpPr>
            <a:spLocks noChangeArrowheads="1"/>
          </p:cNvSpPr>
          <p:nvPr/>
        </p:nvSpPr>
        <p:spPr bwMode="auto">
          <a:xfrm>
            <a:off x="3933825" y="889000"/>
            <a:ext cx="381000" cy="200025"/>
          </a:xfrm>
          <a:prstGeom prst="rect">
            <a:avLst/>
          </a:prstGeom>
          <a:solidFill>
            <a:srgbClr val="00B050"/>
          </a:solidFill>
          <a:ln w="25400" algn="ctr">
            <a:solidFill>
              <a:srgbClr val="385D8A"/>
            </a:solidFill>
            <a:miter lim="800000"/>
            <a:headEnd/>
            <a:tailEnd/>
          </a:ln>
        </p:spPr>
        <p:txBody>
          <a:bodyPr anchor="ctr"/>
          <a:lstStyle>
            <a:lvl1pPr>
              <a:spcBef>
                <a:spcPct val="20000"/>
              </a:spcBef>
              <a:spcAft>
                <a:spcPts val="1200"/>
              </a:spcAft>
              <a:buClr>
                <a:schemeClr val="accent1"/>
              </a:buClr>
              <a:buSzPct val="85000"/>
              <a:buFont typeface="Arial" panose="020B0604020202020204" pitchFamily="34" charset="0"/>
              <a:buChar char="•"/>
              <a:defRPr sz="2200">
                <a:solidFill>
                  <a:srgbClr val="002060"/>
                </a:solidFill>
                <a:latin typeface="Verdana" panose="020B0604030504040204" pitchFamily="34" charset="0"/>
                <a:ea typeface="Verdana" panose="020B0604030504040204" pitchFamily="34" charset="0"/>
                <a:cs typeface="Verdana" panose="020B0604030504040204" pitchFamily="34" charset="0"/>
              </a:defRPr>
            </a:lvl1pPr>
            <a:lvl2pPr marL="742950" indent="-285750">
              <a:spcBef>
                <a:spcPct val="20000"/>
              </a:spcBef>
              <a:spcAft>
                <a:spcPts val="1200"/>
              </a:spcAft>
              <a:buClr>
                <a:schemeClr val="accent1"/>
              </a:buClr>
              <a:buSzPct val="85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spcBef>
                <a:spcPct val="20000"/>
              </a:spcBef>
              <a:spcAft>
                <a:spcPts val="1200"/>
              </a:spcAft>
              <a:buClr>
                <a:schemeClr val="accent1"/>
              </a:buClr>
              <a:buSzPct val="9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spcBef>
                <a:spcPct val="20000"/>
              </a:spcBef>
              <a:spcAft>
                <a:spcPts val="1200"/>
              </a:spcAft>
              <a:buClr>
                <a:schemeClr val="accent1"/>
              </a:buClr>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9718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34290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38862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Verdana" panose="020B0604030504040204" pitchFamily="34" charset="0"/>
              <a:cs typeface="Verdana" panose="020B0604030504040204" pitchFamily="34" charset="0"/>
            </a:endParaRPr>
          </a:p>
        </p:txBody>
      </p:sp>
      <p:sp>
        <p:nvSpPr>
          <p:cNvPr id="131" name="Rectangle 130" descr="rectangle"/>
          <p:cNvSpPr>
            <a:spLocks noChangeArrowheads="1"/>
          </p:cNvSpPr>
          <p:nvPr/>
        </p:nvSpPr>
        <p:spPr bwMode="auto">
          <a:xfrm>
            <a:off x="4532313" y="889000"/>
            <a:ext cx="381000" cy="200025"/>
          </a:xfrm>
          <a:prstGeom prst="rect">
            <a:avLst/>
          </a:prstGeom>
          <a:solidFill>
            <a:srgbClr val="00B050"/>
          </a:solidFill>
          <a:ln w="25400" algn="ctr">
            <a:solidFill>
              <a:srgbClr val="385D8A"/>
            </a:solidFill>
            <a:miter lim="800000"/>
            <a:headEnd/>
            <a:tailEnd/>
          </a:ln>
        </p:spPr>
        <p:txBody>
          <a:bodyPr anchor="ctr"/>
          <a:lstStyle>
            <a:lvl1pPr>
              <a:spcBef>
                <a:spcPct val="20000"/>
              </a:spcBef>
              <a:spcAft>
                <a:spcPts val="1200"/>
              </a:spcAft>
              <a:buClr>
                <a:schemeClr val="accent1"/>
              </a:buClr>
              <a:buSzPct val="85000"/>
              <a:buFont typeface="Arial" panose="020B0604020202020204" pitchFamily="34" charset="0"/>
              <a:buChar char="•"/>
              <a:defRPr sz="2200">
                <a:solidFill>
                  <a:srgbClr val="002060"/>
                </a:solidFill>
                <a:latin typeface="Verdana" panose="020B0604030504040204" pitchFamily="34" charset="0"/>
                <a:ea typeface="Verdana" panose="020B0604030504040204" pitchFamily="34" charset="0"/>
                <a:cs typeface="Verdana" panose="020B0604030504040204" pitchFamily="34" charset="0"/>
              </a:defRPr>
            </a:lvl1pPr>
            <a:lvl2pPr marL="742950" indent="-285750">
              <a:spcBef>
                <a:spcPct val="20000"/>
              </a:spcBef>
              <a:spcAft>
                <a:spcPts val="1200"/>
              </a:spcAft>
              <a:buClr>
                <a:schemeClr val="accent1"/>
              </a:buClr>
              <a:buSzPct val="85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spcBef>
                <a:spcPct val="20000"/>
              </a:spcBef>
              <a:spcAft>
                <a:spcPts val="1200"/>
              </a:spcAft>
              <a:buClr>
                <a:schemeClr val="accent1"/>
              </a:buClr>
              <a:buSzPct val="9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spcBef>
                <a:spcPct val="20000"/>
              </a:spcBef>
              <a:spcAft>
                <a:spcPts val="1200"/>
              </a:spcAft>
              <a:buClr>
                <a:schemeClr val="accent1"/>
              </a:buClr>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9718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34290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38862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Verdana" panose="020B0604030504040204" pitchFamily="34" charset="0"/>
              <a:cs typeface="Verdana" panose="020B0604030504040204" pitchFamily="34" charset="0"/>
            </a:endParaRPr>
          </a:p>
        </p:txBody>
      </p:sp>
      <p:sp>
        <p:nvSpPr>
          <p:cNvPr id="132" name="Rectangle 131" descr="rectangle"/>
          <p:cNvSpPr>
            <a:spLocks noChangeArrowheads="1"/>
          </p:cNvSpPr>
          <p:nvPr/>
        </p:nvSpPr>
        <p:spPr bwMode="auto">
          <a:xfrm>
            <a:off x="5143500" y="889000"/>
            <a:ext cx="381000" cy="200025"/>
          </a:xfrm>
          <a:prstGeom prst="rect">
            <a:avLst/>
          </a:prstGeom>
          <a:solidFill>
            <a:srgbClr val="00B050"/>
          </a:solidFill>
          <a:ln w="25400" algn="ctr">
            <a:solidFill>
              <a:srgbClr val="385D8A"/>
            </a:solidFill>
            <a:miter lim="800000"/>
            <a:headEnd/>
            <a:tailEnd/>
          </a:ln>
        </p:spPr>
        <p:txBody>
          <a:bodyPr anchor="ctr"/>
          <a:lstStyle>
            <a:lvl1pPr>
              <a:spcBef>
                <a:spcPct val="20000"/>
              </a:spcBef>
              <a:spcAft>
                <a:spcPts val="1200"/>
              </a:spcAft>
              <a:buClr>
                <a:schemeClr val="accent1"/>
              </a:buClr>
              <a:buSzPct val="85000"/>
              <a:buFont typeface="Arial" panose="020B0604020202020204" pitchFamily="34" charset="0"/>
              <a:buChar char="•"/>
              <a:defRPr sz="2200">
                <a:solidFill>
                  <a:srgbClr val="002060"/>
                </a:solidFill>
                <a:latin typeface="Verdana" panose="020B0604030504040204" pitchFamily="34" charset="0"/>
                <a:ea typeface="Verdana" panose="020B0604030504040204" pitchFamily="34" charset="0"/>
                <a:cs typeface="Verdana" panose="020B0604030504040204" pitchFamily="34" charset="0"/>
              </a:defRPr>
            </a:lvl1pPr>
            <a:lvl2pPr marL="742950" indent="-285750">
              <a:spcBef>
                <a:spcPct val="20000"/>
              </a:spcBef>
              <a:spcAft>
                <a:spcPts val="1200"/>
              </a:spcAft>
              <a:buClr>
                <a:schemeClr val="accent1"/>
              </a:buClr>
              <a:buSzPct val="85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spcBef>
                <a:spcPct val="20000"/>
              </a:spcBef>
              <a:spcAft>
                <a:spcPts val="1200"/>
              </a:spcAft>
              <a:buClr>
                <a:schemeClr val="accent1"/>
              </a:buClr>
              <a:buSzPct val="9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spcBef>
                <a:spcPct val="20000"/>
              </a:spcBef>
              <a:spcAft>
                <a:spcPts val="1200"/>
              </a:spcAft>
              <a:buClr>
                <a:schemeClr val="accent1"/>
              </a:buClr>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9718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34290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38862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Verdana" panose="020B0604030504040204" pitchFamily="34" charset="0"/>
              <a:cs typeface="Verdana" panose="020B0604030504040204" pitchFamily="34" charset="0"/>
            </a:endParaRPr>
          </a:p>
        </p:txBody>
      </p:sp>
      <p:sp>
        <p:nvSpPr>
          <p:cNvPr id="133" name="Rectangle 132" descr="rectangle"/>
          <p:cNvSpPr>
            <a:spLocks noChangeArrowheads="1"/>
          </p:cNvSpPr>
          <p:nvPr/>
        </p:nvSpPr>
        <p:spPr bwMode="auto">
          <a:xfrm>
            <a:off x="3362325" y="2816225"/>
            <a:ext cx="381000" cy="200025"/>
          </a:xfrm>
          <a:prstGeom prst="rect">
            <a:avLst/>
          </a:prstGeom>
          <a:solidFill>
            <a:srgbClr val="00B050"/>
          </a:solidFill>
          <a:ln w="25400" algn="ctr">
            <a:solidFill>
              <a:srgbClr val="385D8A"/>
            </a:solidFill>
            <a:miter lim="800000"/>
            <a:headEnd/>
            <a:tailEnd/>
          </a:ln>
        </p:spPr>
        <p:txBody>
          <a:bodyPr anchor="ctr"/>
          <a:lstStyle>
            <a:lvl1pPr>
              <a:spcBef>
                <a:spcPct val="20000"/>
              </a:spcBef>
              <a:spcAft>
                <a:spcPts val="1200"/>
              </a:spcAft>
              <a:buClr>
                <a:schemeClr val="accent1"/>
              </a:buClr>
              <a:buSzPct val="85000"/>
              <a:buFont typeface="Arial" panose="020B0604020202020204" pitchFamily="34" charset="0"/>
              <a:buChar char="•"/>
              <a:defRPr sz="2200">
                <a:solidFill>
                  <a:srgbClr val="002060"/>
                </a:solidFill>
                <a:latin typeface="Verdana" panose="020B0604030504040204" pitchFamily="34" charset="0"/>
                <a:ea typeface="Verdana" panose="020B0604030504040204" pitchFamily="34" charset="0"/>
                <a:cs typeface="Verdana" panose="020B0604030504040204" pitchFamily="34" charset="0"/>
              </a:defRPr>
            </a:lvl1pPr>
            <a:lvl2pPr marL="742950" indent="-285750">
              <a:spcBef>
                <a:spcPct val="20000"/>
              </a:spcBef>
              <a:spcAft>
                <a:spcPts val="1200"/>
              </a:spcAft>
              <a:buClr>
                <a:schemeClr val="accent1"/>
              </a:buClr>
              <a:buSzPct val="85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spcBef>
                <a:spcPct val="20000"/>
              </a:spcBef>
              <a:spcAft>
                <a:spcPts val="1200"/>
              </a:spcAft>
              <a:buClr>
                <a:schemeClr val="accent1"/>
              </a:buClr>
              <a:buSzPct val="9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spcBef>
                <a:spcPct val="20000"/>
              </a:spcBef>
              <a:spcAft>
                <a:spcPts val="1200"/>
              </a:spcAft>
              <a:buClr>
                <a:schemeClr val="accent1"/>
              </a:buClr>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9718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34290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38862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Verdana" panose="020B0604030504040204" pitchFamily="34" charset="0"/>
              <a:cs typeface="Verdana" panose="020B0604030504040204" pitchFamily="34" charset="0"/>
            </a:endParaRPr>
          </a:p>
        </p:txBody>
      </p:sp>
      <p:sp>
        <p:nvSpPr>
          <p:cNvPr id="134" name="Rectangle 133" descr="rectangle"/>
          <p:cNvSpPr>
            <a:spLocks noChangeArrowheads="1"/>
          </p:cNvSpPr>
          <p:nvPr/>
        </p:nvSpPr>
        <p:spPr bwMode="auto">
          <a:xfrm>
            <a:off x="2765425" y="2816225"/>
            <a:ext cx="381000" cy="200025"/>
          </a:xfrm>
          <a:prstGeom prst="rect">
            <a:avLst/>
          </a:prstGeom>
          <a:solidFill>
            <a:srgbClr val="00B050"/>
          </a:solidFill>
          <a:ln w="25400" algn="ctr">
            <a:solidFill>
              <a:srgbClr val="385D8A"/>
            </a:solidFill>
            <a:miter lim="800000"/>
            <a:headEnd/>
            <a:tailEnd/>
          </a:ln>
        </p:spPr>
        <p:txBody>
          <a:bodyPr anchor="ctr"/>
          <a:lstStyle>
            <a:lvl1pPr>
              <a:spcBef>
                <a:spcPct val="20000"/>
              </a:spcBef>
              <a:spcAft>
                <a:spcPts val="1200"/>
              </a:spcAft>
              <a:buClr>
                <a:schemeClr val="accent1"/>
              </a:buClr>
              <a:buSzPct val="85000"/>
              <a:buFont typeface="Arial" panose="020B0604020202020204" pitchFamily="34" charset="0"/>
              <a:buChar char="•"/>
              <a:defRPr sz="2200">
                <a:solidFill>
                  <a:srgbClr val="002060"/>
                </a:solidFill>
                <a:latin typeface="Verdana" panose="020B0604030504040204" pitchFamily="34" charset="0"/>
                <a:ea typeface="Verdana" panose="020B0604030504040204" pitchFamily="34" charset="0"/>
                <a:cs typeface="Verdana" panose="020B0604030504040204" pitchFamily="34" charset="0"/>
              </a:defRPr>
            </a:lvl1pPr>
            <a:lvl2pPr marL="742950" indent="-285750">
              <a:spcBef>
                <a:spcPct val="20000"/>
              </a:spcBef>
              <a:spcAft>
                <a:spcPts val="1200"/>
              </a:spcAft>
              <a:buClr>
                <a:schemeClr val="accent1"/>
              </a:buClr>
              <a:buSzPct val="85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spcBef>
                <a:spcPct val="20000"/>
              </a:spcBef>
              <a:spcAft>
                <a:spcPts val="1200"/>
              </a:spcAft>
              <a:buClr>
                <a:schemeClr val="accent1"/>
              </a:buClr>
              <a:buSzPct val="9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spcBef>
                <a:spcPct val="20000"/>
              </a:spcBef>
              <a:spcAft>
                <a:spcPts val="1200"/>
              </a:spcAft>
              <a:buClr>
                <a:schemeClr val="accent1"/>
              </a:buClr>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9718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34290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38862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Verdana" panose="020B0604030504040204" pitchFamily="34" charset="0"/>
              <a:cs typeface="Verdana" panose="020B0604030504040204" pitchFamily="34" charset="0"/>
            </a:endParaRPr>
          </a:p>
        </p:txBody>
      </p:sp>
      <p:sp>
        <p:nvSpPr>
          <p:cNvPr id="135" name="Rectangle 134" descr="rectangle"/>
          <p:cNvSpPr>
            <a:spLocks noChangeArrowheads="1"/>
          </p:cNvSpPr>
          <p:nvPr/>
        </p:nvSpPr>
        <p:spPr bwMode="auto">
          <a:xfrm>
            <a:off x="2247900" y="2817813"/>
            <a:ext cx="381000" cy="200025"/>
          </a:xfrm>
          <a:prstGeom prst="rect">
            <a:avLst/>
          </a:prstGeom>
          <a:solidFill>
            <a:srgbClr val="00B050"/>
          </a:solidFill>
          <a:ln w="25400" algn="ctr">
            <a:solidFill>
              <a:srgbClr val="385D8A"/>
            </a:solidFill>
            <a:miter lim="800000"/>
            <a:headEnd/>
            <a:tailEnd/>
          </a:ln>
        </p:spPr>
        <p:txBody>
          <a:bodyPr anchor="ctr"/>
          <a:lstStyle>
            <a:lvl1pPr>
              <a:spcBef>
                <a:spcPct val="20000"/>
              </a:spcBef>
              <a:spcAft>
                <a:spcPts val="1200"/>
              </a:spcAft>
              <a:buClr>
                <a:schemeClr val="accent1"/>
              </a:buClr>
              <a:buSzPct val="85000"/>
              <a:buFont typeface="Arial" panose="020B0604020202020204" pitchFamily="34" charset="0"/>
              <a:buChar char="•"/>
              <a:defRPr sz="2200">
                <a:solidFill>
                  <a:srgbClr val="002060"/>
                </a:solidFill>
                <a:latin typeface="Verdana" panose="020B0604030504040204" pitchFamily="34" charset="0"/>
                <a:ea typeface="Verdana" panose="020B0604030504040204" pitchFamily="34" charset="0"/>
                <a:cs typeface="Verdana" panose="020B0604030504040204" pitchFamily="34" charset="0"/>
              </a:defRPr>
            </a:lvl1pPr>
            <a:lvl2pPr marL="742950" indent="-285750">
              <a:spcBef>
                <a:spcPct val="20000"/>
              </a:spcBef>
              <a:spcAft>
                <a:spcPts val="1200"/>
              </a:spcAft>
              <a:buClr>
                <a:schemeClr val="accent1"/>
              </a:buClr>
              <a:buSzPct val="85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spcBef>
                <a:spcPct val="20000"/>
              </a:spcBef>
              <a:spcAft>
                <a:spcPts val="1200"/>
              </a:spcAft>
              <a:buClr>
                <a:schemeClr val="accent1"/>
              </a:buClr>
              <a:buSzPct val="9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spcBef>
                <a:spcPct val="20000"/>
              </a:spcBef>
              <a:spcAft>
                <a:spcPts val="1200"/>
              </a:spcAft>
              <a:buClr>
                <a:schemeClr val="accent1"/>
              </a:buClr>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9718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34290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38862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Verdana" panose="020B0604030504040204" pitchFamily="34" charset="0"/>
              <a:cs typeface="Verdana" panose="020B0604030504040204" pitchFamily="34" charset="0"/>
            </a:endParaRPr>
          </a:p>
        </p:txBody>
      </p:sp>
      <p:sp>
        <p:nvSpPr>
          <p:cNvPr id="136" name="Rectangle 135" descr="rectangle"/>
          <p:cNvSpPr>
            <a:spLocks noChangeArrowheads="1"/>
          </p:cNvSpPr>
          <p:nvPr/>
        </p:nvSpPr>
        <p:spPr bwMode="auto">
          <a:xfrm>
            <a:off x="1647825" y="2819400"/>
            <a:ext cx="381000" cy="200025"/>
          </a:xfrm>
          <a:prstGeom prst="rect">
            <a:avLst/>
          </a:prstGeom>
          <a:solidFill>
            <a:srgbClr val="00B050"/>
          </a:solidFill>
          <a:ln w="25400" algn="ctr">
            <a:solidFill>
              <a:srgbClr val="385D8A"/>
            </a:solidFill>
            <a:miter lim="800000"/>
            <a:headEnd/>
            <a:tailEnd/>
          </a:ln>
        </p:spPr>
        <p:txBody>
          <a:bodyPr anchor="ctr"/>
          <a:lstStyle>
            <a:lvl1pPr>
              <a:spcBef>
                <a:spcPct val="20000"/>
              </a:spcBef>
              <a:spcAft>
                <a:spcPts val="1200"/>
              </a:spcAft>
              <a:buClr>
                <a:schemeClr val="accent1"/>
              </a:buClr>
              <a:buSzPct val="85000"/>
              <a:buFont typeface="Arial" panose="020B0604020202020204" pitchFamily="34" charset="0"/>
              <a:buChar char="•"/>
              <a:defRPr sz="2200">
                <a:solidFill>
                  <a:srgbClr val="002060"/>
                </a:solidFill>
                <a:latin typeface="Verdana" panose="020B0604030504040204" pitchFamily="34" charset="0"/>
                <a:ea typeface="Verdana" panose="020B0604030504040204" pitchFamily="34" charset="0"/>
                <a:cs typeface="Verdana" panose="020B0604030504040204" pitchFamily="34" charset="0"/>
              </a:defRPr>
            </a:lvl1pPr>
            <a:lvl2pPr marL="742950" indent="-285750">
              <a:spcBef>
                <a:spcPct val="20000"/>
              </a:spcBef>
              <a:spcAft>
                <a:spcPts val="1200"/>
              </a:spcAft>
              <a:buClr>
                <a:schemeClr val="accent1"/>
              </a:buClr>
              <a:buSzPct val="85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spcBef>
                <a:spcPct val="20000"/>
              </a:spcBef>
              <a:spcAft>
                <a:spcPts val="1200"/>
              </a:spcAft>
              <a:buClr>
                <a:schemeClr val="accent1"/>
              </a:buClr>
              <a:buSzPct val="9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spcBef>
                <a:spcPct val="20000"/>
              </a:spcBef>
              <a:spcAft>
                <a:spcPts val="1200"/>
              </a:spcAft>
              <a:buClr>
                <a:schemeClr val="accent1"/>
              </a:buClr>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9718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34290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38862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Verdana" panose="020B0604030504040204" pitchFamily="34" charset="0"/>
              <a:cs typeface="Verdana" panose="020B0604030504040204" pitchFamily="34" charset="0"/>
            </a:endParaRPr>
          </a:p>
        </p:txBody>
      </p:sp>
      <p:sp>
        <p:nvSpPr>
          <p:cNvPr id="137" name="Oval 136" descr="oval"/>
          <p:cNvSpPr/>
          <p:nvPr/>
        </p:nvSpPr>
        <p:spPr>
          <a:xfrm>
            <a:off x="2765425" y="4306888"/>
            <a:ext cx="393700" cy="225425"/>
          </a:xfrm>
          <a:prstGeom prst="ellipse">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38" name="Oval 137" descr="oval"/>
          <p:cNvSpPr/>
          <p:nvPr/>
        </p:nvSpPr>
        <p:spPr>
          <a:xfrm>
            <a:off x="3332163" y="4306888"/>
            <a:ext cx="376237" cy="2254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39" name="Oval 138" descr="oval"/>
          <p:cNvSpPr/>
          <p:nvPr/>
        </p:nvSpPr>
        <p:spPr>
          <a:xfrm>
            <a:off x="3938588" y="4306888"/>
            <a:ext cx="376237" cy="2254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40" name="Oval 139" descr="oval"/>
          <p:cNvSpPr/>
          <p:nvPr/>
        </p:nvSpPr>
        <p:spPr>
          <a:xfrm>
            <a:off x="3317875" y="4306888"/>
            <a:ext cx="393700" cy="225425"/>
          </a:xfrm>
          <a:prstGeom prst="ellipse">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41" name="Oval 140" descr="oval"/>
          <p:cNvSpPr/>
          <p:nvPr/>
        </p:nvSpPr>
        <p:spPr>
          <a:xfrm>
            <a:off x="4556125" y="4295775"/>
            <a:ext cx="376238" cy="22383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42" name="Oval 141" descr="oval"/>
          <p:cNvSpPr/>
          <p:nvPr/>
        </p:nvSpPr>
        <p:spPr>
          <a:xfrm>
            <a:off x="3935413" y="4295775"/>
            <a:ext cx="393700" cy="223838"/>
          </a:xfrm>
          <a:prstGeom prst="ellipse">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53" name="Oval 152" descr="oval"/>
          <p:cNvSpPr/>
          <p:nvPr/>
        </p:nvSpPr>
        <p:spPr>
          <a:xfrm>
            <a:off x="5105400" y="4306888"/>
            <a:ext cx="381000" cy="225425"/>
          </a:xfrm>
          <a:prstGeom prst="ellipse">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55" name="Oval 154" descr="oval"/>
          <p:cNvSpPr/>
          <p:nvPr/>
        </p:nvSpPr>
        <p:spPr>
          <a:xfrm>
            <a:off x="5713413" y="4295775"/>
            <a:ext cx="381000" cy="223838"/>
          </a:xfrm>
          <a:prstGeom prst="ellipse">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56" name="Oval 155" descr="oval"/>
          <p:cNvSpPr/>
          <p:nvPr/>
        </p:nvSpPr>
        <p:spPr>
          <a:xfrm>
            <a:off x="6324600" y="4295775"/>
            <a:ext cx="381000" cy="223838"/>
          </a:xfrm>
          <a:prstGeom prst="ellipse">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57" name="Oval 156" descr="oval"/>
          <p:cNvSpPr/>
          <p:nvPr/>
        </p:nvSpPr>
        <p:spPr>
          <a:xfrm>
            <a:off x="6915150" y="4313238"/>
            <a:ext cx="381000" cy="223837"/>
          </a:xfrm>
          <a:prstGeom prst="ellipse">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58" name="Oval 157" descr="oval"/>
          <p:cNvSpPr/>
          <p:nvPr/>
        </p:nvSpPr>
        <p:spPr>
          <a:xfrm>
            <a:off x="7505700" y="4306888"/>
            <a:ext cx="381000" cy="225425"/>
          </a:xfrm>
          <a:prstGeom prst="ellipse">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59" name="Oval 158" descr="oval"/>
          <p:cNvSpPr/>
          <p:nvPr/>
        </p:nvSpPr>
        <p:spPr>
          <a:xfrm>
            <a:off x="4551363" y="4306888"/>
            <a:ext cx="381000" cy="225425"/>
          </a:xfrm>
          <a:prstGeom prst="ellipse">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60" name="Oval 159" descr="oval"/>
          <p:cNvSpPr/>
          <p:nvPr/>
        </p:nvSpPr>
        <p:spPr>
          <a:xfrm>
            <a:off x="8096250" y="4295775"/>
            <a:ext cx="381000" cy="223838"/>
          </a:xfrm>
          <a:prstGeom prst="ellipse">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47" name="Oval 146" descr="oval"/>
          <p:cNvSpPr/>
          <p:nvPr/>
        </p:nvSpPr>
        <p:spPr>
          <a:xfrm>
            <a:off x="8096250" y="5591175"/>
            <a:ext cx="455613" cy="2413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48" name="Oval 147" descr="oval"/>
          <p:cNvSpPr/>
          <p:nvPr/>
        </p:nvSpPr>
        <p:spPr>
          <a:xfrm>
            <a:off x="1698625" y="5024438"/>
            <a:ext cx="304800" cy="152400"/>
          </a:xfrm>
          <a:prstGeom prst="ellipse">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49" name="Oval 148" descr="oval"/>
          <p:cNvSpPr/>
          <p:nvPr/>
        </p:nvSpPr>
        <p:spPr>
          <a:xfrm>
            <a:off x="2816225" y="5024438"/>
            <a:ext cx="304800" cy="152400"/>
          </a:xfrm>
          <a:prstGeom prst="ellipse">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50" name="Oval 149" descr="oval"/>
          <p:cNvSpPr/>
          <p:nvPr/>
        </p:nvSpPr>
        <p:spPr>
          <a:xfrm>
            <a:off x="3357563" y="5024438"/>
            <a:ext cx="304800" cy="152400"/>
          </a:xfrm>
          <a:prstGeom prst="ellipse">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51" name="Oval 150" descr="oval"/>
          <p:cNvSpPr/>
          <p:nvPr/>
        </p:nvSpPr>
        <p:spPr>
          <a:xfrm>
            <a:off x="4022725" y="5024438"/>
            <a:ext cx="304800" cy="152400"/>
          </a:xfrm>
          <a:prstGeom prst="ellipse">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52" name="Oval 151" descr="oval"/>
          <p:cNvSpPr/>
          <p:nvPr/>
        </p:nvSpPr>
        <p:spPr>
          <a:xfrm>
            <a:off x="4618038" y="5024438"/>
            <a:ext cx="304800" cy="152400"/>
          </a:xfrm>
          <a:prstGeom prst="ellipse">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54" name="Oval 153" descr="oval"/>
          <p:cNvSpPr/>
          <p:nvPr/>
        </p:nvSpPr>
        <p:spPr>
          <a:xfrm>
            <a:off x="5170488" y="5019675"/>
            <a:ext cx="304800" cy="152400"/>
          </a:xfrm>
          <a:prstGeom prst="ellipse">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66" name="Oval 165" descr="oval"/>
          <p:cNvSpPr/>
          <p:nvPr/>
        </p:nvSpPr>
        <p:spPr>
          <a:xfrm>
            <a:off x="5764213" y="5024438"/>
            <a:ext cx="304800" cy="152400"/>
          </a:xfrm>
          <a:prstGeom prst="ellipse">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67" name="Oval 166" descr="oval"/>
          <p:cNvSpPr/>
          <p:nvPr/>
        </p:nvSpPr>
        <p:spPr>
          <a:xfrm>
            <a:off x="6396038" y="5019675"/>
            <a:ext cx="304800" cy="152400"/>
          </a:xfrm>
          <a:prstGeom prst="ellipse">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68" name="Oval 167" descr="oval"/>
          <p:cNvSpPr/>
          <p:nvPr/>
        </p:nvSpPr>
        <p:spPr>
          <a:xfrm>
            <a:off x="7008813" y="5019675"/>
            <a:ext cx="304800" cy="152400"/>
          </a:xfrm>
          <a:prstGeom prst="ellipse">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69" name="Oval 168" descr="oval"/>
          <p:cNvSpPr/>
          <p:nvPr/>
        </p:nvSpPr>
        <p:spPr>
          <a:xfrm>
            <a:off x="7556500" y="5024438"/>
            <a:ext cx="304800" cy="152400"/>
          </a:xfrm>
          <a:prstGeom prst="ellipse">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70" name="Oval 169" descr="oval"/>
          <p:cNvSpPr/>
          <p:nvPr/>
        </p:nvSpPr>
        <p:spPr>
          <a:xfrm>
            <a:off x="8135938" y="5024438"/>
            <a:ext cx="304800" cy="152400"/>
          </a:xfrm>
          <a:prstGeom prst="ellipse">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71" name="Oval 170" descr="oval"/>
          <p:cNvSpPr/>
          <p:nvPr/>
        </p:nvSpPr>
        <p:spPr>
          <a:xfrm>
            <a:off x="2260600" y="5024438"/>
            <a:ext cx="304800" cy="152400"/>
          </a:xfrm>
          <a:prstGeom prst="ellipse">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72" name="Oval 171" descr="oval"/>
          <p:cNvSpPr/>
          <p:nvPr/>
        </p:nvSpPr>
        <p:spPr>
          <a:xfrm>
            <a:off x="4038600" y="5637213"/>
            <a:ext cx="304800" cy="152400"/>
          </a:xfrm>
          <a:prstGeom prst="ellipse">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73" name="Oval 172" descr="oval"/>
          <p:cNvSpPr/>
          <p:nvPr/>
        </p:nvSpPr>
        <p:spPr>
          <a:xfrm>
            <a:off x="3381375" y="5637213"/>
            <a:ext cx="304800" cy="152400"/>
          </a:xfrm>
          <a:prstGeom prst="ellipse">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74" name="Oval 173" descr="oval"/>
          <p:cNvSpPr/>
          <p:nvPr/>
        </p:nvSpPr>
        <p:spPr>
          <a:xfrm>
            <a:off x="2827338" y="5653088"/>
            <a:ext cx="304800" cy="152400"/>
          </a:xfrm>
          <a:prstGeom prst="ellipse">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75" name="Oval 174" descr="oval"/>
          <p:cNvSpPr/>
          <p:nvPr/>
        </p:nvSpPr>
        <p:spPr>
          <a:xfrm>
            <a:off x="2247900" y="5653088"/>
            <a:ext cx="304800" cy="152400"/>
          </a:xfrm>
          <a:prstGeom prst="ellipse">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76" name="Oval 175" descr="oval"/>
          <p:cNvSpPr/>
          <p:nvPr/>
        </p:nvSpPr>
        <p:spPr>
          <a:xfrm>
            <a:off x="1685925" y="5653088"/>
            <a:ext cx="304800" cy="152400"/>
          </a:xfrm>
          <a:prstGeom prst="ellipse">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77" name="Oval 176" descr="oval"/>
          <p:cNvSpPr/>
          <p:nvPr/>
        </p:nvSpPr>
        <p:spPr>
          <a:xfrm>
            <a:off x="6424613" y="5641975"/>
            <a:ext cx="304800" cy="152400"/>
          </a:xfrm>
          <a:prstGeom prst="ellipse">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78" name="Oval 177" descr="oval"/>
          <p:cNvSpPr/>
          <p:nvPr/>
        </p:nvSpPr>
        <p:spPr>
          <a:xfrm>
            <a:off x="6988175" y="5637213"/>
            <a:ext cx="304800" cy="152400"/>
          </a:xfrm>
          <a:prstGeom prst="ellipse">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79" name="Oval 178" descr="oval"/>
          <p:cNvSpPr/>
          <p:nvPr/>
        </p:nvSpPr>
        <p:spPr>
          <a:xfrm>
            <a:off x="7499350" y="5624513"/>
            <a:ext cx="304800" cy="152400"/>
          </a:xfrm>
          <a:prstGeom prst="ellipse">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80" name="Oval 179" descr="oval"/>
          <p:cNvSpPr/>
          <p:nvPr/>
        </p:nvSpPr>
        <p:spPr>
          <a:xfrm>
            <a:off x="5768975" y="5635625"/>
            <a:ext cx="304800" cy="152400"/>
          </a:xfrm>
          <a:prstGeom prst="ellipse">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81" name="Oval 180" descr="oval"/>
          <p:cNvSpPr/>
          <p:nvPr/>
        </p:nvSpPr>
        <p:spPr>
          <a:xfrm>
            <a:off x="5199063" y="5635625"/>
            <a:ext cx="304800" cy="152400"/>
          </a:xfrm>
          <a:prstGeom prst="ellipse">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82" name="Oval 181" descr="oval"/>
          <p:cNvSpPr/>
          <p:nvPr/>
        </p:nvSpPr>
        <p:spPr>
          <a:xfrm>
            <a:off x="4619625" y="5645150"/>
            <a:ext cx="304800" cy="152400"/>
          </a:xfrm>
          <a:prstGeom prst="ellipse">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83" name="Rectangle 182" descr="rectangle"/>
          <p:cNvSpPr>
            <a:spLocks noChangeArrowheads="1"/>
          </p:cNvSpPr>
          <p:nvPr/>
        </p:nvSpPr>
        <p:spPr bwMode="auto">
          <a:xfrm>
            <a:off x="4549775" y="4125913"/>
            <a:ext cx="381000" cy="200025"/>
          </a:xfrm>
          <a:prstGeom prst="rect">
            <a:avLst/>
          </a:prstGeom>
          <a:solidFill>
            <a:srgbClr val="00B050"/>
          </a:solidFill>
          <a:ln w="25400" algn="ctr">
            <a:solidFill>
              <a:srgbClr val="385D8A"/>
            </a:solidFill>
            <a:miter lim="800000"/>
            <a:headEnd/>
            <a:tailEnd/>
          </a:ln>
        </p:spPr>
        <p:txBody>
          <a:bodyPr anchor="ctr"/>
          <a:lstStyle>
            <a:lvl1pPr>
              <a:spcBef>
                <a:spcPct val="20000"/>
              </a:spcBef>
              <a:spcAft>
                <a:spcPts val="1200"/>
              </a:spcAft>
              <a:buClr>
                <a:schemeClr val="accent1"/>
              </a:buClr>
              <a:buSzPct val="85000"/>
              <a:buFont typeface="Arial" panose="020B0604020202020204" pitchFamily="34" charset="0"/>
              <a:buChar char="•"/>
              <a:defRPr sz="2200">
                <a:solidFill>
                  <a:srgbClr val="002060"/>
                </a:solidFill>
                <a:latin typeface="Verdana" panose="020B0604030504040204" pitchFamily="34" charset="0"/>
                <a:ea typeface="Verdana" panose="020B0604030504040204" pitchFamily="34" charset="0"/>
                <a:cs typeface="Verdana" panose="020B0604030504040204" pitchFamily="34" charset="0"/>
              </a:defRPr>
            </a:lvl1pPr>
            <a:lvl2pPr marL="742950" indent="-285750">
              <a:spcBef>
                <a:spcPct val="20000"/>
              </a:spcBef>
              <a:spcAft>
                <a:spcPts val="1200"/>
              </a:spcAft>
              <a:buClr>
                <a:schemeClr val="accent1"/>
              </a:buClr>
              <a:buSzPct val="85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spcBef>
                <a:spcPct val="20000"/>
              </a:spcBef>
              <a:spcAft>
                <a:spcPts val="1200"/>
              </a:spcAft>
              <a:buClr>
                <a:schemeClr val="accent1"/>
              </a:buClr>
              <a:buSzPct val="9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spcBef>
                <a:spcPct val="20000"/>
              </a:spcBef>
              <a:spcAft>
                <a:spcPts val="1200"/>
              </a:spcAft>
              <a:buClr>
                <a:schemeClr val="accent1"/>
              </a:buClr>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9718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34290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38862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Verdana" panose="020B0604030504040204" pitchFamily="34" charset="0"/>
              <a:cs typeface="Verdana" panose="020B0604030504040204" pitchFamily="34" charset="0"/>
            </a:endParaRPr>
          </a:p>
        </p:txBody>
      </p:sp>
      <p:sp>
        <p:nvSpPr>
          <p:cNvPr id="184" name="Rectangle 183" descr="rectangle"/>
          <p:cNvSpPr>
            <a:spLocks noChangeArrowheads="1"/>
          </p:cNvSpPr>
          <p:nvPr/>
        </p:nvSpPr>
        <p:spPr bwMode="auto">
          <a:xfrm>
            <a:off x="5143500" y="4106863"/>
            <a:ext cx="381000" cy="200025"/>
          </a:xfrm>
          <a:prstGeom prst="rect">
            <a:avLst/>
          </a:prstGeom>
          <a:solidFill>
            <a:srgbClr val="00B050"/>
          </a:solidFill>
          <a:ln w="25400" algn="ctr">
            <a:solidFill>
              <a:srgbClr val="385D8A"/>
            </a:solidFill>
            <a:miter lim="800000"/>
            <a:headEnd/>
            <a:tailEnd/>
          </a:ln>
        </p:spPr>
        <p:txBody>
          <a:bodyPr anchor="ctr"/>
          <a:lstStyle>
            <a:lvl1pPr>
              <a:spcBef>
                <a:spcPct val="20000"/>
              </a:spcBef>
              <a:spcAft>
                <a:spcPts val="1200"/>
              </a:spcAft>
              <a:buClr>
                <a:schemeClr val="accent1"/>
              </a:buClr>
              <a:buSzPct val="85000"/>
              <a:buFont typeface="Arial" panose="020B0604020202020204" pitchFamily="34" charset="0"/>
              <a:buChar char="•"/>
              <a:defRPr sz="2200">
                <a:solidFill>
                  <a:srgbClr val="002060"/>
                </a:solidFill>
                <a:latin typeface="Verdana" panose="020B0604030504040204" pitchFamily="34" charset="0"/>
                <a:ea typeface="Verdana" panose="020B0604030504040204" pitchFamily="34" charset="0"/>
                <a:cs typeface="Verdana" panose="020B0604030504040204" pitchFamily="34" charset="0"/>
              </a:defRPr>
            </a:lvl1pPr>
            <a:lvl2pPr marL="742950" indent="-285750">
              <a:spcBef>
                <a:spcPct val="20000"/>
              </a:spcBef>
              <a:spcAft>
                <a:spcPts val="1200"/>
              </a:spcAft>
              <a:buClr>
                <a:schemeClr val="accent1"/>
              </a:buClr>
              <a:buSzPct val="85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spcBef>
                <a:spcPct val="20000"/>
              </a:spcBef>
              <a:spcAft>
                <a:spcPts val="1200"/>
              </a:spcAft>
              <a:buClr>
                <a:schemeClr val="accent1"/>
              </a:buClr>
              <a:buSzPct val="9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spcBef>
                <a:spcPct val="20000"/>
              </a:spcBef>
              <a:spcAft>
                <a:spcPts val="1200"/>
              </a:spcAft>
              <a:buClr>
                <a:schemeClr val="accent1"/>
              </a:buClr>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9718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34290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38862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Verdana" panose="020B0604030504040204" pitchFamily="34" charset="0"/>
              <a:cs typeface="Verdana" panose="020B0604030504040204" pitchFamily="34" charset="0"/>
            </a:endParaRPr>
          </a:p>
        </p:txBody>
      </p:sp>
      <p:sp>
        <p:nvSpPr>
          <p:cNvPr id="185" name="Rectangle 184" descr="rectangle"/>
          <p:cNvSpPr>
            <a:spLocks noChangeArrowheads="1"/>
          </p:cNvSpPr>
          <p:nvPr/>
        </p:nvSpPr>
        <p:spPr bwMode="auto">
          <a:xfrm>
            <a:off x="5730875" y="4105275"/>
            <a:ext cx="381000" cy="200025"/>
          </a:xfrm>
          <a:prstGeom prst="rect">
            <a:avLst/>
          </a:prstGeom>
          <a:solidFill>
            <a:srgbClr val="00B050"/>
          </a:solidFill>
          <a:ln w="25400" algn="ctr">
            <a:solidFill>
              <a:srgbClr val="385D8A"/>
            </a:solidFill>
            <a:miter lim="800000"/>
            <a:headEnd/>
            <a:tailEnd/>
          </a:ln>
        </p:spPr>
        <p:txBody>
          <a:bodyPr anchor="ctr"/>
          <a:lstStyle>
            <a:lvl1pPr>
              <a:spcBef>
                <a:spcPct val="20000"/>
              </a:spcBef>
              <a:spcAft>
                <a:spcPts val="1200"/>
              </a:spcAft>
              <a:buClr>
                <a:schemeClr val="accent1"/>
              </a:buClr>
              <a:buSzPct val="85000"/>
              <a:buFont typeface="Arial" panose="020B0604020202020204" pitchFamily="34" charset="0"/>
              <a:buChar char="•"/>
              <a:defRPr sz="2200">
                <a:solidFill>
                  <a:srgbClr val="002060"/>
                </a:solidFill>
                <a:latin typeface="Verdana" panose="020B0604030504040204" pitchFamily="34" charset="0"/>
                <a:ea typeface="Verdana" panose="020B0604030504040204" pitchFamily="34" charset="0"/>
                <a:cs typeface="Verdana" panose="020B0604030504040204" pitchFamily="34" charset="0"/>
              </a:defRPr>
            </a:lvl1pPr>
            <a:lvl2pPr marL="742950" indent="-285750">
              <a:spcBef>
                <a:spcPct val="20000"/>
              </a:spcBef>
              <a:spcAft>
                <a:spcPts val="1200"/>
              </a:spcAft>
              <a:buClr>
                <a:schemeClr val="accent1"/>
              </a:buClr>
              <a:buSzPct val="85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spcBef>
                <a:spcPct val="20000"/>
              </a:spcBef>
              <a:spcAft>
                <a:spcPts val="1200"/>
              </a:spcAft>
              <a:buClr>
                <a:schemeClr val="accent1"/>
              </a:buClr>
              <a:buSzPct val="9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spcBef>
                <a:spcPct val="20000"/>
              </a:spcBef>
              <a:spcAft>
                <a:spcPts val="1200"/>
              </a:spcAft>
              <a:buClr>
                <a:schemeClr val="accent1"/>
              </a:buClr>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9718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34290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38862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Verdana" panose="020B0604030504040204" pitchFamily="34" charset="0"/>
              <a:cs typeface="Verdana" panose="020B0604030504040204" pitchFamily="34" charset="0"/>
            </a:endParaRPr>
          </a:p>
        </p:txBody>
      </p:sp>
      <p:sp>
        <p:nvSpPr>
          <p:cNvPr id="186" name="Rectangle 185" descr="rectangle"/>
          <p:cNvSpPr>
            <a:spLocks noChangeArrowheads="1"/>
          </p:cNvSpPr>
          <p:nvPr/>
        </p:nvSpPr>
        <p:spPr bwMode="auto">
          <a:xfrm>
            <a:off x="6348413" y="4106863"/>
            <a:ext cx="381000" cy="200025"/>
          </a:xfrm>
          <a:prstGeom prst="rect">
            <a:avLst/>
          </a:prstGeom>
          <a:solidFill>
            <a:srgbClr val="00B050"/>
          </a:solidFill>
          <a:ln w="25400" algn="ctr">
            <a:solidFill>
              <a:srgbClr val="385D8A"/>
            </a:solidFill>
            <a:miter lim="800000"/>
            <a:headEnd/>
            <a:tailEnd/>
          </a:ln>
        </p:spPr>
        <p:txBody>
          <a:bodyPr anchor="ctr"/>
          <a:lstStyle>
            <a:lvl1pPr>
              <a:spcBef>
                <a:spcPct val="20000"/>
              </a:spcBef>
              <a:spcAft>
                <a:spcPts val="1200"/>
              </a:spcAft>
              <a:buClr>
                <a:schemeClr val="accent1"/>
              </a:buClr>
              <a:buSzPct val="85000"/>
              <a:buFont typeface="Arial" panose="020B0604020202020204" pitchFamily="34" charset="0"/>
              <a:buChar char="•"/>
              <a:defRPr sz="2200">
                <a:solidFill>
                  <a:srgbClr val="002060"/>
                </a:solidFill>
                <a:latin typeface="Verdana" panose="020B0604030504040204" pitchFamily="34" charset="0"/>
                <a:ea typeface="Verdana" panose="020B0604030504040204" pitchFamily="34" charset="0"/>
                <a:cs typeface="Verdana" panose="020B0604030504040204" pitchFamily="34" charset="0"/>
              </a:defRPr>
            </a:lvl1pPr>
            <a:lvl2pPr marL="742950" indent="-285750">
              <a:spcBef>
                <a:spcPct val="20000"/>
              </a:spcBef>
              <a:spcAft>
                <a:spcPts val="1200"/>
              </a:spcAft>
              <a:buClr>
                <a:schemeClr val="accent1"/>
              </a:buClr>
              <a:buSzPct val="85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spcBef>
                <a:spcPct val="20000"/>
              </a:spcBef>
              <a:spcAft>
                <a:spcPts val="1200"/>
              </a:spcAft>
              <a:buClr>
                <a:schemeClr val="accent1"/>
              </a:buClr>
              <a:buSzPct val="9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spcBef>
                <a:spcPct val="20000"/>
              </a:spcBef>
              <a:spcAft>
                <a:spcPts val="1200"/>
              </a:spcAft>
              <a:buClr>
                <a:schemeClr val="accent1"/>
              </a:buClr>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9718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34290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38862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Verdana" panose="020B0604030504040204" pitchFamily="34" charset="0"/>
              <a:cs typeface="Verdana" panose="020B0604030504040204" pitchFamily="34" charset="0"/>
            </a:endParaRPr>
          </a:p>
        </p:txBody>
      </p:sp>
      <p:sp>
        <p:nvSpPr>
          <p:cNvPr id="187" name="Rectangle 186" descr="rectangle"/>
          <p:cNvSpPr>
            <a:spLocks noChangeArrowheads="1"/>
          </p:cNvSpPr>
          <p:nvPr/>
        </p:nvSpPr>
        <p:spPr bwMode="auto">
          <a:xfrm>
            <a:off x="6934200" y="4125913"/>
            <a:ext cx="381000" cy="200025"/>
          </a:xfrm>
          <a:prstGeom prst="rect">
            <a:avLst/>
          </a:prstGeom>
          <a:solidFill>
            <a:srgbClr val="00B050"/>
          </a:solidFill>
          <a:ln w="25400" algn="ctr">
            <a:solidFill>
              <a:srgbClr val="385D8A"/>
            </a:solidFill>
            <a:miter lim="800000"/>
            <a:headEnd/>
            <a:tailEnd/>
          </a:ln>
        </p:spPr>
        <p:txBody>
          <a:bodyPr anchor="ctr"/>
          <a:lstStyle>
            <a:lvl1pPr>
              <a:spcBef>
                <a:spcPct val="20000"/>
              </a:spcBef>
              <a:spcAft>
                <a:spcPts val="1200"/>
              </a:spcAft>
              <a:buClr>
                <a:schemeClr val="accent1"/>
              </a:buClr>
              <a:buSzPct val="85000"/>
              <a:buFont typeface="Arial" panose="020B0604020202020204" pitchFamily="34" charset="0"/>
              <a:buChar char="•"/>
              <a:defRPr sz="2200">
                <a:solidFill>
                  <a:srgbClr val="002060"/>
                </a:solidFill>
                <a:latin typeface="Verdana" panose="020B0604030504040204" pitchFamily="34" charset="0"/>
                <a:ea typeface="Verdana" panose="020B0604030504040204" pitchFamily="34" charset="0"/>
                <a:cs typeface="Verdana" panose="020B0604030504040204" pitchFamily="34" charset="0"/>
              </a:defRPr>
            </a:lvl1pPr>
            <a:lvl2pPr marL="742950" indent="-285750">
              <a:spcBef>
                <a:spcPct val="20000"/>
              </a:spcBef>
              <a:spcAft>
                <a:spcPts val="1200"/>
              </a:spcAft>
              <a:buClr>
                <a:schemeClr val="accent1"/>
              </a:buClr>
              <a:buSzPct val="85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spcBef>
                <a:spcPct val="20000"/>
              </a:spcBef>
              <a:spcAft>
                <a:spcPts val="1200"/>
              </a:spcAft>
              <a:buClr>
                <a:schemeClr val="accent1"/>
              </a:buClr>
              <a:buSzPct val="9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spcBef>
                <a:spcPct val="20000"/>
              </a:spcBef>
              <a:spcAft>
                <a:spcPts val="1200"/>
              </a:spcAft>
              <a:buClr>
                <a:schemeClr val="accent1"/>
              </a:buClr>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9718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34290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38862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Verdana" panose="020B0604030504040204" pitchFamily="34" charset="0"/>
              <a:cs typeface="Verdana" panose="020B0604030504040204" pitchFamily="34" charset="0"/>
            </a:endParaRPr>
          </a:p>
        </p:txBody>
      </p:sp>
      <p:sp>
        <p:nvSpPr>
          <p:cNvPr id="188" name="Oval 187" descr="oval"/>
          <p:cNvSpPr/>
          <p:nvPr/>
        </p:nvSpPr>
        <p:spPr>
          <a:xfrm>
            <a:off x="6897688" y="4303713"/>
            <a:ext cx="455612" cy="2413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89" name="Oval 188" descr="oval"/>
          <p:cNvSpPr/>
          <p:nvPr/>
        </p:nvSpPr>
        <p:spPr>
          <a:xfrm>
            <a:off x="6897688" y="4313238"/>
            <a:ext cx="455612" cy="2413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34259" name="Slide Number Placeholder 1"/>
          <p:cNvSpPr>
            <a:spLocks noGrp="1"/>
          </p:cNvSpPr>
          <p:nvPr>
            <p:ph type="sldNum" sz="quarter" idx="10"/>
          </p:nvPr>
        </p:nvSpPr>
        <p:spPr/>
        <p:txBody>
          <a:bodyPr/>
          <a:lstStyle>
            <a:lvl1pPr>
              <a:spcBef>
                <a:spcPct val="20000"/>
              </a:spcBef>
              <a:spcAft>
                <a:spcPts val="1200"/>
              </a:spcAft>
              <a:buClr>
                <a:schemeClr val="accent1"/>
              </a:buClr>
              <a:buSzPct val="85000"/>
              <a:buFont typeface="Arial" panose="020B0604020202020204" pitchFamily="34" charset="0"/>
              <a:buChar char="•"/>
              <a:defRPr sz="2200">
                <a:solidFill>
                  <a:srgbClr val="002060"/>
                </a:solidFill>
                <a:latin typeface="Verdana" panose="020B0604030504040204" pitchFamily="34" charset="0"/>
                <a:ea typeface="Verdana" panose="020B0604030504040204" pitchFamily="34" charset="0"/>
                <a:cs typeface="Verdana" panose="020B0604030504040204" pitchFamily="34" charset="0"/>
              </a:defRPr>
            </a:lvl1pPr>
            <a:lvl2pPr marL="742950" indent="-285750">
              <a:spcBef>
                <a:spcPct val="20000"/>
              </a:spcBef>
              <a:spcAft>
                <a:spcPts val="1200"/>
              </a:spcAft>
              <a:buClr>
                <a:schemeClr val="accent1"/>
              </a:buClr>
              <a:buSzPct val="85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spcBef>
                <a:spcPct val="20000"/>
              </a:spcBef>
              <a:spcAft>
                <a:spcPts val="1200"/>
              </a:spcAft>
              <a:buClr>
                <a:schemeClr val="accent1"/>
              </a:buClr>
              <a:buSzPct val="9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spcBef>
                <a:spcPct val="20000"/>
              </a:spcBef>
              <a:spcAft>
                <a:spcPts val="1200"/>
              </a:spcAft>
              <a:buClr>
                <a:schemeClr val="accent1"/>
              </a:buClr>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9718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34290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38862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pPr lvl="0">
              <a:buNone/>
            </a:pPr>
            <a:fld id="{9D8662BD-AE02-4329-9D6F-2CA72E643727}" type="slidenum">
              <a:rPr lang="en-US" altLang="en-US" sz="1400" noProof="0" smtClean="0">
                <a:solidFill>
                  <a:schemeClr val="bg1">
                    <a:lumMod val="50000"/>
                  </a:schemeClr>
                </a:solidFill>
                <a:latin typeface="Gill Sans MT" panose="020B0502020104020203" pitchFamily="34" charset="0"/>
              </a:rPr>
              <a:pPr lvl="0">
                <a:buNone/>
              </a:pPr>
              <a:t>42</a:t>
            </a:fld>
            <a:endParaRPr lang="en-US" altLang="en-US" sz="1400" noProof="0" dirty="0">
              <a:solidFill>
                <a:schemeClr val="bg1">
                  <a:lumMod val="50000"/>
                </a:schemeClr>
              </a:solidFill>
              <a:latin typeface="Gill Sans MT" panose="020B0502020104020203" pitchFamily="34" charset="0"/>
            </a:endParaRPr>
          </a:p>
        </p:txBody>
      </p:sp>
    </p:spTree>
    <p:extLst>
      <p:ext uri="{BB962C8B-B14F-4D97-AF65-F5344CB8AC3E}">
        <p14:creationId xmlns:p14="http://schemas.microsoft.com/office/powerpoint/2010/main" val="138014944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0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1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1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1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0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2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2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2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2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2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09"/>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12"/>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15"/>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01"/>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03"/>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83"/>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94"/>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95"/>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96"/>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93"/>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92"/>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91"/>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82"/>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04"/>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100"/>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116"/>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11"/>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108"/>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119"/>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118"/>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127"/>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125"/>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126"/>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80"/>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106"/>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97"/>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117"/>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99"/>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105"/>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81"/>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85"/>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89"/>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90"/>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88"/>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87"/>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128"/>
                                        </p:tgtEl>
                                        <p:attrNameLst>
                                          <p:attrName>style.visibility</p:attrName>
                                        </p:attrNameLst>
                                      </p:cBhvr>
                                      <p:to>
                                        <p:strVal val="visible"/>
                                      </p:to>
                                    </p:set>
                                  </p:childTnLst>
                                </p:cTn>
                              </p:par>
                            </p:childTnLst>
                          </p:cTn>
                        </p:par>
                      </p:childTnLst>
                    </p:cTn>
                  </p:par>
                  <p:par>
                    <p:cTn id="129" fill="hold" nodeType="clickPar">
                      <p:stCondLst>
                        <p:cond delay="indefinite"/>
                      </p:stCondLst>
                      <p:childTnLst>
                        <p:par>
                          <p:cTn id="130" fill="hold" nodeType="withGroup">
                            <p:stCondLst>
                              <p:cond delay="0"/>
                            </p:stCondLst>
                            <p:childTnLst>
                              <p:par>
                                <p:cTn id="131" presetID="1" presetClass="entr" presetSubtype="0" fill="hold" grpId="0" nodeType="clickEffect">
                                  <p:stCondLst>
                                    <p:cond delay="0"/>
                                  </p:stCondLst>
                                  <p:childTnLst>
                                    <p:set>
                                      <p:cBhvr>
                                        <p:cTn id="132" dur="1" fill="hold">
                                          <p:stCondLst>
                                            <p:cond delay="0"/>
                                          </p:stCondLst>
                                        </p:cTn>
                                        <p:tgtEl>
                                          <p:spTgt spid="130"/>
                                        </p:tgtEl>
                                        <p:attrNameLst>
                                          <p:attrName>style.visibility</p:attrName>
                                        </p:attrNameLst>
                                      </p:cBhvr>
                                      <p:to>
                                        <p:strVal val="visible"/>
                                      </p:to>
                                    </p:set>
                                  </p:childTnLst>
                                </p:cTn>
                              </p:par>
                            </p:childTnLst>
                          </p:cTn>
                        </p:par>
                      </p:childTnLst>
                    </p:cTn>
                  </p:par>
                  <p:par>
                    <p:cTn id="133" fill="hold" nodeType="clickPar">
                      <p:stCondLst>
                        <p:cond delay="indefinite"/>
                      </p:stCondLst>
                      <p:childTnLst>
                        <p:par>
                          <p:cTn id="134" fill="hold" nodeType="withGroup">
                            <p:stCondLst>
                              <p:cond delay="0"/>
                            </p:stCondLst>
                            <p:childTnLst>
                              <p:par>
                                <p:cTn id="135" presetID="1" presetClass="entr" presetSubtype="0" fill="hold" grpId="0" nodeType="clickEffect">
                                  <p:stCondLst>
                                    <p:cond delay="0"/>
                                  </p:stCondLst>
                                  <p:childTnLst>
                                    <p:set>
                                      <p:cBhvr>
                                        <p:cTn id="136" dur="1" fill="hold">
                                          <p:stCondLst>
                                            <p:cond delay="0"/>
                                          </p:stCondLst>
                                        </p:cTn>
                                        <p:tgtEl>
                                          <p:spTgt spid="131"/>
                                        </p:tgtEl>
                                        <p:attrNameLst>
                                          <p:attrName>style.visibility</p:attrName>
                                        </p:attrNameLst>
                                      </p:cBhvr>
                                      <p:to>
                                        <p:strVal val="visible"/>
                                      </p:to>
                                    </p:set>
                                  </p:childTnLst>
                                </p:cTn>
                              </p:par>
                            </p:childTnLst>
                          </p:cTn>
                        </p:par>
                      </p:childTnLst>
                    </p:cTn>
                  </p:par>
                  <p:par>
                    <p:cTn id="137" fill="hold" nodeType="clickPar">
                      <p:stCondLst>
                        <p:cond delay="indefinite"/>
                      </p:stCondLst>
                      <p:childTnLst>
                        <p:par>
                          <p:cTn id="138" fill="hold" nodeType="withGroup">
                            <p:stCondLst>
                              <p:cond delay="0"/>
                            </p:stCondLst>
                            <p:childTnLst>
                              <p:par>
                                <p:cTn id="139" presetID="1" presetClass="entr" presetSubtype="0" fill="hold" grpId="0" nodeType="clickEffect">
                                  <p:stCondLst>
                                    <p:cond delay="0"/>
                                  </p:stCondLst>
                                  <p:childTnLst>
                                    <p:set>
                                      <p:cBhvr>
                                        <p:cTn id="140" dur="1" fill="hold">
                                          <p:stCondLst>
                                            <p:cond delay="0"/>
                                          </p:stCondLst>
                                        </p:cTn>
                                        <p:tgtEl>
                                          <p:spTgt spid="132"/>
                                        </p:tgtEl>
                                        <p:attrNameLst>
                                          <p:attrName>style.visibility</p:attrName>
                                        </p:attrNameLst>
                                      </p:cBhvr>
                                      <p:to>
                                        <p:strVal val="visible"/>
                                      </p:to>
                                    </p:set>
                                  </p:childTnLst>
                                </p:cTn>
                              </p:par>
                            </p:childTnLst>
                          </p:cTn>
                        </p:par>
                      </p:childTnLst>
                    </p:cTn>
                  </p:par>
                  <p:par>
                    <p:cTn id="141" fill="hold" nodeType="clickPar">
                      <p:stCondLst>
                        <p:cond delay="indefinite"/>
                      </p:stCondLst>
                      <p:childTnLst>
                        <p:par>
                          <p:cTn id="142" fill="hold" nodeType="withGroup">
                            <p:stCondLst>
                              <p:cond delay="0"/>
                            </p:stCondLst>
                            <p:childTnLst>
                              <p:par>
                                <p:cTn id="143" presetID="1" presetClass="entr" presetSubtype="0" fill="hold" grpId="0" nodeType="clickEffect">
                                  <p:stCondLst>
                                    <p:cond delay="0"/>
                                  </p:stCondLst>
                                  <p:childTnLst>
                                    <p:set>
                                      <p:cBhvr>
                                        <p:cTn id="144" dur="1" fill="hold">
                                          <p:stCondLst>
                                            <p:cond delay="0"/>
                                          </p:stCondLst>
                                        </p:cTn>
                                        <p:tgtEl>
                                          <p:spTgt spid="136"/>
                                        </p:tgtEl>
                                        <p:attrNameLst>
                                          <p:attrName>style.visibility</p:attrName>
                                        </p:attrNameLst>
                                      </p:cBhvr>
                                      <p:to>
                                        <p:strVal val="visible"/>
                                      </p:to>
                                    </p:set>
                                  </p:childTnLst>
                                </p:cTn>
                              </p:par>
                            </p:childTnLst>
                          </p:cTn>
                        </p:par>
                      </p:childTnLst>
                    </p:cTn>
                  </p:par>
                  <p:par>
                    <p:cTn id="145" fill="hold" nodeType="clickPar">
                      <p:stCondLst>
                        <p:cond delay="indefinite"/>
                      </p:stCondLst>
                      <p:childTnLst>
                        <p:par>
                          <p:cTn id="146" fill="hold" nodeType="withGroup">
                            <p:stCondLst>
                              <p:cond delay="0"/>
                            </p:stCondLst>
                            <p:childTnLst>
                              <p:par>
                                <p:cTn id="147" presetID="1" presetClass="entr" presetSubtype="0" fill="hold" grpId="0" nodeType="clickEffect">
                                  <p:stCondLst>
                                    <p:cond delay="0"/>
                                  </p:stCondLst>
                                  <p:childTnLst>
                                    <p:set>
                                      <p:cBhvr>
                                        <p:cTn id="148" dur="1" fill="hold">
                                          <p:stCondLst>
                                            <p:cond delay="0"/>
                                          </p:stCondLst>
                                        </p:cTn>
                                        <p:tgtEl>
                                          <p:spTgt spid="135"/>
                                        </p:tgtEl>
                                        <p:attrNameLst>
                                          <p:attrName>style.visibility</p:attrName>
                                        </p:attrNameLst>
                                      </p:cBhvr>
                                      <p:to>
                                        <p:strVal val="visible"/>
                                      </p:to>
                                    </p:set>
                                  </p:childTnLst>
                                </p:cTn>
                              </p:par>
                            </p:childTnLst>
                          </p:cTn>
                        </p:par>
                      </p:childTnLst>
                    </p:cTn>
                  </p:par>
                  <p:par>
                    <p:cTn id="149" fill="hold" nodeType="clickPar">
                      <p:stCondLst>
                        <p:cond delay="indefinite"/>
                      </p:stCondLst>
                      <p:childTnLst>
                        <p:par>
                          <p:cTn id="150" fill="hold" nodeType="withGroup">
                            <p:stCondLst>
                              <p:cond delay="0"/>
                            </p:stCondLst>
                            <p:childTnLst>
                              <p:par>
                                <p:cTn id="151" presetID="1" presetClass="entr" presetSubtype="0" fill="hold" grpId="0" nodeType="clickEffect">
                                  <p:stCondLst>
                                    <p:cond delay="0"/>
                                  </p:stCondLst>
                                  <p:childTnLst>
                                    <p:set>
                                      <p:cBhvr>
                                        <p:cTn id="152" dur="1" fill="hold">
                                          <p:stCondLst>
                                            <p:cond delay="0"/>
                                          </p:stCondLst>
                                        </p:cTn>
                                        <p:tgtEl>
                                          <p:spTgt spid="134"/>
                                        </p:tgtEl>
                                        <p:attrNameLst>
                                          <p:attrName>style.visibility</p:attrName>
                                        </p:attrNameLst>
                                      </p:cBhvr>
                                      <p:to>
                                        <p:strVal val="visible"/>
                                      </p:to>
                                    </p:set>
                                  </p:childTnLst>
                                </p:cTn>
                              </p:par>
                            </p:childTnLst>
                          </p:cTn>
                        </p:par>
                      </p:childTnLst>
                    </p:cTn>
                  </p:par>
                  <p:par>
                    <p:cTn id="153" fill="hold" nodeType="clickPar">
                      <p:stCondLst>
                        <p:cond delay="indefinite"/>
                      </p:stCondLst>
                      <p:childTnLst>
                        <p:par>
                          <p:cTn id="154" fill="hold" nodeType="withGroup">
                            <p:stCondLst>
                              <p:cond delay="0"/>
                            </p:stCondLst>
                            <p:childTnLst>
                              <p:par>
                                <p:cTn id="155" presetID="1" presetClass="entr" presetSubtype="0" fill="hold" grpId="0" nodeType="clickEffect">
                                  <p:stCondLst>
                                    <p:cond delay="0"/>
                                  </p:stCondLst>
                                  <p:childTnLst>
                                    <p:set>
                                      <p:cBhvr>
                                        <p:cTn id="156" dur="1" fill="hold">
                                          <p:stCondLst>
                                            <p:cond delay="0"/>
                                          </p:stCondLst>
                                        </p:cTn>
                                        <p:tgtEl>
                                          <p:spTgt spid="133"/>
                                        </p:tgtEl>
                                        <p:attrNameLst>
                                          <p:attrName>style.visibility</p:attrName>
                                        </p:attrNameLst>
                                      </p:cBhvr>
                                      <p:to>
                                        <p:strVal val="visible"/>
                                      </p:to>
                                    </p:set>
                                  </p:childTnLst>
                                </p:cTn>
                              </p:par>
                            </p:childTnLst>
                          </p:cTn>
                        </p:par>
                      </p:childTnLst>
                    </p:cTn>
                  </p:par>
                  <p:par>
                    <p:cTn id="157" fill="hold" nodeType="clickPar">
                      <p:stCondLst>
                        <p:cond delay="indefinite"/>
                      </p:stCondLst>
                      <p:childTnLst>
                        <p:par>
                          <p:cTn id="158" fill="hold" nodeType="withGroup">
                            <p:stCondLst>
                              <p:cond delay="0"/>
                            </p:stCondLst>
                            <p:childTnLst>
                              <p:par>
                                <p:cTn id="159" presetID="2" presetClass="exit" presetSubtype="4" fill="hold" grpId="1" nodeType="clickEffect">
                                  <p:stCondLst>
                                    <p:cond delay="0"/>
                                  </p:stCondLst>
                                  <p:childTnLst>
                                    <p:anim calcmode="lin" valueType="num">
                                      <p:cBhvr additive="base">
                                        <p:cTn id="160" dur="5000"/>
                                        <p:tgtEl>
                                          <p:spTgt spid="67"/>
                                        </p:tgtEl>
                                        <p:attrNameLst>
                                          <p:attrName>ppt_x</p:attrName>
                                        </p:attrNameLst>
                                      </p:cBhvr>
                                      <p:tavLst>
                                        <p:tav tm="0">
                                          <p:val>
                                            <p:strVal val="ppt_x"/>
                                          </p:val>
                                        </p:tav>
                                        <p:tav tm="100000">
                                          <p:val>
                                            <p:strVal val="ppt_x"/>
                                          </p:val>
                                        </p:tav>
                                      </p:tavLst>
                                    </p:anim>
                                    <p:anim calcmode="lin" valueType="num">
                                      <p:cBhvr additive="base">
                                        <p:cTn id="161" dur="5000"/>
                                        <p:tgtEl>
                                          <p:spTgt spid="67"/>
                                        </p:tgtEl>
                                        <p:attrNameLst>
                                          <p:attrName>ppt_y</p:attrName>
                                        </p:attrNameLst>
                                      </p:cBhvr>
                                      <p:tavLst>
                                        <p:tav tm="0">
                                          <p:val>
                                            <p:strVal val="ppt_y"/>
                                          </p:val>
                                        </p:tav>
                                        <p:tav tm="100000">
                                          <p:val>
                                            <p:strVal val="1+ppt_h/2"/>
                                          </p:val>
                                        </p:tav>
                                      </p:tavLst>
                                    </p:anim>
                                    <p:set>
                                      <p:cBhvr>
                                        <p:cTn id="162" dur="1" fill="hold">
                                          <p:stCondLst>
                                            <p:cond delay="4999"/>
                                          </p:stCondLst>
                                        </p:cTn>
                                        <p:tgtEl>
                                          <p:spTgt spid="67"/>
                                        </p:tgtEl>
                                        <p:attrNameLst>
                                          <p:attrName>style.visibility</p:attrName>
                                        </p:attrNameLst>
                                      </p:cBhvr>
                                      <p:to>
                                        <p:strVal val="hidden"/>
                                      </p:to>
                                    </p:set>
                                  </p:childTnLst>
                                </p:cTn>
                              </p:par>
                            </p:childTnLst>
                          </p:cTn>
                        </p:par>
                      </p:childTnLst>
                    </p:cTn>
                  </p:par>
                  <p:par>
                    <p:cTn id="163" fill="hold" nodeType="clickPar">
                      <p:stCondLst>
                        <p:cond delay="indefinite"/>
                      </p:stCondLst>
                      <p:childTnLst>
                        <p:par>
                          <p:cTn id="164" fill="hold" nodeType="withGroup">
                            <p:stCondLst>
                              <p:cond delay="0"/>
                            </p:stCondLst>
                            <p:childTnLst>
                              <p:par>
                                <p:cTn id="165" presetID="1" presetClass="exit" presetSubtype="0" fill="hold" grpId="1" nodeType="clickEffect">
                                  <p:stCondLst>
                                    <p:cond delay="0"/>
                                  </p:stCondLst>
                                  <p:childTnLst>
                                    <p:set>
                                      <p:cBhvr>
                                        <p:cTn id="166" dur="1" fill="hold">
                                          <p:stCondLst>
                                            <p:cond delay="0"/>
                                          </p:stCondLst>
                                        </p:cTn>
                                        <p:tgtEl>
                                          <p:spTgt spid="68"/>
                                        </p:tgtEl>
                                        <p:attrNameLst>
                                          <p:attrName>style.visibility</p:attrName>
                                        </p:attrNameLst>
                                      </p:cBhvr>
                                      <p:to>
                                        <p:strVal val="hidden"/>
                                      </p:to>
                                    </p:set>
                                  </p:childTnLst>
                                </p:cTn>
                              </p:par>
                              <p:par>
                                <p:cTn id="167" presetID="1" presetClass="exit" presetSubtype="0" fill="hold" grpId="1" nodeType="withEffect">
                                  <p:stCondLst>
                                    <p:cond delay="0"/>
                                  </p:stCondLst>
                                  <p:childTnLst>
                                    <p:set>
                                      <p:cBhvr>
                                        <p:cTn id="168" dur="1" fill="hold">
                                          <p:stCondLst>
                                            <p:cond delay="0"/>
                                          </p:stCondLst>
                                        </p:cTn>
                                        <p:tgtEl>
                                          <p:spTgt spid="128"/>
                                        </p:tgtEl>
                                        <p:attrNameLst>
                                          <p:attrName>style.visibility</p:attrName>
                                        </p:attrNameLst>
                                      </p:cBhvr>
                                      <p:to>
                                        <p:strVal val="hidden"/>
                                      </p:to>
                                    </p:set>
                                  </p:childTnLst>
                                </p:cTn>
                              </p:par>
                            </p:childTnLst>
                          </p:cTn>
                        </p:par>
                      </p:childTnLst>
                    </p:cTn>
                  </p:par>
                  <p:par>
                    <p:cTn id="169" fill="hold" nodeType="clickPar">
                      <p:stCondLst>
                        <p:cond delay="indefinite"/>
                      </p:stCondLst>
                      <p:childTnLst>
                        <p:par>
                          <p:cTn id="170" fill="hold" nodeType="withGroup">
                            <p:stCondLst>
                              <p:cond delay="0"/>
                            </p:stCondLst>
                            <p:childTnLst>
                              <p:par>
                                <p:cTn id="171" presetID="1" presetClass="entr" presetSubtype="0" fill="hold" grpId="0" nodeType="clickEffect">
                                  <p:stCondLst>
                                    <p:cond delay="0"/>
                                  </p:stCondLst>
                                  <p:childTnLst>
                                    <p:set>
                                      <p:cBhvr>
                                        <p:cTn id="172" dur="1" fill="hold">
                                          <p:stCondLst>
                                            <p:cond delay="0"/>
                                          </p:stCondLst>
                                        </p:cTn>
                                        <p:tgtEl>
                                          <p:spTgt spid="137"/>
                                        </p:tgtEl>
                                        <p:attrNameLst>
                                          <p:attrName>style.visibility</p:attrName>
                                        </p:attrNameLst>
                                      </p:cBhvr>
                                      <p:to>
                                        <p:strVal val="visible"/>
                                      </p:to>
                                    </p:set>
                                  </p:childTnLst>
                                </p:cTn>
                              </p:par>
                              <p:par>
                                <p:cTn id="173" presetID="1" presetClass="entr" presetSubtype="0" fill="hold" grpId="0" nodeType="withEffect">
                                  <p:stCondLst>
                                    <p:cond delay="0"/>
                                  </p:stCondLst>
                                  <p:childTnLst>
                                    <p:set>
                                      <p:cBhvr>
                                        <p:cTn id="174" dur="1" fill="hold">
                                          <p:stCondLst>
                                            <p:cond delay="0"/>
                                          </p:stCondLst>
                                        </p:cTn>
                                        <p:tgtEl>
                                          <p:spTgt spid="138"/>
                                        </p:tgtEl>
                                        <p:attrNameLst>
                                          <p:attrName>style.visibility</p:attrName>
                                        </p:attrNameLst>
                                      </p:cBhvr>
                                      <p:to>
                                        <p:strVal val="visible"/>
                                      </p:to>
                                    </p:set>
                                  </p:childTnLst>
                                </p:cTn>
                              </p:par>
                            </p:childTnLst>
                          </p:cTn>
                        </p:par>
                      </p:childTnLst>
                    </p:cTn>
                  </p:par>
                  <p:par>
                    <p:cTn id="175" fill="hold" nodeType="clickPar">
                      <p:stCondLst>
                        <p:cond delay="indefinite"/>
                      </p:stCondLst>
                      <p:childTnLst>
                        <p:par>
                          <p:cTn id="176" fill="hold" nodeType="withGroup">
                            <p:stCondLst>
                              <p:cond delay="0"/>
                            </p:stCondLst>
                            <p:childTnLst>
                              <p:par>
                                <p:cTn id="177" presetID="2" presetClass="exit" presetSubtype="4" fill="hold" grpId="1" nodeType="clickEffect">
                                  <p:stCondLst>
                                    <p:cond delay="0"/>
                                  </p:stCondLst>
                                  <p:childTnLst>
                                    <p:anim calcmode="lin" valueType="num">
                                      <p:cBhvr additive="base">
                                        <p:cTn id="178" dur="3000"/>
                                        <p:tgtEl>
                                          <p:spTgt spid="130"/>
                                        </p:tgtEl>
                                        <p:attrNameLst>
                                          <p:attrName>ppt_x</p:attrName>
                                        </p:attrNameLst>
                                      </p:cBhvr>
                                      <p:tavLst>
                                        <p:tav tm="0">
                                          <p:val>
                                            <p:strVal val="ppt_x"/>
                                          </p:val>
                                        </p:tav>
                                        <p:tav tm="100000">
                                          <p:val>
                                            <p:strVal val="ppt_x"/>
                                          </p:val>
                                        </p:tav>
                                      </p:tavLst>
                                    </p:anim>
                                    <p:anim calcmode="lin" valueType="num">
                                      <p:cBhvr additive="base">
                                        <p:cTn id="179" dur="3000"/>
                                        <p:tgtEl>
                                          <p:spTgt spid="130"/>
                                        </p:tgtEl>
                                        <p:attrNameLst>
                                          <p:attrName>ppt_y</p:attrName>
                                        </p:attrNameLst>
                                      </p:cBhvr>
                                      <p:tavLst>
                                        <p:tav tm="0">
                                          <p:val>
                                            <p:strVal val="ppt_y"/>
                                          </p:val>
                                        </p:tav>
                                        <p:tav tm="100000">
                                          <p:val>
                                            <p:strVal val="1+ppt_h/2"/>
                                          </p:val>
                                        </p:tav>
                                      </p:tavLst>
                                    </p:anim>
                                    <p:set>
                                      <p:cBhvr>
                                        <p:cTn id="180" dur="1" fill="hold">
                                          <p:stCondLst>
                                            <p:cond delay="2999"/>
                                          </p:stCondLst>
                                        </p:cTn>
                                        <p:tgtEl>
                                          <p:spTgt spid="130"/>
                                        </p:tgtEl>
                                        <p:attrNameLst>
                                          <p:attrName>style.visibility</p:attrName>
                                        </p:attrNameLst>
                                      </p:cBhvr>
                                      <p:to>
                                        <p:strVal val="hidden"/>
                                      </p:to>
                                    </p:set>
                                  </p:childTnLst>
                                </p:cTn>
                              </p:par>
                            </p:childTnLst>
                          </p:cTn>
                        </p:par>
                      </p:childTnLst>
                    </p:cTn>
                  </p:par>
                  <p:par>
                    <p:cTn id="181" fill="hold" nodeType="clickPar">
                      <p:stCondLst>
                        <p:cond delay="indefinite"/>
                      </p:stCondLst>
                      <p:childTnLst>
                        <p:par>
                          <p:cTn id="182" fill="hold" nodeType="withGroup">
                            <p:stCondLst>
                              <p:cond delay="0"/>
                            </p:stCondLst>
                            <p:childTnLst>
                              <p:par>
                                <p:cTn id="183" presetID="1" presetClass="exit" presetSubtype="0" fill="hold" grpId="1" nodeType="clickEffect">
                                  <p:stCondLst>
                                    <p:cond delay="0"/>
                                  </p:stCondLst>
                                  <p:childTnLst>
                                    <p:set>
                                      <p:cBhvr>
                                        <p:cTn id="184" dur="1" fill="hold">
                                          <p:stCondLst>
                                            <p:cond delay="0"/>
                                          </p:stCondLst>
                                        </p:cTn>
                                        <p:tgtEl>
                                          <p:spTgt spid="72"/>
                                        </p:tgtEl>
                                        <p:attrNameLst>
                                          <p:attrName>style.visibility</p:attrName>
                                        </p:attrNameLst>
                                      </p:cBhvr>
                                      <p:to>
                                        <p:strVal val="hidden"/>
                                      </p:to>
                                    </p:set>
                                  </p:childTnLst>
                                </p:cTn>
                              </p:par>
                              <p:par>
                                <p:cTn id="185" presetID="1" presetClass="exit" presetSubtype="0" fill="hold" grpId="1" nodeType="withEffect">
                                  <p:stCondLst>
                                    <p:cond delay="0"/>
                                  </p:stCondLst>
                                  <p:childTnLst>
                                    <p:set>
                                      <p:cBhvr>
                                        <p:cTn id="186" dur="1" fill="hold">
                                          <p:stCondLst>
                                            <p:cond delay="0"/>
                                          </p:stCondLst>
                                        </p:cTn>
                                        <p:tgtEl>
                                          <p:spTgt spid="138"/>
                                        </p:tgtEl>
                                        <p:attrNameLst>
                                          <p:attrName>style.visibility</p:attrName>
                                        </p:attrNameLst>
                                      </p:cBhvr>
                                      <p:to>
                                        <p:strVal val="hidden"/>
                                      </p:to>
                                    </p:set>
                                  </p:childTnLst>
                                </p:cTn>
                              </p:par>
                              <p:par>
                                <p:cTn id="187" presetID="1" presetClass="entr" presetSubtype="0" fill="hold" grpId="0" nodeType="withEffect">
                                  <p:stCondLst>
                                    <p:cond delay="0"/>
                                  </p:stCondLst>
                                  <p:childTnLst>
                                    <p:set>
                                      <p:cBhvr>
                                        <p:cTn id="188" dur="1" fill="hold">
                                          <p:stCondLst>
                                            <p:cond delay="0"/>
                                          </p:stCondLst>
                                        </p:cTn>
                                        <p:tgtEl>
                                          <p:spTgt spid="139"/>
                                        </p:tgtEl>
                                        <p:attrNameLst>
                                          <p:attrName>style.visibility</p:attrName>
                                        </p:attrNameLst>
                                      </p:cBhvr>
                                      <p:to>
                                        <p:strVal val="visible"/>
                                      </p:to>
                                    </p:set>
                                  </p:childTnLst>
                                </p:cTn>
                              </p:par>
                              <p:par>
                                <p:cTn id="189" presetID="1" presetClass="exit" presetSubtype="0" fill="hold" grpId="1" nodeType="withEffect">
                                  <p:stCondLst>
                                    <p:cond delay="0"/>
                                  </p:stCondLst>
                                  <p:childTnLst>
                                    <p:set>
                                      <p:cBhvr>
                                        <p:cTn id="190" dur="1" fill="hold">
                                          <p:stCondLst>
                                            <p:cond delay="0"/>
                                          </p:stCondLst>
                                        </p:cTn>
                                        <p:tgtEl>
                                          <p:spTgt spid="139"/>
                                        </p:tgtEl>
                                        <p:attrNameLst>
                                          <p:attrName>style.visibility</p:attrName>
                                        </p:attrNameLst>
                                      </p:cBhvr>
                                      <p:to>
                                        <p:strVal val="hidden"/>
                                      </p:to>
                                    </p:set>
                                  </p:childTnLst>
                                </p:cTn>
                              </p:par>
                            </p:childTnLst>
                          </p:cTn>
                        </p:par>
                      </p:childTnLst>
                    </p:cTn>
                  </p:par>
                  <p:par>
                    <p:cTn id="191" fill="hold" nodeType="clickPar">
                      <p:stCondLst>
                        <p:cond delay="indefinite"/>
                      </p:stCondLst>
                      <p:childTnLst>
                        <p:par>
                          <p:cTn id="192" fill="hold" nodeType="withGroup">
                            <p:stCondLst>
                              <p:cond delay="0"/>
                            </p:stCondLst>
                            <p:childTnLst>
                              <p:par>
                                <p:cTn id="193" presetID="1" presetClass="entr" presetSubtype="0" fill="hold" grpId="0" nodeType="clickEffect">
                                  <p:stCondLst>
                                    <p:cond delay="0"/>
                                  </p:stCondLst>
                                  <p:childTnLst>
                                    <p:set>
                                      <p:cBhvr>
                                        <p:cTn id="194" dur="1" fill="hold">
                                          <p:stCondLst>
                                            <p:cond delay="0"/>
                                          </p:stCondLst>
                                        </p:cTn>
                                        <p:tgtEl>
                                          <p:spTgt spid="140"/>
                                        </p:tgtEl>
                                        <p:attrNameLst>
                                          <p:attrName>style.visibility</p:attrName>
                                        </p:attrNameLst>
                                      </p:cBhvr>
                                      <p:to>
                                        <p:strVal val="visible"/>
                                      </p:to>
                                    </p:set>
                                  </p:childTnLst>
                                </p:cTn>
                              </p:par>
                            </p:childTnLst>
                          </p:cTn>
                        </p:par>
                      </p:childTnLst>
                    </p:cTn>
                  </p:par>
                  <p:par>
                    <p:cTn id="195" fill="hold" nodeType="clickPar">
                      <p:stCondLst>
                        <p:cond delay="indefinite"/>
                      </p:stCondLst>
                      <p:childTnLst>
                        <p:par>
                          <p:cTn id="196" fill="hold" nodeType="withGroup">
                            <p:stCondLst>
                              <p:cond delay="0"/>
                            </p:stCondLst>
                            <p:childTnLst>
                              <p:par>
                                <p:cTn id="197" presetID="1" presetClass="entr" presetSubtype="0" fill="hold" grpId="2" nodeType="clickEffect">
                                  <p:stCondLst>
                                    <p:cond delay="0"/>
                                  </p:stCondLst>
                                  <p:childTnLst>
                                    <p:set>
                                      <p:cBhvr>
                                        <p:cTn id="198" dur="1" fill="hold">
                                          <p:stCondLst>
                                            <p:cond delay="0"/>
                                          </p:stCondLst>
                                        </p:cTn>
                                        <p:tgtEl>
                                          <p:spTgt spid="139"/>
                                        </p:tgtEl>
                                        <p:attrNameLst>
                                          <p:attrName>style.visibility</p:attrName>
                                        </p:attrNameLst>
                                      </p:cBhvr>
                                      <p:to>
                                        <p:strVal val="visible"/>
                                      </p:to>
                                    </p:set>
                                  </p:childTnLst>
                                </p:cTn>
                              </p:par>
                              <p:par>
                                <p:cTn id="199" presetID="1" presetClass="entr" presetSubtype="0" fill="hold" grpId="1" nodeType="withEffect">
                                  <p:stCondLst>
                                    <p:cond delay="0"/>
                                  </p:stCondLst>
                                  <p:childTnLst>
                                    <p:set>
                                      <p:cBhvr>
                                        <p:cTn id="200" dur="1" fill="hold">
                                          <p:stCondLst>
                                            <p:cond delay="0"/>
                                          </p:stCondLst>
                                        </p:cTn>
                                        <p:tgtEl>
                                          <p:spTgt spid="140"/>
                                        </p:tgtEl>
                                        <p:attrNameLst>
                                          <p:attrName>style.visibility</p:attrName>
                                        </p:attrNameLst>
                                      </p:cBhvr>
                                      <p:to>
                                        <p:strVal val="visible"/>
                                      </p:to>
                                    </p:set>
                                  </p:childTnLst>
                                </p:cTn>
                              </p:par>
                            </p:childTnLst>
                          </p:cTn>
                        </p:par>
                      </p:childTnLst>
                    </p:cTn>
                  </p:par>
                  <p:par>
                    <p:cTn id="201" fill="hold" nodeType="clickPar">
                      <p:stCondLst>
                        <p:cond delay="indefinite"/>
                      </p:stCondLst>
                      <p:childTnLst>
                        <p:par>
                          <p:cTn id="202" fill="hold" nodeType="withGroup">
                            <p:stCondLst>
                              <p:cond delay="0"/>
                            </p:stCondLst>
                            <p:childTnLst>
                              <p:par>
                                <p:cTn id="203" presetID="2" presetClass="exit" presetSubtype="4" fill="hold" grpId="1" nodeType="clickEffect">
                                  <p:stCondLst>
                                    <p:cond delay="0"/>
                                  </p:stCondLst>
                                  <p:childTnLst>
                                    <p:anim calcmode="lin" valueType="num">
                                      <p:cBhvr additive="base">
                                        <p:cTn id="204" dur="3000"/>
                                        <p:tgtEl>
                                          <p:spTgt spid="131"/>
                                        </p:tgtEl>
                                        <p:attrNameLst>
                                          <p:attrName>ppt_x</p:attrName>
                                        </p:attrNameLst>
                                      </p:cBhvr>
                                      <p:tavLst>
                                        <p:tav tm="0">
                                          <p:val>
                                            <p:strVal val="ppt_x"/>
                                          </p:val>
                                        </p:tav>
                                        <p:tav tm="100000">
                                          <p:val>
                                            <p:strVal val="ppt_x"/>
                                          </p:val>
                                        </p:tav>
                                      </p:tavLst>
                                    </p:anim>
                                    <p:anim calcmode="lin" valueType="num">
                                      <p:cBhvr additive="base">
                                        <p:cTn id="205" dur="3000"/>
                                        <p:tgtEl>
                                          <p:spTgt spid="131"/>
                                        </p:tgtEl>
                                        <p:attrNameLst>
                                          <p:attrName>ppt_y</p:attrName>
                                        </p:attrNameLst>
                                      </p:cBhvr>
                                      <p:tavLst>
                                        <p:tav tm="0">
                                          <p:val>
                                            <p:strVal val="ppt_y"/>
                                          </p:val>
                                        </p:tav>
                                        <p:tav tm="100000">
                                          <p:val>
                                            <p:strVal val="1+ppt_h/2"/>
                                          </p:val>
                                        </p:tav>
                                      </p:tavLst>
                                    </p:anim>
                                    <p:set>
                                      <p:cBhvr>
                                        <p:cTn id="206" dur="1" fill="hold">
                                          <p:stCondLst>
                                            <p:cond delay="2999"/>
                                          </p:stCondLst>
                                        </p:cTn>
                                        <p:tgtEl>
                                          <p:spTgt spid="131"/>
                                        </p:tgtEl>
                                        <p:attrNameLst>
                                          <p:attrName>style.visibility</p:attrName>
                                        </p:attrNameLst>
                                      </p:cBhvr>
                                      <p:to>
                                        <p:strVal val="hidden"/>
                                      </p:to>
                                    </p:set>
                                  </p:childTnLst>
                                </p:cTn>
                              </p:par>
                            </p:childTnLst>
                          </p:cTn>
                        </p:par>
                      </p:childTnLst>
                    </p:cTn>
                  </p:par>
                  <p:par>
                    <p:cTn id="207" fill="hold" nodeType="clickPar">
                      <p:stCondLst>
                        <p:cond delay="indefinite"/>
                      </p:stCondLst>
                      <p:childTnLst>
                        <p:par>
                          <p:cTn id="208" fill="hold" nodeType="withGroup">
                            <p:stCondLst>
                              <p:cond delay="0"/>
                            </p:stCondLst>
                            <p:childTnLst>
                              <p:par>
                                <p:cTn id="209" presetID="1" presetClass="exit" presetSubtype="0" fill="hold" grpId="1" nodeType="clickEffect">
                                  <p:stCondLst>
                                    <p:cond delay="0"/>
                                  </p:stCondLst>
                                  <p:childTnLst>
                                    <p:set>
                                      <p:cBhvr>
                                        <p:cTn id="210" dur="1" fill="hold">
                                          <p:stCondLst>
                                            <p:cond delay="0"/>
                                          </p:stCondLst>
                                        </p:cTn>
                                        <p:tgtEl>
                                          <p:spTgt spid="73"/>
                                        </p:tgtEl>
                                        <p:attrNameLst>
                                          <p:attrName>style.visibility</p:attrName>
                                        </p:attrNameLst>
                                      </p:cBhvr>
                                      <p:to>
                                        <p:strVal val="hidden"/>
                                      </p:to>
                                    </p:set>
                                  </p:childTnLst>
                                </p:cTn>
                              </p:par>
                              <p:par>
                                <p:cTn id="211" presetID="1" presetClass="exit" presetSubtype="0" fill="hold" grpId="3" nodeType="withEffect">
                                  <p:stCondLst>
                                    <p:cond delay="0"/>
                                  </p:stCondLst>
                                  <p:childTnLst>
                                    <p:set>
                                      <p:cBhvr>
                                        <p:cTn id="212" dur="1" fill="hold">
                                          <p:stCondLst>
                                            <p:cond delay="0"/>
                                          </p:stCondLst>
                                        </p:cTn>
                                        <p:tgtEl>
                                          <p:spTgt spid="139"/>
                                        </p:tgtEl>
                                        <p:attrNameLst>
                                          <p:attrName>style.visibility</p:attrName>
                                        </p:attrNameLst>
                                      </p:cBhvr>
                                      <p:to>
                                        <p:strVal val="hidden"/>
                                      </p:to>
                                    </p:set>
                                  </p:childTnLst>
                                </p:cTn>
                              </p:par>
                            </p:childTnLst>
                          </p:cTn>
                        </p:par>
                      </p:childTnLst>
                    </p:cTn>
                  </p:par>
                  <p:par>
                    <p:cTn id="213" fill="hold" nodeType="clickPar">
                      <p:stCondLst>
                        <p:cond delay="indefinite"/>
                      </p:stCondLst>
                      <p:childTnLst>
                        <p:par>
                          <p:cTn id="214" fill="hold" nodeType="withGroup">
                            <p:stCondLst>
                              <p:cond delay="0"/>
                            </p:stCondLst>
                            <p:childTnLst>
                              <p:par>
                                <p:cTn id="215" presetID="1" presetClass="entr" presetSubtype="0" fill="hold" grpId="0" nodeType="clickEffect">
                                  <p:stCondLst>
                                    <p:cond delay="0"/>
                                  </p:stCondLst>
                                  <p:childTnLst>
                                    <p:set>
                                      <p:cBhvr>
                                        <p:cTn id="216" dur="1" fill="hold">
                                          <p:stCondLst>
                                            <p:cond delay="0"/>
                                          </p:stCondLst>
                                        </p:cTn>
                                        <p:tgtEl>
                                          <p:spTgt spid="142"/>
                                        </p:tgtEl>
                                        <p:attrNameLst>
                                          <p:attrName>style.visibility</p:attrName>
                                        </p:attrNameLst>
                                      </p:cBhvr>
                                      <p:to>
                                        <p:strVal val="visible"/>
                                      </p:to>
                                    </p:set>
                                  </p:childTnLst>
                                </p:cTn>
                              </p:par>
                            </p:childTnLst>
                          </p:cTn>
                        </p:par>
                      </p:childTnLst>
                    </p:cTn>
                  </p:par>
                  <p:par>
                    <p:cTn id="217" fill="hold" nodeType="clickPar">
                      <p:stCondLst>
                        <p:cond delay="indefinite"/>
                      </p:stCondLst>
                      <p:childTnLst>
                        <p:par>
                          <p:cTn id="218" fill="hold" nodeType="withGroup">
                            <p:stCondLst>
                              <p:cond delay="0"/>
                            </p:stCondLst>
                            <p:childTnLst>
                              <p:par>
                                <p:cTn id="219" presetID="1" presetClass="entr" presetSubtype="0" fill="hold" grpId="0" nodeType="clickEffect">
                                  <p:stCondLst>
                                    <p:cond delay="0"/>
                                  </p:stCondLst>
                                  <p:childTnLst>
                                    <p:set>
                                      <p:cBhvr>
                                        <p:cTn id="220" dur="1" fill="hold">
                                          <p:stCondLst>
                                            <p:cond delay="0"/>
                                          </p:stCondLst>
                                        </p:cTn>
                                        <p:tgtEl>
                                          <p:spTgt spid="141"/>
                                        </p:tgtEl>
                                        <p:attrNameLst>
                                          <p:attrName>style.visibility</p:attrName>
                                        </p:attrNameLst>
                                      </p:cBhvr>
                                      <p:to>
                                        <p:strVal val="visible"/>
                                      </p:to>
                                    </p:set>
                                  </p:childTnLst>
                                </p:cTn>
                              </p:par>
                            </p:childTnLst>
                          </p:cTn>
                        </p:par>
                      </p:childTnLst>
                    </p:cTn>
                  </p:par>
                  <p:par>
                    <p:cTn id="221" fill="hold" nodeType="clickPar">
                      <p:stCondLst>
                        <p:cond delay="indefinite"/>
                      </p:stCondLst>
                      <p:childTnLst>
                        <p:par>
                          <p:cTn id="222" fill="hold" nodeType="withGroup">
                            <p:stCondLst>
                              <p:cond delay="0"/>
                            </p:stCondLst>
                            <p:childTnLst>
                              <p:par>
                                <p:cTn id="223" presetID="2" presetClass="exit" presetSubtype="4" fill="hold" grpId="1" nodeType="clickEffect">
                                  <p:stCondLst>
                                    <p:cond delay="0"/>
                                  </p:stCondLst>
                                  <p:childTnLst>
                                    <p:anim calcmode="lin" valueType="num">
                                      <p:cBhvr additive="base">
                                        <p:cTn id="224" dur="3000"/>
                                        <p:tgtEl>
                                          <p:spTgt spid="132"/>
                                        </p:tgtEl>
                                        <p:attrNameLst>
                                          <p:attrName>ppt_x</p:attrName>
                                        </p:attrNameLst>
                                      </p:cBhvr>
                                      <p:tavLst>
                                        <p:tav tm="0">
                                          <p:val>
                                            <p:strVal val="ppt_x"/>
                                          </p:val>
                                        </p:tav>
                                        <p:tav tm="100000">
                                          <p:val>
                                            <p:strVal val="ppt_x"/>
                                          </p:val>
                                        </p:tav>
                                      </p:tavLst>
                                    </p:anim>
                                    <p:anim calcmode="lin" valueType="num">
                                      <p:cBhvr additive="base">
                                        <p:cTn id="225" dur="3000"/>
                                        <p:tgtEl>
                                          <p:spTgt spid="132"/>
                                        </p:tgtEl>
                                        <p:attrNameLst>
                                          <p:attrName>ppt_y</p:attrName>
                                        </p:attrNameLst>
                                      </p:cBhvr>
                                      <p:tavLst>
                                        <p:tav tm="0">
                                          <p:val>
                                            <p:strVal val="ppt_y"/>
                                          </p:val>
                                        </p:tav>
                                        <p:tav tm="100000">
                                          <p:val>
                                            <p:strVal val="1+ppt_h/2"/>
                                          </p:val>
                                        </p:tav>
                                      </p:tavLst>
                                    </p:anim>
                                    <p:set>
                                      <p:cBhvr>
                                        <p:cTn id="226" dur="1" fill="hold">
                                          <p:stCondLst>
                                            <p:cond delay="2999"/>
                                          </p:stCondLst>
                                        </p:cTn>
                                        <p:tgtEl>
                                          <p:spTgt spid="132"/>
                                        </p:tgtEl>
                                        <p:attrNameLst>
                                          <p:attrName>style.visibility</p:attrName>
                                        </p:attrNameLst>
                                      </p:cBhvr>
                                      <p:to>
                                        <p:strVal val="hidden"/>
                                      </p:to>
                                    </p:set>
                                  </p:childTnLst>
                                </p:cTn>
                              </p:par>
                            </p:childTnLst>
                          </p:cTn>
                        </p:par>
                      </p:childTnLst>
                    </p:cTn>
                  </p:par>
                  <p:par>
                    <p:cTn id="227" fill="hold" nodeType="clickPar">
                      <p:stCondLst>
                        <p:cond delay="indefinite"/>
                      </p:stCondLst>
                      <p:childTnLst>
                        <p:par>
                          <p:cTn id="228" fill="hold" nodeType="withGroup">
                            <p:stCondLst>
                              <p:cond delay="0"/>
                            </p:stCondLst>
                            <p:childTnLst>
                              <p:par>
                                <p:cTn id="229" presetID="1" presetClass="exit" presetSubtype="0" fill="hold" grpId="1" nodeType="clickEffect">
                                  <p:stCondLst>
                                    <p:cond delay="0"/>
                                  </p:stCondLst>
                                  <p:childTnLst>
                                    <p:set>
                                      <p:cBhvr>
                                        <p:cTn id="230" dur="1" fill="hold">
                                          <p:stCondLst>
                                            <p:cond delay="0"/>
                                          </p:stCondLst>
                                        </p:cTn>
                                        <p:tgtEl>
                                          <p:spTgt spid="74"/>
                                        </p:tgtEl>
                                        <p:attrNameLst>
                                          <p:attrName>style.visibility</p:attrName>
                                        </p:attrNameLst>
                                      </p:cBhvr>
                                      <p:to>
                                        <p:strVal val="hidden"/>
                                      </p:to>
                                    </p:set>
                                  </p:childTnLst>
                                </p:cTn>
                              </p:par>
                              <p:par>
                                <p:cTn id="231" presetID="1" presetClass="exit" presetSubtype="0" fill="hold" grpId="1" nodeType="withEffect">
                                  <p:stCondLst>
                                    <p:cond delay="0"/>
                                  </p:stCondLst>
                                  <p:childTnLst>
                                    <p:set>
                                      <p:cBhvr>
                                        <p:cTn id="232" dur="1" fill="hold">
                                          <p:stCondLst>
                                            <p:cond delay="0"/>
                                          </p:stCondLst>
                                        </p:cTn>
                                        <p:tgtEl>
                                          <p:spTgt spid="75"/>
                                        </p:tgtEl>
                                        <p:attrNameLst>
                                          <p:attrName>style.visibility</p:attrName>
                                        </p:attrNameLst>
                                      </p:cBhvr>
                                      <p:to>
                                        <p:strVal val="hidden"/>
                                      </p:to>
                                    </p:set>
                                  </p:childTnLst>
                                </p:cTn>
                              </p:par>
                              <p:par>
                                <p:cTn id="233" presetID="1" presetClass="exit" presetSubtype="0" fill="hold" grpId="1" nodeType="withEffect">
                                  <p:stCondLst>
                                    <p:cond delay="0"/>
                                  </p:stCondLst>
                                  <p:childTnLst>
                                    <p:set>
                                      <p:cBhvr>
                                        <p:cTn id="234" dur="1" fill="hold">
                                          <p:stCondLst>
                                            <p:cond delay="0"/>
                                          </p:stCondLst>
                                        </p:cTn>
                                        <p:tgtEl>
                                          <p:spTgt spid="76"/>
                                        </p:tgtEl>
                                        <p:attrNameLst>
                                          <p:attrName>style.visibility</p:attrName>
                                        </p:attrNameLst>
                                      </p:cBhvr>
                                      <p:to>
                                        <p:strVal val="hidden"/>
                                      </p:to>
                                    </p:set>
                                  </p:childTnLst>
                                </p:cTn>
                              </p:par>
                              <p:par>
                                <p:cTn id="235" presetID="1" presetClass="exit" presetSubtype="0" fill="hold" grpId="1" nodeType="withEffect">
                                  <p:stCondLst>
                                    <p:cond delay="0"/>
                                  </p:stCondLst>
                                  <p:childTnLst>
                                    <p:set>
                                      <p:cBhvr>
                                        <p:cTn id="236" dur="1" fill="hold">
                                          <p:stCondLst>
                                            <p:cond delay="0"/>
                                          </p:stCondLst>
                                        </p:cTn>
                                        <p:tgtEl>
                                          <p:spTgt spid="77"/>
                                        </p:tgtEl>
                                        <p:attrNameLst>
                                          <p:attrName>style.visibility</p:attrName>
                                        </p:attrNameLst>
                                      </p:cBhvr>
                                      <p:to>
                                        <p:strVal val="hidden"/>
                                      </p:to>
                                    </p:set>
                                  </p:childTnLst>
                                </p:cTn>
                              </p:par>
                              <p:par>
                                <p:cTn id="237" presetID="1" presetClass="exit" presetSubtype="0" fill="hold" grpId="1" nodeType="withEffect">
                                  <p:stCondLst>
                                    <p:cond delay="0"/>
                                  </p:stCondLst>
                                  <p:childTnLst>
                                    <p:set>
                                      <p:cBhvr>
                                        <p:cTn id="238" dur="1" fill="hold">
                                          <p:stCondLst>
                                            <p:cond delay="0"/>
                                          </p:stCondLst>
                                        </p:cTn>
                                        <p:tgtEl>
                                          <p:spTgt spid="78"/>
                                        </p:tgtEl>
                                        <p:attrNameLst>
                                          <p:attrName>style.visibility</p:attrName>
                                        </p:attrNameLst>
                                      </p:cBhvr>
                                      <p:to>
                                        <p:strVal val="hidden"/>
                                      </p:to>
                                    </p:set>
                                  </p:childTnLst>
                                </p:cTn>
                              </p:par>
                              <p:par>
                                <p:cTn id="239" presetID="1" presetClass="exit" presetSubtype="0" fill="hold" grpId="1" nodeType="withEffect">
                                  <p:stCondLst>
                                    <p:cond delay="0"/>
                                  </p:stCondLst>
                                  <p:childTnLst>
                                    <p:set>
                                      <p:cBhvr>
                                        <p:cTn id="240" dur="1" fill="hold">
                                          <p:stCondLst>
                                            <p:cond delay="0"/>
                                          </p:stCondLst>
                                        </p:cTn>
                                        <p:tgtEl>
                                          <p:spTgt spid="79"/>
                                        </p:tgtEl>
                                        <p:attrNameLst>
                                          <p:attrName>style.visibility</p:attrName>
                                        </p:attrNameLst>
                                      </p:cBhvr>
                                      <p:to>
                                        <p:strVal val="hidden"/>
                                      </p:to>
                                    </p:set>
                                  </p:childTnLst>
                                </p:cTn>
                              </p:par>
                              <p:par>
                                <p:cTn id="241" presetID="1" presetClass="exit" presetSubtype="0" fill="hold" grpId="1" nodeType="withEffect">
                                  <p:stCondLst>
                                    <p:cond delay="0"/>
                                  </p:stCondLst>
                                  <p:childTnLst>
                                    <p:set>
                                      <p:cBhvr>
                                        <p:cTn id="242" dur="1" fill="hold">
                                          <p:stCondLst>
                                            <p:cond delay="0"/>
                                          </p:stCondLst>
                                        </p:cTn>
                                        <p:tgtEl>
                                          <p:spTgt spid="71"/>
                                        </p:tgtEl>
                                        <p:attrNameLst>
                                          <p:attrName>style.visibility</p:attrName>
                                        </p:attrNameLst>
                                      </p:cBhvr>
                                      <p:to>
                                        <p:strVal val="hidden"/>
                                      </p:to>
                                    </p:set>
                                  </p:childTnLst>
                                </p:cTn>
                              </p:par>
                              <p:par>
                                <p:cTn id="243" presetID="1" presetClass="exit" presetSubtype="0" fill="hold" grpId="1" nodeType="withEffect">
                                  <p:stCondLst>
                                    <p:cond delay="0"/>
                                  </p:stCondLst>
                                  <p:childTnLst>
                                    <p:set>
                                      <p:cBhvr>
                                        <p:cTn id="244" dur="1" fill="hold">
                                          <p:stCondLst>
                                            <p:cond delay="0"/>
                                          </p:stCondLst>
                                        </p:cTn>
                                        <p:tgtEl>
                                          <p:spTgt spid="70"/>
                                        </p:tgtEl>
                                        <p:attrNameLst>
                                          <p:attrName>style.visibility</p:attrName>
                                        </p:attrNameLst>
                                      </p:cBhvr>
                                      <p:to>
                                        <p:strVal val="hidden"/>
                                      </p:to>
                                    </p:set>
                                  </p:childTnLst>
                                </p:cTn>
                              </p:par>
                              <p:par>
                                <p:cTn id="245" presetID="1" presetClass="exit" presetSubtype="0" fill="hold" grpId="1" nodeType="withEffect">
                                  <p:stCondLst>
                                    <p:cond delay="0"/>
                                  </p:stCondLst>
                                  <p:childTnLst>
                                    <p:set>
                                      <p:cBhvr>
                                        <p:cTn id="246" dur="1" fill="hold">
                                          <p:stCondLst>
                                            <p:cond delay="0"/>
                                          </p:stCondLst>
                                        </p:cTn>
                                        <p:tgtEl>
                                          <p:spTgt spid="69"/>
                                        </p:tgtEl>
                                        <p:attrNameLst>
                                          <p:attrName>style.visibility</p:attrName>
                                        </p:attrNameLst>
                                      </p:cBhvr>
                                      <p:to>
                                        <p:strVal val="hidden"/>
                                      </p:to>
                                    </p:set>
                                  </p:childTnLst>
                                </p:cTn>
                              </p:par>
                              <p:par>
                                <p:cTn id="247" presetID="1" presetClass="exit" presetSubtype="0" fill="hold" grpId="1" nodeType="withEffect">
                                  <p:stCondLst>
                                    <p:cond delay="0"/>
                                  </p:stCondLst>
                                  <p:childTnLst>
                                    <p:set>
                                      <p:cBhvr>
                                        <p:cTn id="248" dur="1" fill="hold">
                                          <p:stCondLst>
                                            <p:cond delay="0"/>
                                          </p:stCondLst>
                                        </p:cTn>
                                        <p:tgtEl>
                                          <p:spTgt spid="84"/>
                                        </p:tgtEl>
                                        <p:attrNameLst>
                                          <p:attrName>style.visibility</p:attrName>
                                        </p:attrNameLst>
                                      </p:cBhvr>
                                      <p:to>
                                        <p:strVal val="hidden"/>
                                      </p:to>
                                    </p:set>
                                  </p:childTnLst>
                                </p:cTn>
                              </p:par>
                              <p:par>
                                <p:cTn id="249" presetID="1" presetClass="exit" presetSubtype="0" fill="hold" grpId="1" nodeType="withEffect">
                                  <p:stCondLst>
                                    <p:cond delay="0"/>
                                  </p:stCondLst>
                                  <p:childTnLst>
                                    <p:set>
                                      <p:cBhvr>
                                        <p:cTn id="250" dur="1" fill="hold">
                                          <p:stCondLst>
                                            <p:cond delay="0"/>
                                          </p:stCondLst>
                                        </p:cTn>
                                        <p:tgtEl>
                                          <p:spTgt spid="98"/>
                                        </p:tgtEl>
                                        <p:attrNameLst>
                                          <p:attrName>style.visibility</p:attrName>
                                        </p:attrNameLst>
                                      </p:cBhvr>
                                      <p:to>
                                        <p:strVal val="hidden"/>
                                      </p:to>
                                    </p:set>
                                  </p:childTnLst>
                                </p:cTn>
                              </p:par>
                              <p:par>
                                <p:cTn id="251" presetID="1" presetClass="exit" presetSubtype="0" fill="hold" grpId="1" nodeType="withEffect">
                                  <p:stCondLst>
                                    <p:cond delay="0"/>
                                  </p:stCondLst>
                                  <p:childTnLst>
                                    <p:set>
                                      <p:cBhvr>
                                        <p:cTn id="252" dur="1" fill="hold">
                                          <p:stCondLst>
                                            <p:cond delay="0"/>
                                          </p:stCondLst>
                                        </p:cTn>
                                        <p:tgtEl>
                                          <p:spTgt spid="102"/>
                                        </p:tgtEl>
                                        <p:attrNameLst>
                                          <p:attrName>style.visibility</p:attrName>
                                        </p:attrNameLst>
                                      </p:cBhvr>
                                      <p:to>
                                        <p:strVal val="hidden"/>
                                      </p:to>
                                    </p:set>
                                  </p:childTnLst>
                                </p:cTn>
                              </p:par>
                              <p:par>
                                <p:cTn id="253" presetID="1" presetClass="exit" presetSubtype="0" fill="hold" grpId="1" nodeType="withEffect">
                                  <p:stCondLst>
                                    <p:cond delay="0"/>
                                  </p:stCondLst>
                                  <p:childTnLst>
                                    <p:set>
                                      <p:cBhvr>
                                        <p:cTn id="254" dur="1" fill="hold">
                                          <p:stCondLst>
                                            <p:cond delay="0"/>
                                          </p:stCondLst>
                                        </p:cTn>
                                        <p:tgtEl>
                                          <p:spTgt spid="114"/>
                                        </p:tgtEl>
                                        <p:attrNameLst>
                                          <p:attrName>style.visibility</p:attrName>
                                        </p:attrNameLst>
                                      </p:cBhvr>
                                      <p:to>
                                        <p:strVal val="hidden"/>
                                      </p:to>
                                    </p:set>
                                  </p:childTnLst>
                                </p:cTn>
                              </p:par>
                              <p:par>
                                <p:cTn id="255" presetID="1" presetClass="exit" presetSubtype="0" fill="hold" grpId="1" nodeType="withEffect">
                                  <p:stCondLst>
                                    <p:cond delay="0"/>
                                  </p:stCondLst>
                                  <p:childTnLst>
                                    <p:set>
                                      <p:cBhvr>
                                        <p:cTn id="256" dur="1" fill="hold">
                                          <p:stCondLst>
                                            <p:cond delay="0"/>
                                          </p:stCondLst>
                                        </p:cTn>
                                        <p:tgtEl>
                                          <p:spTgt spid="113"/>
                                        </p:tgtEl>
                                        <p:attrNameLst>
                                          <p:attrName>style.visibility</p:attrName>
                                        </p:attrNameLst>
                                      </p:cBhvr>
                                      <p:to>
                                        <p:strVal val="hidden"/>
                                      </p:to>
                                    </p:set>
                                  </p:childTnLst>
                                </p:cTn>
                              </p:par>
                              <p:par>
                                <p:cTn id="257" presetID="1" presetClass="exit" presetSubtype="0" fill="hold" grpId="1" nodeType="withEffect">
                                  <p:stCondLst>
                                    <p:cond delay="0"/>
                                  </p:stCondLst>
                                  <p:childTnLst>
                                    <p:set>
                                      <p:cBhvr>
                                        <p:cTn id="258" dur="1" fill="hold">
                                          <p:stCondLst>
                                            <p:cond delay="0"/>
                                          </p:stCondLst>
                                        </p:cTn>
                                        <p:tgtEl>
                                          <p:spTgt spid="110"/>
                                        </p:tgtEl>
                                        <p:attrNameLst>
                                          <p:attrName>style.visibility</p:attrName>
                                        </p:attrNameLst>
                                      </p:cBhvr>
                                      <p:to>
                                        <p:strVal val="hidden"/>
                                      </p:to>
                                    </p:set>
                                  </p:childTnLst>
                                </p:cTn>
                              </p:par>
                              <p:par>
                                <p:cTn id="259" presetID="1" presetClass="exit" presetSubtype="0" fill="hold" grpId="1" nodeType="withEffect">
                                  <p:stCondLst>
                                    <p:cond delay="0"/>
                                  </p:stCondLst>
                                  <p:childTnLst>
                                    <p:set>
                                      <p:cBhvr>
                                        <p:cTn id="260" dur="1" fill="hold">
                                          <p:stCondLst>
                                            <p:cond delay="0"/>
                                          </p:stCondLst>
                                        </p:cTn>
                                        <p:tgtEl>
                                          <p:spTgt spid="107"/>
                                        </p:tgtEl>
                                        <p:attrNameLst>
                                          <p:attrName>style.visibility</p:attrName>
                                        </p:attrNameLst>
                                      </p:cBhvr>
                                      <p:to>
                                        <p:strVal val="hidden"/>
                                      </p:to>
                                    </p:set>
                                  </p:childTnLst>
                                </p:cTn>
                              </p:par>
                              <p:par>
                                <p:cTn id="261" presetID="1" presetClass="exit" presetSubtype="0" fill="hold" grpId="1" nodeType="withEffect">
                                  <p:stCondLst>
                                    <p:cond delay="0"/>
                                  </p:stCondLst>
                                  <p:childTnLst>
                                    <p:set>
                                      <p:cBhvr>
                                        <p:cTn id="262" dur="1" fill="hold">
                                          <p:stCondLst>
                                            <p:cond delay="0"/>
                                          </p:stCondLst>
                                        </p:cTn>
                                        <p:tgtEl>
                                          <p:spTgt spid="124"/>
                                        </p:tgtEl>
                                        <p:attrNameLst>
                                          <p:attrName>style.visibility</p:attrName>
                                        </p:attrNameLst>
                                      </p:cBhvr>
                                      <p:to>
                                        <p:strVal val="hidden"/>
                                      </p:to>
                                    </p:set>
                                  </p:childTnLst>
                                </p:cTn>
                              </p:par>
                              <p:par>
                                <p:cTn id="263" presetID="1" presetClass="exit" presetSubtype="0" fill="hold" grpId="1" nodeType="withEffect">
                                  <p:stCondLst>
                                    <p:cond delay="0"/>
                                  </p:stCondLst>
                                  <p:childTnLst>
                                    <p:set>
                                      <p:cBhvr>
                                        <p:cTn id="264" dur="1" fill="hold">
                                          <p:stCondLst>
                                            <p:cond delay="0"/>
                                          </p:stCondLst>
                                        </p:cTn>
                                        <p:tgtEl>
                                          <p:spTgt spid="123"/>
                                        </p:tgtEl>
                                        <p:attrNameLst>
                                          <p:attrName>style.visibility</p:attrName>
                                        </p:attrNameLst>
                                      </p:cBhvr>
                                      <p:to>
                                        <p:strVal val="hidden"/>
                                      </p:to>
                                    </p:set>
                                  </p:childTnLst>
                                </p:cTn>
                              </p:par>
                              <p:par>
                                <p:cTn id="265" presetID="1" presetClass="exit" presetSubtype="0" fill="hold" grpId="1" nodeType="withEffect">
                                  <p:stCondLst>
                                    <p:cond delay="0"/>
                                  </p:stCondLst>
                                  <p:childTnLst>
                                    <p:set>
                                      <p:cBhvr>
                                        <p:cTn id="266" dur="1" fill="hold">
                                          <p:stCondLst>
                                            <p:cond delay="0"/>
                                          </p:stCondLst>
                                        </p:cTn>
                                        <p:tgtEl>
                                          <p:spTgt spid="120"/>
                                        </p:tgtEl>
                                        <p:attrNameLst>
                                          <p:attrName>style.visibility</p:attrName>
                                        </p:attrNameLst>
                                      </p:cBhvr>
                                      <p:to>
                                        <p:strVal val="hidden"/>
                                      </p:to>
                                    </p:set>
                                  </p:childTnLst>
                                </p:cTn>
                              </p:par>
                              <p:par>
                                <p:cTn id="267" presetID="1" presetClass="exit" presetSubtype="0" fill="hold" grpId="1" nodeType="withEffect">
                                  <p:stCondLst>
                                    <p:cond delay="0"/>
                                  </p:stCondLst>
                                  <p:childTnLst>
                                    <p:set>
                                      <p:cBhvr>
                                        <p:cTn id="268" dur="1" fill="hold">
                                          <p:stCondLst>
                                            <p:cond delay="0"/>
                                          </p:stCondLst>
                                        </p:cTn>
                                        <p:tgtEl>
                                          <p:spTgt spid="121"/>
                                        </p:tgtEl>
                                        <p:attrNameLst>
                                          <p:attrName>style.visibility</p:attrName>
                                        </p:attrNameLst>
                                      </p:cBhvr>
                                      <p:to>
                                        <p:strVal val="hidden"/>
                                      </p:to>
                                    </p:set>
                                  </p:childTnLst>
                                </p:cTn>
                              </p:par>
                              <p:par>
                                <p:cTn id="269" presetID="1" presetClass="exit" presetSubtype="0" fill="hold" grpId="1" nodeType="withEffect">
                                  <p:stCondLst>
                                    <p:cond delay="0"/>
                                  </p:stCondLst>
                                  <p:childTnLst>
                                    <p:set>
                                      <p:cBhvr>
                                        <p:cTn id="270" dur="1" fill="hold">
                                          <p:stCondLst>
                                            <p:cond delay="0"/>
                                          </p:stCondLst>
                                        </p:cTn>
                                        <p:tgtEl>
                                          <p:spTgt spid="122"/>
                                        </p:tgtEl>
                                        <p:attrNameLst>
                                          <p:attrName>style.visibility</p:attrName>
                                        </p:attrNameLst>
                                      </p:cBhvr>
                                      <p:to>
                                        <p:strVal val="hidden"/>
                                      </p:to>
                                    </p:set>
                                  </p:childTnLst>
                                </p:cTn>
                              </p:par>
                              <p:par>
                                <p:cTn id="271" presetID="1" presetClass="exit" presetSubtype="0" fill="hold" grpId="1" nodeType="withEffect">
                                  <p:stCondLst>
                                    <p:cond delay="0"/>
                                  </p:stCondLst>
                                  <p:childTnLst>
                                    <p:set>
                                      <p:cBhvr>
                                        <p:cTn id="272" dur="1" fill="hold">
                                          <p:stCondLst>
                                            <p:cond delay="0"/>
                                          </p:stCondLst>
                                        </p:cTn>
                                        <p:tgtEl>
                                          <p:spTgt spid="109"/>
                                        </p:tgtEl>
                                        <p:attrNameLst>
                                          <p:attrName>style.visibility</p:attrName>
                                        </p:attrNameLst>
                                      </p:cBhvr>
                                      <p:to>
                                        <p:strVal val="hidden"/>
                                      </p:to>
                                    </p:set>
                                  </p:childTnLst>
                                </p:cTn>
                              </p:par>
                              <p:par>
                                <p:cTn id="273" presetID="1" presetClass="exit" presetSubtype="0" fill="hold" grpId="1" nodeType="withEffect">
                                  <p:stCondLst>
                                    <p:cond delay="0"/>
                                  </p:stCondLst>
                                  <p:childTnLst>
                                    <p:set>
                                      <p:cBhvr>
                                        <p:cTn id="274" dur="1" fill="hold">
                                          <p:stCondLst>
                                            <p:cond delay="0"/>
                                          </p:stCondLst>
                                        </p:cTn>
                                        <p:tgtEl>
                                          <p:spTgt spid="112"/>
                                        </p:tgtEl>
                                        <p:attrNameLst>
                                          <p:attrName>style.visibility</p:attrName>
                                        </p:attrNameLst>
                                      </p:cBhvr>
                                      <p:to>
                                        <p:strVal val="hidden"/>
                                      </p:to>
                                    </p:set>
                                  </p:childTnLst>
                                </p:cTn>
                              </p:par>
                              <p:par>
                                <p:cTn id="275" presetID="1" presetClass="exit" presetSubtype="0" fill="hold" grpId="1" nodeType="withEffect">
                                  <p:stCondLst>
                                    <p:cond delay="0"/>
                                  </p:stCondLst>
                                  <p:childTnLst>
                                    <p:set>
                                      <p:cBhvr>
                                        <p:cTn id="276" dur="1" fill="hold">
                                          <p:stCondLst>
                                            <p:cond delay="0"/>
                                          </p:stCondLst>
                                        </p:cTn>
                                        <p:tgtEl>
                                          <p:spTgt spid="115"/>
                                        </p:tgtEl>
                                        <p:attrNameLst>
                                          <p:attrName>style.visibility</p:attrName>
                                        </p:attrNameLst>
                                      </p:cBhvr>
                                      <p:to>
                                        <p:strVal val="hidden"/>
                                      </p:to>
                                    </p:set>
                                  </p:childTnLst>
                                </p:cTn>
                              </p:par>
                              <p:par>
                                <p:cTn id="277" presetID="1" presetClass="exit" presetSubtype="0" fill="hold" grpId="1" nodeType="withEffect">
                                  <p:stCondLst>
                                    <p:cond delay="0"/>
                                  </p:stCondLst>
                                  <p:childTnLst>
                                    <p:set>
                                      <p:cBhvr>
                                        <p:cTn id="278" dur="1" fill="hold">
                                          <p:stCondLst>
                                            <p:cond delay="0"/>
                                          </p:stCondLst>
                                        </p:cTn>
                                        <p:tgtEl>
                                          <p:spTgt spid="101"/>
                                        </p:tgtEl>
                                        <p:attrNameLst>
                                          <p:attrName>style.visibility</p:attrName>
                                        </p:attrNameLst>
                                      </p:cBhvr>
                                      <p:to>
                                        <p:strVal val="hidden"/>
                                      </p:to>
                                    </p:set>
                                  </p:childTnLst>
                                </p:cTn>
                              </p:par>
                              <p:par>
                                <p:cTn id="279" presetID="1" presetClass="exit" presetSubtype="0" fill="hold" grpId="1" nodeType="withEffect">
                                  <p:stCondLst>
                                    <p:cond delay="0"/>
                                  </p:stCondLst>
                                  <p:childTnLst>
                                    <p:set>
                                      <p:cBhvr>
                                        <p:cTn id="280" dur="1" fill="hold">
                                          <p:stCondLst>
                                            <p:cond delay="0"/>
                                          </p:stCondLst>
                                        </p:cTn>
                                        <p:tgtEl>
                                          <p:spTgt spid="103"/>
                                        </p:tgtEl>
                                        <p:attrNameLst>
                                          <p:attrName>style.visibility</p:attrName>
                                        </p:attrNameLst>
                                      </p:cBhvr>
                                      <p:to>
                                        <p:strVal val="hidden"/>
                                      </p:to>
                                    </p:set>
                                  </p:childTnLst>
                                </p:cTn>
                              </p:par>
                              <p:par>
                                <p:cTn id="281" presetID="1" presetClass="exit" presetSubtype="0" fill="hold" grpId="1" nodeType="withEffect">
                                  <p:stCondLst>
                                    <p:cond delay="0"/>
                                  </p:stCondLst>
                                  <p:childTnLst>
                                    <p:set>
                                      <p:cBhvr>
                                        <p:cTn id="282" dur="1" fill="hold">
                                          <p:stCondLst>
                                            <p:cond delay="0"/>
                                          </p:stCondLst>
                                        </p:cTn>
                                        <p:tgtEl>
                                          <p:spTgt spid="83"/>
                                        </p:tgtEl>
                                        <p:attrNameLst>
                                          <p:attrName>style.visibility</p:attrName>
                                        </p:attrNameLst>
                                      </p:cBhvr>
                                      <p:to>
                                        <p:strVal val="hidden"/>
                                      </p:to>
                                    </p:set>
                                  </p:childTnLst>
                                </p:cTn>
                              </p:par>
                              <p:par>
                                <p:cTn id="283" presetID="1" presetClass="exit" presetSubtype="0" fill="hold" grpId="1" nodeType="withEffect">
                                  <p:stCondLst>
                                    <p:cond delay="0"/>
                                  </p:stCondLst>
                                  <p:childTnLst>
                                    <p:set>
                                      <p:cBhvr>
                                        <p:cTn id="284" dur="1" fill="hold">
                                          <p:stCondLst>
                                            <p:cond delay="0"/>
                                          </p:stCondLst>
                                        </p:cTn>
                                        <p:tgtEl>
                                          <p:spTgt spid="94"/>
                                        </p:tgtEl>
                                        <p:attrNameLst>
                                          <p:attrName>style.visibility</p:attrName>
                                        </p:attrNameLst>
                                      </p:cBhvr>
                                      <p:to>
                                        <p:strVal val="hidden"/>
                                      </p:to>
                                    </p:set>
                                  </p:childTnLst>
                                </p:cTn>
                              </p:par>
                              <p:par>
                                <p:cTn id="285" presetID="1" presetClass="exit" presetSubtype="0" fill="hold" grpId="1" nodeType="withEffect">
                                  <p:stCondLst>
                                    <p:cond delay="0"/>
                                  </p:stCondLst>
                                  <p:childTnLst>
                                    <p:set>
                                      <p:cBhvr>
                                        <p:cTn id="286" dur="1" fill="hold">
                                          <p:stCondLst>
                                            <p:cond delay="0"/>
                                          </p:stCondLst>
                                        </p:cTn>
                                        <p:tgtEl>
                                          <p:spTgt spid="95"/>
                                        </p:tgtEl>
                                        <p:attrNameLst>
                                          <p:attrName>style.visibility</p:attrName>
                                        </p:attrNameLst>
                                      </p:cBhvr>
                                      <p:to>
                                        <p:strVal val="hidden"/>
                                      </p:to>
                                    </p:set>
                                  </p:childTnLst>
                                </p:cTn>
                              </p:par>
                              <p:par>
                                <p:cTn id="287" presetID="1" presetClass="exit" presetSubtype="0" fill="hold" grpId="1" nodeType="withEffect">
                                  <p:stCondLst>
                                    <p:cond delay="0"/>
                                  </p:stCondLst>
                                  <p:childTnLst>
                                    <p:set>
                                      <p:cBhvr>
                                        <p:cTn id="288" dur="1" fill="hold">
                                          <p:stCondLst>
                                            <p:cond delay="0"/>
                                          </p:stCondLst>
                                        </p:cTn>
                                        <p:tgtEl>
                                          <p:spTgt spid="96"/>
                                        </p:tgtEl>
                                        <p:attrNameLst>
                                          <p:attrName>style.visibility</p:attrName>
                                        </p:attrNameLst>
                                      </p:cBhvr>
                                      <p:to>
                                        <p:strVal val="hidden"/>
                                      </p:to>
                                    </p:set>
                                  </p:childTnLst>
                                </p:cTn>
                              </p:par>
                              <p:par>
                                <p:cTn id="289" presetID="1" presetClass="exit" presetSubtype="0" fill="hold" grpId="1" nodeType="withEffect">
                                  <p:stCondLst>
                                    <p:cond delay="0"/>
                                  </p:stCondLst>
                                  <p:childTnLst>
                                    <p:set>
                                      <p:cBhvr>
                                        <p:cTn id="290" dur="1" fill="hold">
                                          <p:stCondLst>
                                            <p:cond delay="0"/>
                                          </p:stCondLst>
                                        </p:cTn>
                                        <p:tgtEl>
                                          <p:spTgt spid="141"/>
                                        </p:tgtEl>
                                        <p:attrNameLst>
                                          <p:attrName>style.visibility</p:attrName>
                                        </p:attrNameLst>
                                      </p:cBhvr>
                                      <p:to>
                                        <p:strVal val="hidden"/>
                                      </p:to>
                                    </p:set>
                                  </p:childTnLst>
                                </p:cTn>
                              </p:par>
                            </p:childTnLst>
                          </p:cTn>
                        </p:par>
                      </p:childTnLst>
                    </p:cTn>
                  </p:par>
                  <p:par>
                    <p:cTn id="291" fill="hold" nodeType="clickPar">
                      <p:stCondLst>
                        <p:cond delay="indefinite"/>
                      </p:stCondLst>
                      <p:childTnLst>
                        <p:par>
                          <p:cTn id="292" fill="hold" nodeType="withGroup">
                            <p:stCondLst>
                              <p:cond delay="0"/>
                            </p:stCondLst>
                            <p:childTnLst>
                              <p:par>
                                <p:cTn id="293" presetID="1" presetClass="entr" presetSubtype="0" fill="hold" grpId="0" nodeType="clickEffect">
                                  <p:stCondLst>
                                    <p:cond delay="0"/>
                                  </p:stCondLst>
                                  <p:childTnLst>
                                    <p:set>
                                      <p:cBhvr>
                                        <p:cTn id="294" dur="1" fill="hold">
                                          <p:stCondLst>
                                            <p:cond delay="0"/>
                                          </p:stCondLst>
                                        </p:cTn>
                                        <p:tgtEl>
                                          <p:spTgt spid="159"/>
                                        </p:tgtEl>
                                        <p:attrNameLst>
                                          <p:attrName>style.visibility</p:attrName>
                                        </p:attrNameLst>
                                      </p:cBhvr>
                                      <p:to>
                                        <p:strVal val="visible"/>
                                      </p:to>
                                    </p:set>
                                  </p:childTnLst>
                                </p:cTn>
                              </p:par>
                              <p:par>
                                <p:cTn id="295" presetID="1" presetClass="entr" presetSubtype="0" fill="hold" grpId="0" nodeType="withEffect">
                                  <p:stCondLst>
                                    <p:cond delay="0"/>
                                  </p:stCondLst>
                                  <p:childTnLst>
                                    <p:set>
                                      <p:cBhvr>
                                        <p:cTn id="296" dur="1" fill="hold">
                                          <p:stCondLst>
                                            <p:cond delay="0"/>
                                          </p:stCondLst>
                                        </p:cTn>
                                        <p:tgtEl>
                                          <p:spTgt spid="153"/>
                                        </p:tgtEl>
                                        <p:attrNameLst>
                                          <p:attrName>style.visibility</p:attrName>
                                        </p:attrNameLst>
                                      </p:cBhvr>
                                      <p:to>
                                        <p:strVal val="visible"/>
                                      </p:to>
                                    </p:set>
                                  </p:childTnLst>
                                </p:cTn>
                              </p:par>
                              <p:par>
                                <p:cTn id="297" presetID="1" presetClass="entr" presetSubtype="0" fill="hold" grpId="0" nodeType="withEffect">
                                  <p:stCondLst>
                                    <p:cond delay="0"/>
                                  </p:stCondLst>
                                  <p:childTnLst>
                                    <p:set>
                                      <p:cBhvr>
                                        <p:cTn id="298" dur="1" fill="hold">
                                          <p:stCondLst>
                                            <p:cond delay="0"/>
                                          </p:stCondLst>
                                        </p:cTn>
                                        <p:tgtEl>
                                          <p:spTgt spid="155"/>
                                        </p:tgtEl>
                                        <p:attrNameLst>
                                          <p:attrName>style.visibility</p:attrName>
                                        </p:attrNameLst>
                                      </p:cBhvr>
                                      <p:to>
                                        <p:strVal val="visible"/>
                                      </p:to>
                                    </p:set>
                                  </p:childTnLst>
                                </p:cTn>
                              </p:par>
                              <p:par>
                                <p:cTn id="299" presetID="1" presetClass="entr" presetSubtype="0" fill="hold" grpId="0" nodeType="withEffect">
                                  <p:stCondLst>
                                    <p:cond delay="0"/>
                                  </p:stCondLst>
                                  <p:childTnLst>
                                    <p:set>
                                      <p:cBhvr>
                                        <p:cTn id="300" dur="1" fill="hold">
                                          <p:stCondLst>
                                            <p:cond delay="0"/>
                                          </p:stCondLst>
                                        </p:cTn>
                                        <p:tgtEl>
                                          <p:spTgt spid="156"/>
                                        </p:tgtEl>
                                        <p:attrNameLst>
                                          <p:attrName>style.visibility</p:attrName>
                                        </p:attrNameLst>
                                      </p:cBhvr>
                                      <p:to>
                                        <p:strVal val="visible"/>
                                      </p:to>
                                    </p:set>
                                  </p:childTnLst>
                                </p:cTn>
                              </p:par>
                              <p:par>
                                <p:cTn id="301" presetID="1" presetClass="entr" presetSubtype="0" fill="hold" grpId="0" nodeType="withEffect">
                                  <p:stCondLst>
                                    <p:cond delay="0"/>
                                  </p:stCondLst>
                                  <p:childTnLst>
                                    <p:set>
                                      <p:cBhvr>
                                        <p:cTn id="302" dur="1" fill="hold">
                                          <p:stCondLst>
                                            <p:cond delay="0"/>
                                          </p:stCondLst>
                                        </p:cTn>
                                        <p:tgtEl>
                                          <p:spTgt spid="157"/>
                                        </p:tgtEl>
                                        <p:attrNameLst>
                                          <p:attrName>style.visibility</p:attrName>
                                        </p:attrNameLst>
                                      </p:cBhvr>
                                      <p:to>
                                        <p:strVal val="visible"/>
                                      </p:to>
                                    </p:set>
                                  </p:childTnLst>
                                </p:cTn>
                              </p:par>
                              <p:par>
                                <p:cTn id="303" presetID="1" presetClass="entr" presetSubtype="0" fill="hold" grpId="0" nodeType="withEffect">
                                  <p:stCondLst>
                                    <p:cond delay="0"/>
                                  </p:stCondLst>
                                  <p:childTnLst>
                                    <p:set>
                                      <p:cBhvr>
                                        <p:cTn id="304" dur="1" fill="hold">
                                          <p:stCondLst>
                                            <p:cond delay="0"/>
                                          </p:stCondLst>
                                        </p:cTn>
                                        <p:tgtEl>
                                          <p:spTgt spid="158"/>
                                        </p:tgtEl>
                                        <p:attrNameLst>
                                          <p:attrName>style.visibility</p:attrName>
                                        </p:attrNameLst>
                                      </p:cBhvr>
                                      <p:to>
                                        <p:strVal val="visible"/>
                                      </p:to>
                                    </p:set>
                                  </p:childTnLst>
                                </p:cTn>
                              </p:par>
                              <p:par>
                                <p:cTn id="305" presetID="1" presetClass="entr" presetSubtype="0" fill="hold" grpId="0" nodeType="withEffect">
                                  <p:stCondLst>
                                    <p:cond delay="0"/>
                                  </p:stCondLst>
                                  <p:childTnLst>
                                    <p:set>
                                      <p:cBhvr>
                                        <p:cTn id="306" dur="1" fill="hold">
                                          <p:stCondLst>
                                            <p:cond delay="0"/>
                                          </p:stCondLst>
                                        </p:cTn>
                                        <p:tgtEl>
                                          <p:spTgt spid="160"/>
                                        </p:tgtEl>
                                        <p:attrNameLst>
                                          <p:attrName>style.visibility</p:attrName>
                                        </p:attrNameLst>
                                      </p:cBhvr>
                                      <p:to>
                                        <p:strVal val="visible"/>
                                      </p:to>
                                    </p:set>
                                  </p:childTnLst>
                                </p:cTn>
                              </p:par>
                            </p:childTnLst>
                          </p:cTn>
                        </p:par>
                      </p:childTnLst>
                    </p:cTn>
                  </p:par>
                  <p:par>
                    <p:cTn id="307" fill="hold" nodeType="clickPar">
                      <p:stCondLst>
                        <p:cond delay="indefinite"/>
                      </p:stCondLst>
                      <p:childTnLst>
                        <p:par>
                          <p:cTn id="308" fill="hold" nodeType="withGroup">
                            <p:stCondLst>
                              <p:cond delay="0"/>
                            </p:stCondLst>
                            <p:childTnLst>
                              <p:par>
                                <p:cTn id="309" presetID="1" presetClass="entr" presetSubtype="0" fill="hold" grpId="0" nodeType="clickEffect">
                                  <p:stCondLst>
                                    <p:cond delay="0"/>
                                  </p:stCondLst>
                                  <p:childTnLst>
                                    <p:set>
                                      <p:cBhvr>
                                        <p:cTn id="310" dur="1" fill="hold">
                                          <p:stCondLst>
                                            <p:cond delay="0"/>
                                          </p:stCondLst>
                                        </p:cTn>
                                        <p:tgtEl>
                                          <p:spTgt spid="147"/>
                                        </p:tgtEl>
                                        <p:attrNameLst>
                                          <p:attrName>style.visibility</p:attrName>
                                        </p:attrNameLst>
                                      </p:cBhvr>
                                      <p:to>
                                        <p:strVal val="visible"/>
                                      </p:to>
                                    </p:set>
                                  </p:childTnLst>
                                </p:cTn>
                              </p:par>
                              <p:par>
                                <p:cTn id="311" presetID="1" presetClass="entr" presetSubtype="0" fill="hold" grpId="0" nodeType="withEffect">
                                  <p:stCondLst>
                                    <p:cond delay="0"/>
                                  </p:stCondLst>
                                  <p:childTnLst>
                                    <p:set>
                                      <p:cBhvr>
                                        <p:cTn id="312" dur="1" fill="hold">
                                          <p:stCondLst>
                                            <p:cond delay="0"/>
                                          </p:stCondLst>
                                        </p:cTn>
                                        <p:tgtEl>
                                          <p:spTgt spid="148"/>
                                        </p:tgtEl>
                                        <p:attrNameLst>
                                          <p:attrName>style.visibility</p:attrName>
                                        </p:attrNameLst>
                                      </p:cBhvr>
                                      <p:to>
                                        <p:strVal val="visible"/>
                                      </p:to>
                                    </p:set>
                                  </p:childTnLst>
                                </p:cTn>
                              </p:par>
                              <p:par>
                                <p:cTn id="313" presetID="1"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childTnLst>
                                </p:cTn>
                              </p:par>
                              <p:par>
                                <p:cTn id="315" presetID="1" presetClass="entr" presetSubtype="0" fill="hold" grpId="0" nodeType="withEffect">
                                  <p:stCondLst>
                                    <p:cond delay="0"/>
                                  </p:stCondLst>
                                  <p:childTnLst>
                                    <p:set>
                                      <p:cBhvr>
                                        <p:cTn id="316" dur="1" fill="hold">
                                          <p:stCondLst>
                                            <p:cond delay="0"/>
                                          </p:stCondLst>
                                        </p:cTn>
                                        <p:tgtEl>
                                          <p:spTgt spid="150"/>
                                        </p:tgtEl>
                                        <p:attrNameLst>
                                          <p:attrName>style.visibility</p:attrName>
                                        </p:attrNameLst>
                                      </p:cBhvr>
                                      <p:to>
                                        <p:strVal val="visible"/>
                                      </p:to>
                                    </p:set>
                                  </p:childTnLst>
                                </p:cTn>
                              </p:par>
                              <p:par>
                                <p:cTn id="317" presetID="1" presetClass="entr" presetSubtype="0" fill="hold" grpId="0" nodeType="withEffect">
                                  <p:stCondLst>
                                    <p:cond delay="0"/>
                                  </p:stCondLst>
                                  <p:childTnLst>
                                    <p:set>
                                      <p:cBhvr>
                                        <p:cTn id="318" dur="1" fill="hold">
                                          <p:stCondLst>
                                            <p:cond delay="0"/>
                                          </p:stCondLst>
                                        </p:cTn>
                                        <p:tgtEl>
                                          <p:spTgt spid="151"/>
                                        </p:tgtEl>
                                        <p:attrNameLst>
                                          <p:attrName>style.visibility</p:attrName>
                                        </p:attrNameLst>
                                      </p:cBhvr>
                                      <p:to>
                                        <p:strVal val="visible"/>
                                      </p:to>
                                    </p:set>
                                  </p:childTnLst>
                                </p:cTn>
                              </p:par>
                              <p:par>
                                <p:cTn id="319" presetID="1" presetClass="entr" presetSubtype="0" fill="hold" grpId="0" nodeType="withEffect">
                                  <p:stCondLst>
                                    <p:cond delay="0"/>
                                  </p:stCondLst>
                                  <p:childTnLst>
                                    <p:set>
                                      <p:cBhvr>
                                        <p:cTn id="320" dur="1" fill="hold">
                                          <p:stCondLst>
                                            <p:cond delay="0"/>
                                          </p:stCondLst>
                                        </p:cTn>
                                        <p:tgtEl>
                                          <p:spTgt spid="152"/>
                                        </p:tgtEl>
                                        <p:attrNameLst>
                                          <p:attrName>style.visibility</p:attrName>
                                        </p:attrNameLst>
                                      </p:cBhvr>
                                      <p:to>
                                        <p:strVal val="visible"/>
                                      </p:to>
                                    </p:set>
                                  </p:childTnLst>
                                </p:cTn>
                              </p:par>
                              <p:par>
                                <p:cTn id="321" presetID="1" presetClass="entr" presetSubtype="0" fill="hold" grpId="0" nodeType="withEffect">
                                  <p:stCondLst>
                                    <p:cond delay="0"/>
                                  </p:stCondLst>
                                  <p:childTnLst>
                                    <p:set>
                                      <p:cBhvr>
                                        <p:cTn id="322" dur="1" fill="hold">
                                          <p:stCondLst>
                                            <p:cond delay="0"/>
                                          </p:stCondLst>
                                        </p:cTn>
                                        <p:tgtEl>
                                          <p:spTgt spid="154"/>
                                        </p:tgtEl>
                                        <p:attrNameLst>
                                          <p:attrName>style.visibility</p:attrName>
                                        </p:attrNameLst>
                                      </p:cBhvr>
                                      <p:to>
                                        <p:strVal val="visible"/>
                                      </p:to>
                                    </p:set>
                                  </p:childTnLst>
                                </p:cTn>
                              </p:par>
                              <p:par>
                                <p:cTn id="323" presetID="1" presetClass="entr" presetSubtype="0" fill="hold" grpId="0" nodeType="withEffect">
                                  <p:stCondLst>
                                    <p:cond delay="0"/>
                                  </p:stCondLst>
                                  <p:childTnLst>
                                    <p:set>
                                      <p:cBhvr>
                                        <p:cTn id="324" dur="1" fill="hold">
                                          <p:stCondLst>
                                            <p:cond delay="0"/>
                                          </p:stCondLst>
                                        </p:cTn>
                                        <p:tgtEl>
                                          <p:spTgt spid="166"/>
                                        </p:tgtEl>
                                        <p:attrNameLst>
                                          <p:attrName>style.visibility</p:attrName>
                                        </p:attrNameLst>
                                      </p:cBhvr>
                                      <p:to>
                                        <p:strVal val="visible"/>
                                      </p:to>
                                    </p:set>
                                  </p:childTnLst>
                                </p:cTn>
                              </p:par>
                              <p:par>
                                <p:cTn id="325" presetID="1" presetClass="entr" presetSubtype="0" fill="hold" grpId="0" nodeType="withEffect">
                                  <p:stCondLst>
                                    <p:cond delay="0"/>
                                  </p:stCondLst>
                                  <p:childTnLst>
                                    <p:set>
                                      <p:cBhvr>
                                        <p:cTn id="326" dur="1" fill="hold">
                                          <p:stCondLst>
                                            <p:cond delay="0"/>
                                          </p:stCondLst>
                                        </p:cTn>
                                        <p:tgtEl>
                                          <p:spTgt spid="167"/>
                                        </p:tgtEl>
                                        <p:attrNameLst>
                                          <p:attrName>style.visibility</p:attrName>
                                        </p:attrNameLst>
                                      </p:cBhvr>
                                      <p:to>
                                        <p:strVal val="visible"/>
                                      </p:to>
                                    </p:set>
                                  </p:childTnLst>
                                </p:cTn>
                              </p:par>
                              <p:par>
                                <p:cTn id="327" presetID="1" presetClass="entr" presetSubtype="0" fill="hold" grpId="0" nodeType="withEffect">
                                  <p:stCondLst>
                                    <p:cond delay="0"/>
                                  </p:stCondLst>
                                  <p:childTnLst>
                                    <p:set>
                                      <p:cBhvr>
                                        <p:cTn id="328" dur="1" fill="hold">
                                          <p:stCondLst>
                                            <p:cond delay="0"/>
                                          </p:stCondLst>
                                        </p:cTn>
                                        <p:tgtEl>
                                          <p:spTgt spid="168"/>
                                        </p:tgtEl>
                                        <p:attrNameLst>
                                          <p:attrName>style.visibility</p:attrName>
                                        </p:attrNameLst>
                                      </p:cBhvr>
                                      <p:to>
                                        <p:strVal val="visible"/>
                                      </p:to>
                                    </p:set>
                                  </p:childTnLst>
                                </p:cTn>
                              </p:par>
                              <p:par>
                                <p:cTn id="329" presetID="1" presetClass="entr" presetSubtype="0" fill="hold" grpId="0" nodeType="withEffect">
                                  <p:stCondLst>
                                    <p:cond delay="0"/>
                                  </p:stCondLst>
                                  <p:childTnLst>
                                    <p:set>
                                      <p:cBhvr>
                                        <p:cTn id="330" dur="1" fill="hold">
                                          <p:stCondLst>
                                            <p:cond delay="0"/>
                                          </p:stCondLst>
                                        </p:cTn>
                                        <p:tgtEl>
                                          <p:spTgt spid="169"/>
                                        </p:tgtEl>
                                        <p:attrNameLst>
                                          <p:attrName>style.visibility</p:attrName>
                                        </p:attrNameLst>
                                      </p:cBhvr>
                                      <p:to>
                                        <p:strVal val="visible"/>
                                      </p:to>
                                    </p:set>
                                  </p:childTnLst>
                                </p:cTn>
                              </p:par>
                              <p:par>
                                <p:cTn id="331" presetID="1" presetClass="entr" presetSubtype="0" fill="hold" grpId="0" nodeType="withEffect">
                                  <p:stCondLst>
                                    <p:cond delay="0"/>
                                  </p:stCondLst>
                                  <p:childTnLst>
                                    <p:set>
                                      <p:cBhvr>
                                        <p:cTn id="332" dur="1" fill="hold">
                                          <p:stCondLst>
                                            <p:cond delay="0"/>
                                          </p:stCondLst>
                                        </p:cTn>
                                        <p:tgtEl>
                                          <p:spTgt spid="170"/>
                                        </p:tgtEl>
                                        <p:attrNameLst>
                                          <p:attrName>style.visibility</p:attrName>
                                        </p:attrNameLst>
                                      </p:cBhvr>
                                      <p:to>
                                        <p:strVal val="visible"/>
                                      </p:to>
                                    </p:set>
                                  </p:childTnLst>
                                </p:cTn>
                              </p:par>
                              <p:par>
                                <p:cTn id="333" presetID="1" presetClass="entr" presetSubtype="0" fill="hold" grpId="0" nodeType="withEffect">
                                  <p:stCondLst>
                                    <p:cond delay="0"/>
                                  </p:stCondLst>
                                  <p:childTnLst>
                                    <p:set>
                                      <p:cBhvr>
                                        <p:cTn id="334" dur="1" fill="hold">
                                          <p:stCondLst>
                                            <p:cond delay="0"/>
                                          </p:stCondLst>
                                        </p:cTn>
                                        <p:tgtEl>
                                          <p:spTgt spid="171"/>
                                        </p:tgtEl>
                                        <p:attrNameLst>
                                          <p:attrName>style.visibility</p:attrName>
                                        </p:attrNameLst>
                                      </p:cBhvr>
                                      <p:to>
                                        <p:strVal val="visible"/>
                                      </p:to>
                                    </p:set>
                                  </p:childTnLst>
                                </p:cTn>
                              </p:par>
                              <p:par>
                                <p:cTn id="335" presetID="1" presetClass="entr" presetSubtype="0" fill="hold" grpId="0" nodeType="withEffect">
                                  <p:stCondLst>
                                    <p:cond delay="0"/>
                                  </p:stCondLst>
                                  <p:childTnLst>
                                    <p:set>
                                      <p:cBhvr>
                                        <p:cTn id="336" dur="1" fill="hold">
                                          <p:stCondLst>
                                            <p:cond delay="0"/>
                                          </p:stCondLst>
                                        </p:cTn>
                                        <p:tgtEl>
                                          <p:spTgt spid="172"/>
                                        </p:tgtEl>
                                        <p:attrNameLst>
                                          <p:attrName>style.visibility</p:attrName>
                                        </p:attrNameLst>
                                      </p:cBhvr>
                                      <p:to>
                                        <p:strVal val="visible"/>
                                      </p:to>
                                    </p:set>
                                  </p:childTnLst>
                                </p:cTn>
                              </p:par>
                              <p:par>
                                <p:cTn id="337" presetID="1" presetClass="entr" presetSubtype="0" fill="hold" grpId="0" nodeType="withEffect">
                                  <p:stCondLst>
                                    <p:cond delay="0"/>
                                  </p:stCondLst>
                                  <p:childTnLst>
                                    <p:set>
                                      <p:cBhvr>
                                        <p:cTn id="338" dur="1" fill="hold">
                                          <p:stCondLst>
                                            <p:cond delay="0"/>
                                          </p:stCondLst>
                                        </p:cTn>
                                        <p:tgtEl>
                                          <p:spTgt spid="173"/>
                                        </p:tgtEl>
                                        <p:attrNameLst>
                                          <p:attrName>style.visibility</p:attrName>
                                        </p:attrNameLst>
                                      </p:cBhvr>
                                      <p:to>
                                        <p:strVal val="visible"/>
                                      </p:to>
                                    </p:set>
                                  </p:childTnLst>
                                </p:cTn>
                              </p:par>
                              <p:par>
                                <p:cTn id="339" presetID="1" presetClass="entr" presetSubtype="0" fill="hold" grpId="0" nodeType="withEffect">
                                  <p:stCondLst>
                                    <p:cond delay="0"/>
                                  </p:stCondLst>
                                  <p:childTnLst>
                                    <p:set>
                                      <p:cBhvr>
                                        <p:cTn id="340" dur="1" fill="hold">
                                          <p:stCondLst>
                                            <p:cond delay="0"/>
                                          </p:stCondLst>
                                        </p:cTn>
                                        <p:tgtEl>
                                          <p:spTgt spid="174"/>
                                        </p:tgtEl>
                                        <p:attrNameLst>
                                          <p:attrName>style.visibility</p:attrName>
                                        </p:attrNameLst>
                                      </p:cBhvr>
                                      <p:to>
                                        <p:strVal val="visible"/>
                                      </p:to>
                                    </p:set>
                                  </p:childTnLst>
                                </p:cTn>
                              </p:par>
                              <p:par>
                                <p:cTn id="341" presetID="1" presetClass="entr" presetSubtype="0" fill="hold" grpId="0" nodeType="withEffect">
                                  <p:stCondLst>
                                    <p:cond delay="0"/>
                                  </p:stCondLst>
                                  <p:childTnLst>
                                    <p:set>
                                      <p:cBhvr>
                                        <p:cTn id="342" dur="1" fill="hold">
                                          <p:stCondLst>
                                            <p:cond delay="0"/>
                                          </p:stCondLst>
                                        </p:cTn>
                                        <p:tgtEl>
                                          <p:spTgt spid="175"/>
                                        </p:tgtEl>
                                        <p:attrNameLst>
                                          <p:attrName>style.visibility</p:attrName>
                                        </p:attrNameLst>
                                      </p:cBhvr>
                                      <p:to>
                                        <p:strVal val="visible"/>
                                      </p:to>
                                    </p:set>
                                  </p:childTnLst>
                                </p:cTn>
                              </p:par>
                              <p:par>
                                <p:cTn id="343" presetID="1" presetClass="entr" presetSubtype="0" fill="hold" grpId="0" nodeType="withEffect">
                                  <p:stCondLst>
                                    <p:cond delay="0"/>
                                  </p:stCondLst>
                                  <p:childTnLst>
                                    <p:set>
                                      <p:cBhvr>
                                        <p:cTn id="344" dur="1" fill="hold">
                                          <p:stCondLst>
                                            <p:cond delay="0"/>
                                          </p:stCondLst>
                                        </p:cTn>
                                        <p:tgtEl>
                                          <p:spTgt spid="176"/>
                                        </p:tgtEl>
                                        <p:attrNameLst>
                                          <p:attrName>style.visibility</p:attrName>
                                        </p:attrNameLst>
                                      </p:cBhvr>
                                      <p:to>
                                        <p:strVal val="visible"/>
                                      </p:to>
                                    </p:set>
                                  </p:childTnLst>
                                </p:cTn>
                              </p:par>
                              <p:par>
                                <p:cTn id="345" presetID="1" presetClass="entr" presetSubtype="0" fill="hold" grpId="0" nodeType="withEffect">
                                  <p:stCondLst>
                                    <p:cond delay="0"/>
                                  </p:stCondLst>
                                  <p:childTnLst>
                                    <p:set>
                                      <p:cBhvr>
                                        <p:cTn id="346" dur="1" fill="hold">
                                          <p:stCondLst>
                                            <p:cond delay="0"/>
                                          </p:stCondLst>
                                        </p:cTn>
                                        <p:tgtEl>
                                          <p:spTgt spid="177"/>
                                        </p:tgtEl>
                                        <p:attrNameLst>
                                          <p:attrName>style.visibility</p:attrName>
                                        </p:attrNameLst>
                                      </p:cBhvr>
                                      <p:to>
                                        <p:strVal val="visible"/>
                                      </p:to>
                                    </p:set>
                                  </p:childTnLst>
                                </p:cTn>
                              </p:par>
                              <p:par>
                                <p:cTn id="347" presetID="1" presetClass="entr" presetSubtype="0" fill="hold" grpId="0" nodeType="withEffect">
                                  <p:stCondLst>
                                    <p:cond delay="0"/>
                                  </p:stCondLst>
                                  <p:childTnLst>
                                    <p:set>
                                      <p:cBhvr>
                                        <p:cTn id="348" dur="1" fill="hold">
                                          <p:stCondLst>
                                            <p:cond delay="0"/>
                                          </p:stCondLst>
                                        </p:cTn>
                                        <p:tgtEl>
                                          <p:spTgt spid="178"/>
                                        </p:tgtEl>
                                        <p:attrNameLst>
                                          <p:attrName>style.visibility</p:attrName>
                                        </p:attrNameLst>
                                      </p:cBhvr>
                                      <p:to>
                                        <p:strVal val="visible"/>
                                      </p:to>
                                    </p:set>
                                  </p:childTnLst>
                                </p:cTn>
                              </p:par>
                              <p:par>
                                <p:cTn id="349" presetID="1" presetClass="entr" presetSubtype="0" fill="hold" grpId="0" nodeType="withEffect">
                                  <p:stCondLst>
                                    <p:cond delay="0"/>
                                  </p:stCondLst>
                                  <p:childTnLst>
                                    <p:set>
                                      <p:cBhvr>
                                        <p:cTn id="350" dur="1" fill="hold">
                                          <p:stCondLst>
                                            <p:cond delay="0"/>
                                          </p:stCondLst>
                                        </p:cTn>
                                        <p:tgtEl>
                                          <p:spTgt spid="179"/>
                                        </p:tgtEl>
                                        <p:attrNameLst>
                                          <p:attrName>style.visibility</p:attrName>
                                        </p:attrNameLst>
                                      </p:cBhvr>
                                      <p:to>
                                        <p:strVal val="visible"/>
                                      </p:to>
                                    </p:set>
                                  </p:childTnLst>
                                </p:cTn>
                              </p:par>
                              <p:par>
                                <p:cTn id="351" presetID="1" presetClass="entr" presetSubtype="0" fill="hold" grpId="0" nodeType="withEffect">
                                  <p:stCondLst>
                                    <p:cond delay="0"/>
                                  </p:stCondLst>
                                  <p:childTnLst>
                                    <p:set>
                                      <p:cBhvr>
                                        <p:cTn id="352" dur="1" fill="hold">
                                          <p:stCondLst>
                                            <p:cond delay="0"/>
                                          </p:stCondLst>
                                        </p:cTn>
                                        <p:tgtEl>
                                          <p:spTgt spid="180"/>
                                        </p:tgtEl>
                                        <p:attrNameLst>
                                          <p:attrName>style.visibility</p:attrName>
                                        </p:attrNameLst>
                                      </p:cBhvr>
                                      <p:to>
                                        <p:strVal val="visible"/>
                                      </p:to>
                                    </p:set>
                                  </p:childTnLst>
                                </p:cTn>
                              </p:par>
                              <p:par>
                                <p:cTn id="353" presetID="1" presetClass="entr" presetSubtype="0" fill="hold" grpId="0" nodeType="withEffect">
                                  <p:stCondLst>
                                    <p:cond delay="0"/>
                                  </p:stCondLst>
                                  <p:childTnLst>
                                    <p:set>
                                      <p:cBhvr>
                                        <p:cTn id="354" dur="1" fill="hold">
                                          <p:stCondLst>
                                            <p:cond delay="0"/>
                                          </p:stCondLst>
                                        </p:cTn>
                                        <p:tgtEl>
                                          <p:spTgt spid="181"/>
                                        </p:tgtEl>
                                        <p:attrNameLst>
                                          <p:attrName>style.visibility</p:attrName>
                                        </p:attrNameLst>
                                      </p:cBhvr>
                                      <p:to>
                                        <p:strVal val="visible"/>
                                      </p:to>
                                    </p:set>
                                  </p:childTnLst>
                                </p:cTn>
                              </p:par>
                              <p:par>
                                <p:cTn id="355" presetID="1" presetClass="entr" presetSubtype="0" fill="hold" grpId="0" nodeType="withEffect">
                                  <p:stCondLst>
                                    <p:cond delay="0"/>
                                  </p:stCondLst>
                                  <p:childTnLst>
                                    <p:set>
                                      <p:cBhvr>
                                        <p:cTn id="356" dur="1" fill="hold">
                                          <p:stCondLst>
                                            <p:cond delay="0"/>
                                          </p:stCondLst>
                                        </p:cTn>
                                        <p:tgtEl>
                                          <p:spTgt spid="182"/>
                                        </p:tgtEl>
                                        <p:attrNameLst>
                                          <p:attrName>style.visibility</p:attrName>
                                        </p:attrNameLst>
                                      </p:cBhvr>
                                      <p:to>
                                        <p:strVal val="visible"/>
                                      </p:to>
                                    </p:set>
                                  </p:childTnLst>
                                </p:cTn>
                              </p:par>
                            </p:childTnLst>
                          </p:cTn>
                        </p:par>
                      </p:childTnLst>
                    </p:cTn>
                  </p:par>
                  <p:par>
                    <p:cTn id="357" fill="hold" nodeType="clickPar">
                      <p:stCondLst>
                        <p:cond delay="indefinite"/>
                      </p:stCondLst>
                      <p:childTnLst>
                        <p:par>
                          <p:cTn id="358" fill="hold" nodeType="withGroup">
                            <p:stCondLst>
                              <p:cond delay="0"/>
                            </p:stCondLst>
                            <p:childTnLst>
                              <p:par>
                                <p:cTn id="359" presetID="1" presetClass="entr" presetSubtype="0" fill="hold" grpId="0" nodeType="clickEffect">
                                  <p:stCondLst>
                                    <p:cond delay="0"/>
                                  </p:stCondLst>
                                  <p:childTnLst>
                                    <p:set>
                                      <p:cBhvr>
                                        <p:cTn id="360" dur="1" fill="hold">
                                          <p:stCondLst>
                                            <p:cond delay="0"/>
                                          </p:stCondLst>
                                        </p:cTn>
                                        <p:tgtEl>
                                          <p:spTgt spid="183"/>
                                        </p:tgtEl>
                                        <p:attrNameLst>
                                          <p:attrName>style.visibility</p:attrName>
                                        </p:attrNameLst>
                                      </p:cBhvr>
                                      <p:to>
                                        <p:strVal val="visible"/>
                                      </p:to>
                                    </p:set>
                                  </p:childTnLst>
                                </p:cTn>
                              </p:par>
                            </p:childTnLst>
                          </p:cTn>
                        </p:par>
                      </p:childTnLst>
                    </p:cTn>
                  </p:par>
                  <p:par>
                    <p:cTn id="361" fill="hold" nodeType="clickPar">
                      <p:stCondLst>
                        <p:cond delay="indefinite"/>
                      </p:stCondLst>
                      <p:childTnLst>
                        <p:par>
                          <p:cTn id="362" fill="hold" nodeType="withGroup">
                            <p:stCondLst>
                              <p:cond delay="0"/>
                            </p:stCondLst>
                            <p:childTnLst>
                              <p:par>
                                <p:cTn id="363" presetID="1" presetClass="entr" presetSubtype="0" fill="hold" grpId="0" nodeType="clickEffect">
                                  <p:stCondLst>
                                    <p:cond delay="0"/>
                                  </p:stCondLst>
                                  <p:childTnLst>
                                    <p:set>
                                      <p:cBhvr>
                                        <p:cTn id="364" dur="1" fill="hold">
                                          <p:stCondLst>
                                            <p:cond delay="0"/>
                                          </p:stCondLst>
                                        </p:cTn>
                                        <p:tgtEl>
                                          <p:spTgt spid="184"/>
                                        </p:tgtEl>
                                        <p:attrNameLst>
                                          <p:attrName>style.visibility</p:attrName>
                                        </p:attrNameLst>
                                      </p:cBhvr>
                                      <p:to>
                                        <p:strVal val="visible"/>
                                      </p:to>
                                    </p:set>
                                  </p:childTnLst>
                                </p:cTn>
                              </p:par>
                            </p:childTnLst>
                          </p:cTn>
                        </p:par>
                      </p:childTnLst>
                    </p:cTn>
                  </p:par>
                  <p:par>
                    <p:cTn id="365" fill="hold" nodeType="clickPar">
                      <p:stCondLst>
                        <p:cond delay="indefinite"/>
                      </p:stCondLst>
                      <p:childTnLst>
                        <p:par>
                          <p:cTn id="366" fill="hold" nodeType="withGroup">
                            <p:stCondLst>
                              <p:cond delay="0"/>
                            </p:stCondLst>
                            <p:childTnLst>
                              <p:par>
                                <p:cTn id="367" presetID="1" presetClass="entr" presetSubtype="0" fill="hold" grpId="0" nodeType="clickEffect">
                                  <p:stCondLst>
                                    <p:cond delay="0"/>
                                  </p:stCondLst>
                                  <p:childTnLst>
                                    <p:set>
                                      <p:cBhvr>
                                        <p:cTn id="368" dur="1" fill="hold">
                                          <p:stCondLst>
                                            <p:cond delay="0"/>
                                          </p:stCondLst>
                                        </p:cTn>
                                        <p:tgtEl>
                                          <p:spTgt spid="185"/>
                                        </p:tgtEl>
                                        <p:attrNameLst>
                                          <p:attrName>style.visibility</p:attrName>
                                        </p:attrNameLst>
                                      </p:cBhvr>
                                      <p:to>
                                        <p:strVal val="visible"/>
                                      </p:to>
                                    </p:set>
                                  </p:childTnLst>
                                </p:cTn>
                              </p:par>
                            </p:childTnLst>
                          </p:cTn>
                        </p:par>
                      </p:childTnLst>
                    </p:cTn>
                  </p:par>
                  <p:par>
                    <p:cTn id="369" fill="hold" nodeType="clickPar">
                      <p:stCondLst>
                        <p:cond delay="indefinite"/>
                      </p:stCondLst>
                      <p:childTnLst>
                        <p:par>
                          <p:cTn id="370" fill="hold" nodeType="withGroup">
                            <p:stCondLst>
                              <p:cond delay="0"/>
                            </p:stCondLst>
                            <p:childTnLst>
                              <p:par>
                                <p:cTn id="371" presetID="1" presetClass="entr" presetSubtype="0" fill="hold" grpId="0" nodeType="clickEffect">
                                  <p:stCondLst>
                                    <p:cond delay="0"/>
                                  </p:stCondLst>
                                  <p:childTnLst>
                                    <p:set>
                                      <p:cBhvr>
                                        <p:cTn id="372" dur="1" fill="hold">
                                          <p:stCondLst>
                                            <p:cond delay="0"/>
                                          </p:stCondLst>
                                        </p:cTn>
                                        <p:tgtEl>
                                          <p:spTgt spid="186"/>
                                        </p:tgtEl>
                                        <p:attrNameLst>
                                          <p:attrName>style.visibility</p:attrName>
                                        </p:attrNameLst>
                                      </p:cBhvr>
                                      <p:to>
                                        <p:strVal val="visible"/>
                                      </p:to>
                                    </p:set>
                                  </p:childTnLst>
                                </p:cTn>
                              </p:par>
                            </p:childTnLst>
                          </p:cTn>
                        </p:par>
                      </p:childTnLst>
                    </p:cTn>
                  </p:par>
                  <p:par>
                    <p:cTn id="373" fill="hold" nodeType="clickPar">
                      <p:stCondLst>
                        <p:cond delay="indefinite"/>
                      </p:stCondLst>
                      <p:childTnLst>
                        <p:par>
                          <p:cTn id="374" fill="hold" nodeType="withGroup">
                            <p:stCondLst>
                              <p:cond delay="0"/>
                            </p:stCondLst>
                            <p:childTnLst>
                              <p:par>
                                <p:cTn id="375" presetID="1" presetClass="entr" presetSubtype="0" fill="hold" grpId="0" nodeType="clickEffect">
                                  <p:stCondLst>
                                    <p:cond delay="0"/>
                                  </p:stCondLst>
                                  <p:childTnLst>
                                    <p:set>
                                      <p:cBhvr>
                                        <p:cTn id="376" dur="1" fill="hold">
                                          <p:stCondLst>
                                            <p:cond delay="0"/>
                                          </p:stCondLst>
                                        </p:cTn>
                                        <p:tgtEl>
                                          <p:spTgt spid="187"/>
                                        </p:tgtEl>
                                        <p:attrNameLst>
                                          <p:attrName>style.visibility</p:attrName>
                                        </p:attrNameLst>
                                      </p:cBhvr>
                                      <p:to>
                                        <p:strVal val="visible"/>
                                      </p:to>
                                    </p:set>
                                  </p:childTnLst>
                                </p:cTn>
                              </p:par>
                            </p:childTnLst>
                          </p:cTn>
                        </p:par>
                      </p:childTnLst>
                    </p:cTn>
                  </p:par>
                  <p:par>
                    <p:cTn id="377" fill="hold" nodeType="clickPar">
                      <p:stCondLst>
                        <p:cond delay="indefinite"/>
                      </p:stCondLst>
                      <p:childTnLst>
                        <p:par>
                          <p:cTn id="378" fill="hold" nodeType="withGroup">
                            <p:stCondLst>
                              <p:cond delay="0"/>
                            </p:stCondLst>
                            <p:childTnLst>
                              <p:par>
                                <p:cTn id="379" presetID="1" presetClass="exit" presetSubtype="0" fill="hold" grpId="1" nodeType="clickEffect">
                                  <p:stCondLst>
                                    <p:cond delay="0"/>
                                  </p:stCondLst>
                                  <p:childTnLst>
                                    <p:set>
                                      <p:cBhvr>
                                        <p:cTn id="380" dur="1" fill="hold">
                                          <p:stCondLst>
                                            <p:cond delay="0"/>
                                          </p:stCondLst>
                                        </p:cTn>
                                        <p:tgtEl>
                                          <p:spTgt spid="147"/>
                                        </p:tgtEl>
                                        <p:attrNameLst>
                                          <p:attrName>style.visibility</p:attrName>
                                        </p:attrNameLst>
                                      </p:cBhvr>
                                      <p:to>
                                        <p:strVal val="hidden"/>
                                      </p:to>
                                    </p:set>
                                  </p:childTnLst>
                                </p:cTn>
                              </p:par>
                            </p:childTnLst>
                          </p:cTn>
                        </p:par>
                      </p:childTnLst>
                    </p:cTn>
                  </p:par>
                  <p:par>
                    <p:cTn id="381" fill="hold" nodeType="clickPar">
                      <p:stCondLst>
                        <p:cond delay="indefinite"/>
                      </p:stCondLst>
                      <p:childTnLst>
                        <p:par>
                          <p:cTn id="382" fill="hold" nodeType="withGroup">
                            <p:stCondLst>
                              <p:cond delay="0"/>
                            </p:stCondLst>
                            <p:childTnLst>
                              <p:par>
                                <p:cTn id="383" presetID="1" presetClass="entr" presetSubtype="0" fill="hold" grpId="0" nodeType="clickEffect">
                                  <p:stCondLst>
                                    <p:cond delay="0"/>
                                  </p:stCondLst>
                                  <p:childTnLst>
                                    <p:set>
                                      <p:cBhvr>
                                        <p:cTn id="384" dur="1" fill="hold">
                                          <p:stCondLst>
                                            <p:cond delay="0"/>
                                          </p:stCondLst>
                                        </p:cTn>
                                        <p:tgtEl>
                                          <p:spTgt spid="188"/>
                                        </p:tgtEl>
                                        <p:attrNameLst>
                                          <p:attrName>style.visibility</p:attrName>
                                        </p:attrNameLst>
                                      </p:cBhvr>
                                      <p:to>
                                        <p:strVal val="visible"/>
                                      </p:to>
                                    </p:set>
                                  </p:childTnLst>
                                </p:cTn>
                              </p:par>
                            </p:childTnLst>
                          </p:cTn>
                        </p:par>
                      </p:childTnLst>
                    </p:cTn>
                  </p:par>
                  <p:par>
                    <p:cTn id="385" fill="hold" nodeType="clickPar">
                      <p:stCondLst>
                        <p:cond delay="indefinite"/>
                      </p:stCondLst>
                      <p:childTnLst>
                        <p:par>
                          <p:cTn id="386" fill="hold" nodeType="withGroup">
                            <p:stCondLst>
                              <p:cond delay="0"/>
                            </p:stCondLst>
                            <p:childTnLst>
                              <p:par>
                                <p:cTn id="387" presetID="1" presetClass="exit" presetSubtype="0" fill="hold" grpId="1" nodeType="clickEffect">
                                  <p:stCondLst>
                                    <p:cond delay="0"/>
                                  </p:stCondLst>
                                  <p:childTnLst>
                                    <p:set>
                                      <p:cBhvr>
                                        <p:cTn id="388" dur="1" fill="hold">
                                          <p:stCondLst>
                                            <p:cond delay="0"/>
                                          </p:stCondLst>
                                        </p:cTn>
                                        <p:tgtEl>
                                          <p:spTgt spid="188"/>
                                        </p:tgtEl>
                                        <p:attrNameLst>
                                          <p:attrName>style.visibility</p:attrName>
                                        </p:attrNameLst>
                                      </p:cBhvr>
                                      <p:to>
                                        <p:strVal val="hidden"/>
                                      </p:to>
                                    </p:set>
                                  </p:childTnLst>
                                </p:cTn>
                              </p:par>
                            </p:childTnLst>
                          </p:cTn>
                        </p:par>
                      </p:childTnLst>
                    </p:cTn>
                  </p:par>
                  <p:par>
                    <p:cTn id="389" fill="hold" nodeType="clickPar">
                      <p:stCondLst>
                        <p:cond delay="indefinite"/>
                      </p:stCondLst>
                      <p:childTnLst>
                        <p:par>
                          <p:cTn id="390" fill="hold" nodeType="withGroup">
                            <p:stCondLst>
                              <p:cond delay="0"/>
                            </p:stCondLst>
                            <p:childTnLst>
                              <p:par>
                                <p:cTn id="391" presetID="1" presetClass="exit" presetSubtype="0" fill="hold" grpId="1" nodeType="clickEffect">
                                  <p:stCondLst>
                                    <p:cond delay="0"/>
                                  </p:stCondLst>
                                  <p:childTnLst>
                                    <p:set>
                                      <p:cBhvr>
                                        <p:cTn id="392" dur="1" fill="hold">
                                          <p:stCondLst>
                                            <p:cond delay="0"/>
                                          </p:stCondLst>
                                        </p:cTn>
                                        <p:tgtEl>
                                          <p:spTgt spid="158"/>
                                        </p:tgtEl>
                                        <p:attrNameLst>
                                          <p:attrName>style.visibility</p:attrName>
                                        </p:attrNameLst>
                                      </p:cBhvr>
                                      <p:to>
                                        <p:strVal val="hidden"/>
                                      </p:to>
                                    </p:set>
                                  </p:childTnLst>
                                </p:cTn>
                              </p:par>
                              <p:par>
                                <p:cTn id="393" presetID="1" presetClass="exit" presetSubtype="0" fill="hold" grpId="1" nodeType="withEffect">
                                  <p:stCondLst>
                                    <p:cond delay="0"/>
                                  </p:stCondLst>
                                  <p:childTnLst>
                                    <p:set>
                                      <p:cBhvr>
                                        <p:cTn id="394" dur="1" fill="hold">
                                          <p:stCondLst>
                                            <p:cond delay="0"/>
                                          </p:stCondLst>
                                        </p:cTn>
                                        <p:tgtEl>
                                          <p:spTgt spid="160"/>
                                        </p:tgtEl>
                                        <p:attrNameLst>
                                          <p:attrName>style.visibility</p:attrName>
                                        </p:attrNameLst>
                                      </p:cBhvr>
                                      <p:to>
                                        <p:strVal val="hidden"/>
                                      </p:to>
                                    </p:set>
                                  </p:childTnLst>
                                </p:cTn>
                              </p:par>
                              <p:par>
                                <p:cTn id="395" presetID="1" presetClass="exit" presetSubtype="0" fill="hold" grpId="1" nodeType="withEffect">
                                  <p:stCondLst>
                                    <p:cond delay="0"/>
                                  </p:stCondLst>
                                  <p:childTnLst>
                                    <p:set>
                                      <p:cBhvr>
                                        <p:cTn id="396" dur="1" fill="hold">
                                          <p:stCondLst>
                                            <p:cond delay="0"/>
                                          </p:stCondLst>
                                        </p:cTn>
                                        <p:tgtEl>
                                          <p:spTgt spid="148"/>
                                        </p:tgtEl>
                                        <p:attrNameLst>
                                          <p:attrName>style.visibility</p:attrName>
                                        </p:attrNameLst>
                                      </p:cBhvr>
                                      <p:to>
                                        <p:strVal val="hidden"/>
                                      </p:to>
                                    </p:set>
                                  </p:childTnLst>
                                </p:cTn>
                              </p:par>
                              <p:par>
                                <p:cTn id="397" presetID="1" presetClass="exit" presetSubtype="0" fill="hold" grpId="1" nodeType="withEffect">
                                  <p:stCondLst>
                                    <p:cond delay="0"/>
                                  </p:stCondLst>
                                  <p:childTnLst>
                                    <p:set>
                                      <p:cBhvr>
                                        <p:cTn id="398" dur="1" fill="hold">
                                          <p:stCondLst>
                                            <p:cond delay="0"/>
                                          </p:stCondLst>
                                        </p:cTn>
                                        <p:tgtEl>
                                          <p:spTgt spid="149"/>
                                        </p:tgtEl>
                                        <p:attrNameLst>
                                          <p:attrName>style.visibility</p:attrName>
                                        </p:attrNameLst>
                                      </p:cBhvr>
                                      <p:to>
                                        <p:strVal val="hidden"/>
                                      </p:to>
                                    </p:set>
                                  </p:childTnLst>
                                </p:cTn>
                              </p:par>
                              <p:par>
                                <p:cTn id="399" presetID="1" presetClass="exit" presetSubtype="0" fill="hold" grpId="1" nodeType="withEffect">
                                  <p:stCondLst>
                                    <p:cond delay="0"/>
                                  </p:stCondLst>
                                  <p:childTnLst>
                                    <p:set>
                                      <p:cBhvr>
                                        <p:cTn id="400" dur="1" fill="hold">
                                          <p:stCondLst>
                                            <p:cond delay="0"/>
                                          </p:stCondLst>
                                        </p:cTn>
                                        <p:tgtEl>
                                          <p:spTgt spid="150"/>
                                        </p:tgtEl>
                                        <p:attrNameLst>
                                          <p:attrName>style.visibility</p:attrName>
                                        </p:attrNameLst>
                                      </p:cBhvr>
                                      <p:to>
                                        <p:strVal val="hidden"/>
                                      </p:to>
                                    </p:set>
                                  </p:childTnLst>
                                </p:cTn>
                              </p:par>
                              <p:par>
                                <p:cTn id="401" presetID="1" presetClass="exit" presetSubtype="0" fill="hold" grpId="1" nodeType="withEffect">
                                  <p:stCondLst>
                                    <p:cond delay="0"/>
                                  </p:stCondLst>
                                  <p:childTnLst>
                                    <p:set>
                                      <p:cBhvr>
                                        <p:cTn id="402" dur="1" fill="hold">
                                          <p:stCondLst>
                                            <p:cond delay="0"/>
                                          </p:stCondLst>
                                        </p:cTn>
                                        <p:tgtEl>
                                          <p:spTgt spid="151"/>
                                        </p:tgtEl>
                                        <p:attrNameLst>
                                          <p:attrName>style.visibility</p:attrName>
                                        </p:attrNameLst>
                                      </p:cBhvr>
                                      <p:to>
                                        <p:strVal val="hidden"/>
                                      </p:to>
                                    </p:set>
                                  </p:childTnLst>
                                </p:cTn>
                              </p:par>
                              <p:par>
                                <p:cTn id="403" presetID="1" presetClass="exit" presetSubtype="0" fill="hold" grpId="1" nodeType="withEffect">
                                  <p:stCondLst>
                                    <p:cond delay="0"/>
                                  </p:stCondLst>
                                  <p:childTnLst>
                                    <p:set>
                                      <p:cBhvr>
                                        <p:cTn id="404" dur="1" fill="hold">
                                          <p:stCondLst>
                                            <p:cond delay="0"/>
                                          </p:stCondLst>
                                        </p:cTn>
                                        <p:tgtEl>
                                          <p:spTgt spid="152"/>
                                        </p:tgtEl>
                                        <p:attrNameLst>
                                          <p:attrName>style.visibility</p:attrName>
                                        </p:attrNameLst>
                                      </p:cBhvr>
                                      <p:to>
                                        <p:strVal val="hidden"/>
                                      </p:to>
                                    </p:set>
                                  </p:childTnLst>
                                </p:cTn>
                              </p:par>
                              <p:par>
                                <p:cTn id="405" presetID="1" presetClass="exit" presetSubtype="0" fill="hold" grpId="1" nodeType="withEffect">
                                  <p:stCondLst>
                                    <p:cond delay="0"/>
                                  </p:stCondLst>
                                  <p:childTnLst>
                                    <p:set>
                                      <p:cBhvr>
                                        <p:cTn id="406" dur="1" fill="hold">
                                          <p:stCondLst>
                                            <p:cond delay="0"/>
                                          </p:stCondLst>
                                        </p:cTn>
                                        <p:tgtEl>
                                          <p:spTgt spid="154"/>
                                        </p:tgtEl>
                                        <p:attrNameLst>
                                          <p:attrName>style.visibility</p:attrName>
                                        </p:attrNameLst>
                                      </p:cBhvr>
                                      <p:to>
                                        <p:strVal val="hidden"/>
                                      </p:to>
                                    </p:set>
                                  </p:childTnLst>
                                </p:cTn>
                              </p:par>
                              <p:par>
                                <p:cTn id="407" presetID="1" presetClass="exit" presetSubtype="0" fill="hold" grpId="1" nodeType="withEffect">
                                  <p:stCondLst>
                                    <p:cond delay="0"/>
                                  </p:stCondLst>
                                  <p:childTnLst>
                                    <p:set>
                                      <p:cBhvr>
                                        <p:cTn id="408" dur="1" fill="hold">
                                          <p:stCondLst>
                                            <p:cond delay="0"/>
                                          </p:stCondLst>
                                        </p:cTn>
                                        <p:tgtEl>
                                          <p:spTgt spid="166"/>
                                        </p:tgtEl>
                                        <p:attrNameLst>
                                          <p:attrName>style.visibility</p:attrName>
                                        </p:attrNameLst>
                                      </p:cBhvr>
                                      <p:to>
                                        <p:strVal val="hidden"/>
                                      </p:to>
                                    </p:set>
                                  </p:childTnLst>
                                </p:cTn>
                              </p:par>
                              <p:par>
                                <p:cTn id="409" presetID="1" presetClass="exit" presetSubtype="0" fill="hold" grpId="1" nodeType="withEffect">
                                  <p:stCondLst>
                                    <p:cond delay="0"/>
                                  </p:stCondLst>
                                  <p:childTnLst>
                                    <p:set>
                                      <p:cBhvr>
                                        <p:cTn id="410" dur="1" fill="hold">
                                          <p:stCondLst>
                                            <p:cond delay="0"/>
                                          </p:stCondLst>
                                        </p:cTn>
                                        <p:tgtEl>
                                          <p:spTgt spid="167"/>
                                        </p:tgtEl>
                                        <p:attrNameLst>
                                          <p:attrName>style.visibility</p:attrName>
                                        </p:attrNameLst>
                                      </p:cBhvr>
                                      <p:to>
                                        <p:strVal val="hidden"/>
                                      </p:to>
                                    </p:set>
                                  </p:childTnLst>
                                </p:cTn>
                              </p:par>
                              <p:par>
                                <p:cTn id="411" presetID="1" presetClass="exit" presetSubtype="0" fill="hold" grpId="1" nodeType="withEffect">
                                  <p:stCondLst>
                                    <p:cond delay="0"/>
                                  </p:stCondLst>
                                  <p:childTnLst>
                                    <p:set>
                                      <p:cBhvr>
                                        <p:cTn id="412" dur="1" fill="hold">
                                          <p:stCondLst>
                                            <p:cond delay="0"/>
                                          </p:stCondLst>
                                        </p:cTn>
                                        <p:tgtEl>
                                          <p:spTgt spid="168"/>
                                        </p:tgtEl>
                                        <p:attrNameLst>
                                          <p:attrName>style.visibility</p:attrName>
                                        </p:attrNameLst>
                                      </p:cBhvr>
                                      <p:to>
                                        <p:strVal val="hidden"/>
                                      </p:to>
                                    </p:set>
                                  </p:childTnLst>
                                </p:cTn>
                              </p:par>
                              <p:par>
                                <p:cTn id="413" presetID="1" presetClass="exit" presetSubtype="0" fill="hold" grpId="1" nodeType="withEffect">
                                  <p:stCondLst>
                                    <p:cond delay="0"/>
                                  </p:stCondLst>
                                  <p:childTnLst>
                                    <p:set>
                                      <p:cBhvr>
                                        <p:cTn id="414" dur="1" fill="hold">
                                          <p:stCondLst>
                                            <p:cond delay="0"/>
                                          </p:stCondLst>
                                        </p:cTn>
                                        <p:tgtEl>
                                          <p:spTgt spid="169"/>
                                        </p:tgtEl>
                                        <p:attrNameLst>
                                          <p:attrName>style.visibility</p:attrName>
                                        </p:attrNameLst>
                                      </p:cBhvr>
                                      <p:to>
                                        <p:strVal val="hidden"/>
                                      </p:to>
                                    </p:set>
                                  </p:childTnLst>
                                </p:cTn>
                              </p:par>
                              <p:par>
                                <p:cTn id="415" presetID="1" presetClass="exit" presetSubtype="0" fill="hold" grpId="1" nodeType="withEffect">
                                  <p:stCondLst>
                                    <p:cond delay="0"/>
                                  </p:stCondLst>
                                  <p:childTnLst>
                                    <p:set>
                                      <p:cBhvr>
                                        <p:cTn id="416" dur="1" fill="hold">
                                          <p:stCondLst>
                                            <p:cond delay="0"/>
                                          </p:stCondLst>
                                        </p:cTn>
                                        <p:tgtEl>
                                          <p:spTgt spid="170"/>
                                        </p:tgtEl>
                                        <p:attrNameLst>
                                          <p:attrName>style.visibility</p:attrName>
                                        </p:attrNameLst>
                                      </p:cBhvr>
                                      <p:to>
                                        <p:strVal val="hidden"/>
                                      </p:to>
                                    </p:set>
                                  </p:childTnLst>
                                </p:cTn>
                              </p:par>
                              <p:par>
                                <p:cTn id="417" presetID="1" presetClass="exit" presetSubtype="0" fill="hold" grpId="1" nodeType="withEffect">
                                  <p:stCondLst>
                                    <p:cond delay="0"/>
                                  </p:stCondLst>
                                  <p:childTnLst>
                                    <p:set>
                                      <p:cBhvr>
                                        <p:cTn id="418" dur="1" fill="hold">
                                          <p:stCondLst>
                                            <p:cond delay="0"/>
                                          </p:stCondLst>
                                        </p:cTn>
                                        <p:tgtEl>
                                          <p:spTgt spid="171"/>
                                        </p:tgtEl>
                                        <p:attrNameLst>
                                          <p:attrName>style.visibility</p:attrName>
                                        </p:attrNameLst>
                                      </p:cBhvr>
                                      <p:to>
                                        <p:strVal val="hidden"/>
                                      </p:to>
                                    </p:set>
                                  </p:childTnLst>
                                </p:cTn>
                              </p:par>
                              <p:par>
                                <p:cTn id="419" presetID="1" presetClass="exit" presetSubtype="0" fill="hold" grpId="1" nodeType="withEffect">
                                  <p:stCondLst>
                                    <p:cond delay="0"/>
                                  </p:stCondLst>
                                  <p:childTnLst>
                                    <p:set>
                                      <p:cBhvr>
                                        <p:cTn id="420" dur="1" fill="hold">
                                          <p:stCondLst>
                                            <p:cond delay="0"/>
                                          </p:stCondLst>
                                        </p:cTn>
                                        <p:tgtEl>
                                          <p:spTgt spid="172"/>
                                        </p:tgtEl>
                                        <p:attrNameLst>
                                          <p:attrName>style.visibility</p:attrName>
                                        </p:attrNameLst>
                                      </p:cBhvr>
                                      <p:to>
                                        <p:strVal val="hidden"/>
                                      </p:to>
                                    </p:set>
                                  </p:childTnLst>
                                </p:cTn>
                              </p:par>
                              <p:par>
                                <p:cTn id="421" presetID="1" presetClass="exit" presetSubtype="0" fill="hold" grpId="1" nodeType="withEffect">
                                  <p:stCondLst>
                                    <p:cond delay="0"/>
                                  </p:stCondLst>
                                  <p:childTnLst>
                                    <p:set>
                                      <p:cBhvr>
                                        <p:cTn id="422" dur="1" fill="hold">
                                          <p:stCondLst>
                                            <p:cond delay="0"/>
                                          </p:stCondLst>
                                        </p:cTn>
                                        <p:tgtEl>
                                          <p:spTgt spid="173"/>
                                        </p:tgtEl>
                                        <p:attrNameLst>
                                          <p:attrName>style.visibility</p:attrName>
                                        </p:attrNameLst>
                                      </p:cBhvr>
                                      <p:to>
                                        <p:strVal val="hidden"/>
                                      </p:to>
                                    </p:set>
                                  </p:childTnLst>
                                </p:cTn>
                              </p:par>
                              <p:par>
                                <p:cTn id="423" presetID="1" presetClass="exit" presetSubtype="0" fill="hold" grpId="1" nodeType="withEffect">
                                  <p:stCondLst>
                                    <p:cond delay="0"/>
                                  </p:stCondLst>
                                  <p:childTnLst>
                                    <p:set>
                                      <p:cBhvr>
                                        <p:cTn id="424" dur="1" fill="hold">
                                          <p:stCondLst>
                                            <p:cond delay="0"/>
                                          </p:stCondLst>
                                        </p:cTn>
                                        <p:tgtEl>
                                          <p:spTgt spid="174"/>
                                        </p:tgtEl>
                                        <p:attrNameLst>
                                          <p:attrName>style.visibility</p:attrName>
                                        </p:attrNameLst>
                                      </p:cBhvr>
                                      <p:to>
                                        <p:strVal val="hidden"/>
                                      </p:to>
                                    </p:set>
                                  </p:childTnLst>
                                </p:cTn>
                              </p:par>
                              <p:par>
                                <p:cTn id="425" presetID="1" presetClass="exit" presetSubtype="0" fill="hold" grpId="1" nodeType="withEffect">
                                  <p:stCondLst>
                                    <p:cond delay="0"/>
                                  </p:stCondLst>
                                  <p:childTnLst>
                                    <p:set>
                                      <p:cBhvr>
                                        <p:cTn id="426" dur="1" fill="hold">
                                          <p:stCondLst>
                                            <p:cond delay="0"/>
                                          </p:stCondLst>
                                        </p:cTn>
                                        <p:tgtEl>
                                          <p:spTgt spid="175"/>
                                        </p:tgtEl>
                                        <p:attrNameLst>
                                          <p:attrName>style.visibility</p:attrName>
                                        </p:attrNameLst>
                                      </p:cBhvr>
                                      <p:to>
                                        <p:strVal val="hidden"/>
                                      </p:to>
                                    </p:set>
                                  </p:childTnLst>
                                </p:cTn>
                              </p:par>
                              <p:par>
                                <p:cTn id="427" presetID="1" presetClass="exit" presetSubtype="0" fill="hold" grpId="1" nodeType="withEffect">
                                  <p:stCondLst>
                                    <p:cond delay="0"/>
                                  </p:stCondLst>
                                  <p:childTnLst>
                                    <p:set>
                                      <p:cBhvr>
                                        <p:cTn id="428" dur="1" fill="hold">
                                          <p:stCondLst>
                                            <p:cond delay="0"/>
                                          </p:stCondLst>
                                        </p:cTn>
                                        <p:tgtEl>
                                          <p:spTgt spid="176"/>
                                        </p:tgtEl>
                                        <p:attrNameLst>
                                          <p:attrName>style.visibility</p:attrName>
                                        </p:attrNameLst>
                                      </p:cBhvr>
                                      <p:to>
                                        <p:strVal val="hidden"/>
                                      </p:to>
                                    </p:set>
                                  </p:childTnLst>
                                </p:cTn>
                              </p:par>
                              <p:par>
                                <p:cTn id="429" presetID="1" presetClass="exit" presetSubtype="0" fill="hold" grpId="1" nodeType="withEffect">
                                  <p:stCondLst>
                                    <p:cond delay="0"/>
                                  </p:stCondLst>
                                  <p:childTnLst>
                                    <p:set>
                                      <p:cBhvr>
                                        <p:cTn id="430" dur="1" fill="hold">
                                          <p:stCondLst>
                                            <p:cond delay="0"/>
                                          </p:stCondLst>
                                        </p:cTn>
                                        <p:tgtEl>
                                          <p:spTgt spid="177"/>
                                        </p:tgtEl>
                                        <p:attrNameLst>
                                          <p:attrName>style.visibility</p:attrName>
                                        </p:attrNameLst>
                                      </p:cBhvr>
                                      <p:to>
                                        <p:strVal val="hidden"/>
                                      </p:to>
                                    </p:set>
                                  </p:childTnLst>
                                </p:cTn>
                              </p:par>
                              <p:par>
                                <p:cTn id="431" presetID="1" presetClass="exit" presetSubtype="0" fill="hold" grpId="1" nodeType="withEffect">
                                  <p:stCondLst>
                                    <p:cond delay="0"/>
                                  </p:stCondLst>
                                  <p:childTnLst>
                                    <p:set>
                                      <p:cBhvr>
                                        <p:cTn id="432" dur="1" fill="hold">
                                          <p:stCondLst>
                                            <p:cond delay="0"/>
                                          </p:stCondLst>
                                        </p:cTn>
                                        <p:tgtEl>
                                          <p:spTgt spid="178"/>
                                        </p:tgtEl>
                                        <p:attrNameLst>
                                          <p:attrName>style.visibility</p:attrName>
                                        </p:attrNameLst>
                                      </p:cBhvr>
                                      <p:to>
                                        <p:strVal val="hidden"/>
                                      </p:to>
                                    </p:set>
                                  </p:childTnLst>
                                </p:cTn>
                              </p:par>
                              <p:par>
                                <p:cTn id="433" presetID="1" presetClass="exit" presetSubtype="0" fill="hold" grpId="1" nodeType="withEffect">
                                  <p:stCondLst>
                                    <p:cond delay="0"/>
                                  </p:stCondLst>
                                  <p:childTnLst>
                                    <p:set>
                                      <p:cBhvr>
                                        <p:cTn id="434" dur="1" fill="hold">
                                          <p:stCondLst>
                                            <p:cond delay="0"/>
                                          </p:stCondLst>
                                        </p:cTn>
                                        <p:tgtEl>
                                          <p:spTgt spid="179"/>
                                        </p:tgtEl>
                                        <p:attrNameLst>
                                          <p:attrName>style.visibility</p:attrName>
                                        </p:attrNameLst>
                                      </p:cBhvr>
                                      <p:to>
                                        <p:strVal val="hidden"/>
                                      </p:to>
                                    </p:set>
                                  </p:childTnLst>
                                </p:cTn>
                              </p:par>
                              <p:par>
                                <p:cTn id="435" presetID="1" presetClass="exit" presetSubtype="0" fill="hold" grpId="1" nodeType="withEffect">
                                  <p:stCondLst>
                                    <p:cond delay="0"/>
                                  </p:stCondLst>
                                  <p:childTnLst>
                                    <p:set>
                                      <p:cBhvr>
                                        <p:cTn id="436" dur="1" fill="hold">
                                          <p:stCondLst>
                                            <p:cond delay="0"/>
                                          </p:stCondLst>
                                        </p:cTn>
                                        <p:tgtEl>
                                          <p:spTgt spid="180"/>
                                        </p:tgtEl>
                                        <p:attrNameLst>
                                          <p:attrName>style.visibility</p:attrName>
                                        </p:attrNameLst>
                                      </p:cBhvr>
                                      <p:to>
                                        <p:strVal val="hidden"/>
                                      </p:to>
                                    </p:set>
                                  </p:childTnLst>
                                </p:cTn>
                              </p:par>
                              <p:par>
                                <p:cTn id="437" presetID="1" presetClass="exit" presetSubtype="0" fill="hold" grpId="1" nodeType="withEffect">
                                  <p:stCondLst>
                                    <p:cond delay="0"/>
                                  </p:stCondLst>
                                  <p:childTnLst>
                                    <p:set>
                                      <p:cBhvr>
                                        <p:cTn id="438" dur="1" fill="hold">
                                          <p:stCondLst>
                                            <p:cond delay="0"/>
                                          </p:stCondLst>
                                        </p:cTn>
                                        <p:tgtEl>
                                          <p:spTgt spid="181"/>
                                        </p:tgtEl>
                                        <p:attrNameLst>
                                          <p:attrName>style.visibility</p:attrName>
                                        </p:attrNameLst>
                                      </p:cBhvr>
                                      <p:to>
                                        <p:strVal val="hidden"/>
                                      </p:to>
                                    </p:set>
                                  </p:childTnLst>
                                </p:cTn>
                              </p:par>
                              <p:par>
                                <p:cTn id="439" presetID="1" presetClass="exit" presetSubtype="0" fill="hold" grpId="1" nodeType="withEffect">
                                  <p:stCondLst>
                                    <p:cond delay="0"/>
                                  </p:stCondLst>
                                  <p:childTnLst>
                                    <p:set>
                                      <p:cBhvr>
                                        <p:cTn id="440" dur="1" fill="hold">
                                          <p:stCondLst>
                                            <p:cond delay="0"/>
                                          </p:stCondLst>
                                        </p:cTn>
                                        <p:tgtEl>
                                          <p:spTgt spid="182"/>
                                        </p:tgtEl>
                                        <p:attrNameLst>
                                          <p:attrName>style.visibility</p:attrName>
                                        </p:attrNameLst>
                                      </p:cBhvr>
                                      <p:to>
                                        <p:strVal val="hidden"/>
                                      </p:to>
                                    </p:set>
                                  </p:childTnLst>
                                </p:cTn>
                              </p:par>
                            </p:childTnLst>
                          </p:cTn>
                        </p:par>
                      </p:childTnLst>
                    </p:cTn>
                  </p:par>
                  <p:par>
                    <p:cTn id="441" fill="hold" nodeType="clickPar">
                      <p:stCondLst>
                        <p:cond delay="indefinite"/>
                      </p:stCondLst>
                      <p:childTnLst>
                        <p:par>
                          <p:cTn id="442" fill="hold" nodeType="withGroup">
                            <p:stCondLst>
                              <p:cond delay="0"/>
                            </p:stCondLst>
                            <p:childTnLst>
                              <p:par>
                                <p:cTn id="443" presetID="1" presetClass="entr" presetSubtype="0" fill="hold" grpId="0" nodeType="clickEffect">
                                  <p:stCondLst>
                                    <p:cond delay="0"/>
                                  </p:stCondLst>
                                  <p:childTnLst>
                                    <p:set>
                                      <p:cBhvr>
                                        <p:cTn id="444" dur="1" fill="hold">
                                          <p:stCondLst>
                                            <p:cond delay="0"/>
                                          </p:stCondLst>
                                        </p:cTn>
                                        <p:tgtEl>
                                          <p:spTgt spid="189"/>
                                        </p:tgtEl>
                                        <p:attrNameLst>
                                          <p:attrName>style.visibility</p:attrName>
                                        </p:attrNameLst>
                                      </p:cBhvr>
                                      <p:to>
                                        <p:strVal val="visible"/>
                                      </p:to>
                                    </p:set>
                                  </p:childTnLst>
                                </p:cTn>
                              </p:par>
                            </p:childTnLst>
                          </p:cTn>
                        </p:par>
                      </p:childTnLst>
                    </p:cTn>
                  </p:par>
                  <p:par>
                    <p:cTn id="445" fill="hold" nodeType="clickPar">
                      <p:stCondLst>
                        <p:cond delay="indefinite"/>
                      </p:stCondLst>
                      <p:childTnLst>
                        <p:par>
                          <p:cTn id="446" fill="hold" nodeType="withGroup">
                            <p:stCondLst>
                              <p:cond delay="0"/>
                            </p:stCondLst>
                            <p:childTnLst>
                              <p:par>
                                <p:cTn id="447" presetID="1" presetClass="exit" presetSubtype="0" fill="hold" grpId="1" nodeType="clickEffect">
                                  <p:stCondLst>
                                    <p:cond delay="0"/>
                                  </p:stCondLst>
                                  <p:childTnLst>
                                    <p:set>
                                      <p:cBhvr>
                                        <p:cTn id="448" dur="1" fill="hold">
                                          <p:stCondLst>
                                            <p:cond delay="0"/>
                                          </p:stCondLst>
                                        </p:cTn>
                                        <p:tgtEl>
                                          <p:spTgt spid="189"/>
                                        </p:tgtEl>
                                        <p:attrNameLst>
                                          <p:attrName>style.visibility</p:attrName>
                                        </p:attrNameLst>
                                      </p:cBhvr>
                                      <p:to>
                                        <p:strVal val="hidden"/>
                                      </p:to>
                                    </p:set>
                                  </p:childTnLst>
                                </p:cTn>
                              </p:par>
                            </p:childTnLst>
                          </p:cTn>
                        </p:par>
                      </p:childTnLst>
                    </p:cTn>
                  </p:par>
                  <p:par>
                    <p:cTn id="449" fill="hold" nodeType="clickPar">
                      <p:stCondLst>
                        <p:cond delay="indefinite"/>
                      </p:stCondLst>
                      <p:childTnLst>
                        <p:par>
                          <p:cTn id="450" fill="hold" nodeType="withGroup">
                            <p:stCondLst>
                              <p:cond delay="0"/>
                            </p:stCondLst>
                            <p:childTnLst>
                              <p:par>
                                <p:cTn id="451" presetID="1" presetClass="entr" presetSubtype="0" fill="hold" grpId="2" nodeType="clickEffect">
                                  <p:stCondLst>
                                    <p:cond delay="0"/>
                                  </p:stCondLst>
                                  <p:childTnLst>
                                    <p:set>
                                      <p:cBhvr>
                                        <p:cTn id="452" dur="1" fill="hold">
                                          <p:stCondLst>
                                            <p:cond delay="0"/>
                                          </p:stCondLst>
                                        </p:cTn>
                                        <p:tgtEl>
                                          <p:spTgt spid="1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7" grpId="1" animBg="1"/>
      <p:bldP spid="68" grpId="0" animBg="1"/>
      <p:bldP spid="68" grpId="1" animBg="1"/>
      <p:bldP spid="69" grpId="0" animBg="1"/>
      <p:bldP spid="69" grpId="1" animBg="1"/>
      <p:bldP spid="70" grpId="0" animBg="1"/>
      <p:bldP spid="70" grpId="1" animBg="1"/>
      <p:bldP spid="71" grpId="0" animBg="1"/>
      <p:bldP spid="71" grpId="1" animBg="1"/>
      <p:bldP spid="72" grpId="0" animBg="1"/>
      <p:bldP spid="72" grpId="1" animBg="1"/>
      <p:bldP spid="73" grpId="0" animBg="1"/>
      <p:bldP spid="73" grpId="1" animBg="1"/>
      <p:bldP spid="74" grpId="0" animBg="1"/>
      <p:bldP spid="74" grpId="1" animBg="1"/>
      <p:bldP spid="75" grpId="0" animBg="1"/>
      <p:bldP spid="75" grpId="1" animBg="1"/>
      <p:bldP spid="76" grpId="0" animBg="1"/>
      <p:bldP spid="76" grpId="1" animBg="1"/>
      <p:bldP spid="77" grpId="0" animBg="1"/>
      <p:bldP spid="77" grpId="1" animBg="1"/>
      <p:bldP spid="78" grpId="0" animBg="1"/>
      <p:bldP spid="78" grpId="1" animBg="1"/>
      <p:bldP spid="79" grpId="0" animBg="1"/>
      <p:bldP spid="79" grpId="1" animBg="1"/>
      <p:bldP spid="80" grpId="0" animBg="1"/>
      <p:bldP spid="81" grpId="0" animBg="1"/>
      <p:bldP spid="82" grpId="0" animBg="1"/>
      <p:bldP spid="83" grpId="0" animBg="1"/>
      <p:bldP spid="83" grpId="1" animBg="1"/>
      <p:bldP spid="84" grpId="0" animBg="1"/>
      <p:bldP spid="84" grpId="1" animBg="1"/>
      <p:bldP spid="85" grpId="0" animBg="1"/>
      <p:bldP spid="87" grpId="0" animBg="1"/>
      <p:bldP spid="88" grpId="0" animBg="1"/>
      <p:bldP spid="89" grpId="0" animBg="1"/>
      <p:bldP spid="90" grpId="0" animBg="1"/>
      <p:bldP spid="91" grpId="0" animBg="1"/>
      <p:bldP spid="92" grpId="0" animBg="1"/>
      <p:bldP spid="93" grpId="0" animBg="1"/>
      <p:bldP spid="94" grpId="0" animBg="1"/>
      <p:bldP spid="94" grpId="1" animBg="1"/>
      <p:bldP spid="95" grpId="0" animBg="1"/>
      <p:bldP spid="95" grpId="1" animBg="1"/>
      <p:bldP spid="96" grpId="0" animBg="1"/>
      <p:bldP spid="96" grpId="1" animBg="1"/>
      <p:bldP spid="97" grpId="0" animBg="1"/>
      <p:bldP spid="98" grpId="0" animBg="1"/>
      <p:bldP spid="98" grpId="1" animBg="1"/>
      <p:bldP spid="99" grpId="0" animBg="1"/>
      <p:bldP spid="100" grpId="0" animBg="1"/>
      <p:bldP spid="101" grpId="0" animBg="1"/>
      <p:bldP spid="101" grpId="1" animBg="1"/>
      <p:bldP spid="102" grpId="0" animBg="1"/>
      <p:bldP spid="102" grpId="1" animBg="1"/>
      <p:bldP spid="103" grpId="0" animBg="1"/>
      <p:bldP spid="103" grpId="1" animBg="1"/>
      <p:bldP spid="104" grpId="0" animBg="1"/>
      <p:bldP spid="105" grpId="0" animBg="1"/>
      <p:bldP spid="106" grpId="0" animBg="1"/>
      <p:bldP spid="107" grpId="0" animBg="1"/>
      <p:bldP spid="107" grpId="1" animBg="1"/>
      <p:bldP spid="108" grpId="0" animBg="1"/>
      <p:bldP spid="109" grpId="0" animBg="1"/>
      <p:bldP spid="109" grpId="1" animBg="1"/>
      <p:bldP spid="110" grpId="0" animBg="1"/>
      <p:bldP spid="110" grpId="1" animBg="1"/>
      <p:bldP spid="111" grpId="0" animBg="1"/>
      <p:bldP spid="112" grpId="0" animBg="1"/>
      <p:bldP spid="112" grpId="1" animBg="1"/>
      <p:bldP spid="113" grpId="0" animBg="1"/>
      <p:bldP spid="113" grpId="1" animBg="1"/>
      <p:bldP spid="114" grpId="0" animBg="1"/>
      <p:bldP spid="114" grpId="1" animBg="1"/>
      <p:bldP spid="115" grpId="0" animBg="1"/>
      <p:bldP spid="115" grpId="1" animBg="1"/>
      <p:bldP spid="116" grpId="0" animBg="1"/>
      <p:bldP spid="117" grpId="0" animBg="1"/>
      <p:bldP spid="118" grpId="0" animBg="1"/>
      <p:bldP spid="119" grpId="0" animBg="1"/>
      <p:bldP spid="120" grpId="0" animBg="1"/>
      <p:bldP spid="120" grpId="1" animBg="1"/>
      <p:bldP spid="121" grpId="0" animBg="1"/>
      <p:bldP spid="121" grpId="1" animBg="1"/>
      <p:bldP spid="122" grpId="0" animBg="1"/>
      <p:bldP spid="122" grpId="1" animBg="1"/>
      <p:bldP spid="123" grpId="0" animBg="1"/>
      <p:bldP spid="123" grpId="1" animBg="1"/>
      <p:bldP spid="124" grpId="0" animBg="1"/>
      <p:bldP spid="124" grpId="1" animBg="1"/>
      <p:bldP spid="125" grpId="0" animBg="1"/>
      <p:bldP spid="126" grpId="0" animBg="1"/>
      <p:bldP spid="127" grpId="0" animBg="1"/>
      <p:bldP spid="128" grpId="0" animBg="1"/>
      <p:bldP spid="128" grpId="1" animBg="1"/>
      <p:bldP spid="130" grpId="0" animBg="1"/>
      <p:bldP spid="130" grpId="1" animBg="1"/>
      <p:bldP spid="131" grpId="0" animBg="1"/>
      <p:bldP spid="131" grpId="1" animBg="1"/>
      <p:bldP spid="132" grpId="0" animBg="1"/>
      <p:bldP spid="132" grpId="1" animBg="1"/>
      <p:bldP spid="133" grpId="0" animBg="1"/>
      <p:bldP spid="134" grpId="0" animBg="1"/>
      <p:bldP spid="135" grpId="0" animBg="1"/>
      <p:bldP spid="136" grpId="0" animBg="1"/>
      <p:bldP spid="137" grpId="0" animBg="1"/>
      <p:bldP spid="138" grpId="0" animBg="1"/>
      <p:bldP spid="138" grpId="1" animBg="1"/>
      <p:bldP spid="139" grpId="0" animBg="1"/>
      <p:bldP spid="139" grpId="1" animBg="1"/>
      <p:bldP spid="139" grpId="2" animBg="1"/>
      <p:bldP spid="139" grpId="3" animBg="1"/>
      <p:bldP spid="140" grpId="0" animBg="1"/>
      <p:bldP spid="140" grpId="1" animBg="1"/>
      <p:bldP spid="141" grpId="0" animBg="1"/>
      <p:bldP spid="141" grpId="1" animBg="1"/>
      <p:bldP spid="142" grpId="0" animBg="1"/>
      <p:bldP spid="153" grpId="0" animBg="1"/>
      <p:bldP spid="155" grpId="0" animBg="1"/>
      <p:bldP spid="156" grpId="0" animBg="1"/>
      <p:bldP spid="157" grpId="0" animBg="1"/>
      <p:bldP spid="158" grpId="0" animBg="1"/>
      <p:bldP spid="158" grpId="1" animBg="1"/>
      <p:bldP spid="159" grpId="0" animBg="1"/>
      <p:bldP spid="160" grpId="0" animBg="1"/>
      <p:bldP spid="160" grpId="1" animBg="1"/>
      <p:bldP spid="147" grpId="0" animBg="1"/>
      <p:bldP spid="147" grpId="1" animBg="1"/>
      <p:bldP spid="148" grpId="0" animBg="1"/>
      <p:bldP spid="148" grpId="1" animBg="1"/>
      <p:bldP spid="149" grpId="0" animBg="1"/>
      <p:bldP spid="149" grpId="1" animBg="1"/>
      <p:bldP spid="150" grpId="0" animBg="1"/>
      <p:bldP spid="150" grpId="1" animBg="1"/>
      <p:bldP spid="151" grpId="0" animBg="1"/>
      <p:bldP spid="151" grpId="1" animBg="1"/>
      <p:bldP spid="152" grpId="0" animBg="1"/>
      <p:bldP spid="152" grpId="1" animBg="1"/>
      <p:bldP spid="154" grpId="0" animBg="1"/>
      <p:bldP spid="154" grpId="1" animBg="1"/>
      <p:bldP spid="166" grpId="0" animBg="1"/>
      <p:bldP spid="166" grpId="1" animBg="1"/>
      <p:bldP spid="167" grpId="0" animBg="1"/>
      <p:bldP spid="167" grpId="1" animBg="1"/>
      <p:bldP spid="168" grpId="0" animBg="1"/>
      <p:bldP spid="168" grpId="1" animBg="1"/>
      <p:bldP spid="169" grpId="0" animBg="1"/>
      <p:bldP spid="169" grpId="1" animBg="1"/>
      <p:bldP spid="170" grpId="0" animBg="1"/>
      <p:bldP spid="170" grpId="1" animBg="1"/>
      <p:bldP spid="171" grpId="0" animBg="1"/>
      <p:bldP spid="171" grpId="1" animBg="1"/>
      <p:bldP spid="172" grpId="0" animBg="1"/>
      <p:bldP spid="172" grpId="1" animBg="1"/>
      <p:bldP spid="173" grpId="0" animBg="1"/>
      <p:bldP spid="173" grpId="1" animBg="1"/>
      <p:bldP spid="174" grpId="0" animBg="1"/>
      <p:bldP spid="174" grpId="1" animBg="1"/>
      <p:bldP spid="175" grpId="0" animBg="1"/>
      <p:bldP spid="175" grpId="1" animBg="1"/>
      <p:bldP spid="176" grpId="0" animBg="1"/>
      <p:bldP spid="176" grpId="1" animBg="1"/>
      <p:bldP spid="177" grpId="0" animBg="1"/>
      <p:bldP spid="177" grpId="1" animBg="1"/>
      <p:bldP spid="178" grpId="0" animBg="1"/>
      <p:bldP spid="178" grpId="1" animBg="1"/>
      <p:bldP spid="179" grpId="0" animBg="1"/>
      <p:bldP spid="179" grpId="1" animBg="1"/>
      <p:bldP spid="180" grpId="0" animBg="1"/>
      <p:bldP spid="180" grpId="1" animBg="1"/>
      <p:bldP spid="181" grpId="0" animBg="1"/>
      <p:bldP spid="181" grpId="1" animBg="1"/>
      <p:bldP spid="182" grpId="0" animBg="1"/>
      <p:bldP spid="182" grpId="1" animBg="1"/>
      <p:bldP spid="183" grpId="0" animBg="1"/>
      <p:bldP spid="184" grpId="0" animBg="1"/>
      <p:bldP spid="185" grpId="0" animBg="1"/>
      <p:bldP spid="186" grpId="0" animBg="1"/>
      <p:bldP spid="187" grpId="0" animBg="1"/>
      <p:bldP spid="188" grpId="0" animBg="1"/>
      <p:bldP spid="188" grpId="1" animBg="1"/>
      <p:bldP spid="189" grpId="0" animBg="1"/>
      <p:bldP spid="189" grpId="1" animBg="1"/>
      <p:bldP spid="189" grpId="2"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86300-06A1-4F12-90C5-45064984EF0D}"/>
              </a:ext>
            </a:extLst>
          </p:cNvPr>
          <p:cNvSpPr>
            <a:spLocks noGrp="1"/>
          </p:cNvSpPr>
          <p:nvPr>
            <p:ph type="title"/>
          </p:nvPr>
        </p:nvSpPr>
        <p:spPr/>
        <p:txBody>
          <a:bodyPr/>
          <a:lstStyle/>
          <a:p>
            <a:r>
              <a:rPr lang="en-US" dirty="0"/>
              <a:t>Stage Two: Extended Period of Eligibility</a:t>
            </a:r>
          </a:p>
        </p:txBody>
      </p:sp>
      <p:sp>
        <p:nvSpPr>
          <p:cNvPr id="3" name="Content Placeholder 2">
            <a:extLst>
              <a:ext uri="{FF2B5EF4-FFF2-40B4-BE49-F238E27FC236}">
                <a16:creationId xmlns:a16="http://schemas.microsoft.com/office/drawing/2014/main" id="{DFE10776-3ECF-4D6D-A852-BA3C2332A7D7}"/>
              </a:ext>
            </a:extLst>
          </p:cNvPr>
          <p:cNvSpPr>
            <a:spLocks noGrp="1"/>
          </p:cNvSpPr>
          <p:nvPr>
            <p:ph idx="1"/>
          </p:nvPr>
        </p:nvSpPr>
        <p:spPr/>
        <p:txBody>
          <a:bodyPr/>
          <a:lstStyle/>
          <a:p>
            <a:pPr marL="342900" indent="-342900">
              <a:buFont typeface="Arial" panose="020B0604020202020204" pitchFamily="34" charset="0"/>
              <a:buChar char="•"/>
            </a:pPr>
            <a:r>
              <a:rPr lang="en-US" dirty="0"/>
              <a:t>36 consecutive month period beginning the first month after the completion of a Trial Work Period.  Work or don’t work, the Extended Period of Eligibility is going to run.</a:t>
            </a:r>
          </a:p>
          <a:p>
            <a:pPr marL="0" indent="0"/>
            <a:endParaRPr lang="en-US" dirty="0"/>
          </a:p>
          <a:p>
            <a:pPr marL="342900" indent="-342900">
              <a:buFont typeface="Arial" panose="020B0604020202020204" pitchFamily="34" charset="0"/>
              <a:buChar char="•"/>
            </a:pPr>
            <a:r>
              <a:rPr lang="en-US" dirty="0"/>
              <a:t>During the Extended Period of Eligibility the individual either gets the full Title II cash benefit, or gets nothing depending on amount of earned income: </a:t>
            </a:r>
          </a:p>
          <a:p>
            <a:pPr marL="757238" lvl="1" indent="-457200">
              <a:buFont typeface="+mj-lt"/>
              <a:buAutoNum type="arabicPeriod"/>
            </a:pPr>
            <a:r>
              <a:rPr lang="en-US" dirty="0"/>
              <a:t>Over Substantial Gainful Activity (SGA) in gross monthly earning, no cash benefit; </a:t>
            </a:r>
          </a:p>
          <a:p>
            <a:pPr marL="757238" lvl="1" indent="-457200">
              <a:buFont typeface="+mj-lt"/>
              <a:buAutoNum type="arabicPeriod"/>
            </a:pPr>
            <a:r>
              <a:rPr lang="en-US" dirty="0"/>
              <a:t>Under Substantial Gainful Activity (SGA) in gross monthly earning, the individual gets a cash benefit.</a:t>
            </a:r>
          </a:p>
          <a:p>
            <a:endParaRPr lang="en-US" dirty="0"/>
          </a:p>
          <a:p>
            <a:endParaRPr lang="en-US" dirty="0"/>
          </a:p>
        </p:txBody>
      </p:sp>
      <p:sp>
        <p:nvSpPr>
          <p:cNvPr id="4" name="Slide Number Placeholder 3">
            <a:extLst>
              <a:ext uri="{FF2B5EF4-FFF2-40B4-BE49-F238E27FC236}">
                <a16:creationId xmlns:a16="http://schemas.microsoft.com/office/drawing/2014/main" id="{65A9AEE7-D509-49C3-910E-3A2D085DD4E6}"/>
              </a:ext>
            </a:extLst>
          </p:cNvPr>
          <p:cNvSpPr>
            <a:spLocks noGrp="1"/>
          </p:cNvSpPr>
          <p:nvPr>
            <p:ph type="sldNum" sz="quarter" idx="10"/>
          </p:nvPr>
        </p:nvSpPr>
        <p:spPr/>
        <p:txBody>
          <a:bodyPr/>
          <a:lstStyle/>
          <a:p>
            <a:pPr>
              <a:defRPr/>
            </a:pPr>
            <a:fld id="{DAFD3366-2A37-4093-BC82-A6B70C738ADF}" type="slidenum">
              <a:rPr lang="en-US" altLang="en-US" smtClean="0"/>
              <a:pPr>
                <a:defRPr/>
              </a:pPr>
              <a:t>43</a:t>
            </a:fld>
            <a:endParaRPr lang="en-US" altLang="en-US" dirty="0"/>
          </a:p>
        </p:txBody>
      </p:sp>
    </p:spTree>
    <p:extLst>
      <p:ext uri="{BB962C8B-B14F-4D97-AF65-F5344CB8AC3E}">
        <p14:creationId xmlns:p14="http://schemas.microsoft.com/office/powerpoint/2010/main" val="21793399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0B1FB-87DA-4363-94FE-A18D0B48EA70}"/>
              </a:ext>
            </a:extLst>
          </p:cNvPr>
          <p:cNvSpPr>
            <a:spLocks noGrp="1"/>
          </p:cNvSpPr>
          <p:nvPr>
            <p:ph type="title"/>
          </p:nvPr>
        </p:nvSpPr>
        <p:spPr/>
        <p:txBody>
          <a:bodyPr/>
          <a:lstStyle/>
          <a:p>
            <a:r>
              <a:rPr lang="en-US" dirty="0"/>
              <a:t>Title II Work Incentives: IRWE and Subsidy</a:t>
            </a:r>
          </a:p>
        </p:txBody>
      </p:sp>
      <p:sp>
        <p:nvSpPr>
          <p:cNvPr id="3" name="Content Placeholder 2">
            <a:extLst>
              <a:ext uri="{FF2B5EF4-FFF2-40B4-BE49-F238E27FC236}">
                <a16:creationId xmlns:a16="http://schemas.microsoft.com/office/drawing/2014/main" id="{D5966C5E-B8D7-4539-9AA7-98E5BB70B808}"/>
              </a:ext>
            </a:extLst>
          </p:cNvPr>
          <p:cNvSpPr>
            <a:spLocks noGrp="1"/>
          </p:cNvSpPr>
          <p:nvPr>
            <p:ph idx="1"/>
          </p:nvPr>
        </p:nvSpPr>
        <p:spPr>
          <a:xfrm>
            <a:off x="457200" y="1649413"/>
            <a:ext cx="8229600" cy="4975123"/>
          </a:xfrm>
        </p:spPr>
        <p:txBody>
          <a:bodyPr/>
          <a:lstStyle/>
          <a:p>
            <a:pPr marL="342900" indent="-342900">
              <a:buFont typeface="Arial" panose="020B0604020202020204" pitchFamily="34" charset="0"/>
              <a:buChar char="•"/>
            </a:pPr>
            <a:r>
              <a:rPr lang="en-US" dirty="0"/>
              <a:t>Impairment Related Work Expense (IRWE) or Subsidy are the Title II work incentive programs. They are used only after completion of Trial Work Period, and only when the individual earns above Substantial Gainful Activity (SGA) per month. </a:t>
            </a:r>
          </a:p>
          <a:p>
            <a:pPr marL="342900" indent="-342900">
              <a:buFont typeface="Arial" panose="020B0604020202020204" pitchFamily="34" charset="0"/>
              <a:buChar char="•"/>
            </a:pPr>
            <a:endParaRPr lang="en-US" sz="800" dirty="0"/>
          </a:p>
          <a:p>
            <a:pPr marL="342900" indent="-342900">
              <a:buFont typeface="Arial" panose="020B0604020202020204" pitchFamily="34" charset="0"/>
              <a:buChar char="•"/>
            </a:pPr>
            <a:r>
              <a:rPr lang="en-US" dirty="0"/>
              <a:t>IRWEs are disability related expenses the individual must have to continue on the job, such as paratransit, medication co-pays, job coaches, etc.</a:t>
            </a:r>
          </a:p>
          <a:p>
            <a:pPr marL="0" indent="0"/>
            <a:endParaRPr lang="en-US" sz="800" dirty="0"/>
          </a:p>
          <a:p>
            <a:pPr marL="342900" indent="-342900">
              <a:buFont typeface="Arial" panose="020B0604020202020204" pitchFamily="34" charset="0"/>
              <a:buChar char="•"/>
            </a:pPr>
            <a:r>
              <a:rPr lang="en-US" dirty="0"/>
              <a:t>Subsidy is only work incentive not paid for by individual. Anything that gives the individual the ability to maintain the position, like extra break time, is a Subsidy. Waiver Supported Employment job coaching is a Subsidy. </a:t>
            </a:r>
          </a:p>
          <a:p>
            <a:pPr marL="342900" indent="-342900">
              <a:buFont typeface="Arial" panose="020B0604020202020204" pitchFamily="34" charset="0"/>
              <a:buChar char="•"/>
            </a:pPr>
            <a:endParaRPr lang="en-US" sz="800" dirty="0"/>
          </a:p>
          <a:p>
            <a:pPr marL="342900" indent="-342900">
              <a:buFont typeface="Arial" panose="020B0604020202020204" pitchFamily="34" charset="0"/>
              <a:buChar char="•"/>
            </a:pPr>
            <a:r>
              <a:rPr lang="en-US" dirty="0"/>
              <a:t>Can use IRWE and/or Subsidy throughout lifetime of Title II benefits (during </a:t>
            </a:r>
            <a:r>
              <a:rPr lang="en-US" i="1" u="sng" dirty="0"/>
              <a:t>and after</a:t>
            </a:r>
            <a:r>
              <a:rPr lang="en-US" i="1" dirty="0"/>
              <a:t> </a:t>
            </a:r>
            <a:r>
              <a:rPr lang="en-US" dirty="0"/>
              <a:t>the Extended Period of Eligibility(EPE)). IRWE and Subsidy can stop termination of cash benefit after the EPE ends if someone earns above SGA.</a:t>
            </a:r>
          </a:p>
          <a:p>
            <a:endParaRPr lang="en-US" dirty="0"/>
          </a:p>
        </p:txBody>
      </p:sp>
      <p:sp>
        <p:nvSpPr>
          <p:cNvPr id="4" name="Slide Number Placeholder 3">
            <a:extLst>
              <a:ext uri="{FF2B5EF4-FFF2-40B4-BE49-F238E27FC236}">
                <a16:creationId xmlns:a16="http://schemas.microsoft.com/office/drawing/2014/main" id="{F6B604A3-6479-46CD-A5B8-00AA65BD7802}"/>
              </a:ext>
            </a:extLst>
          </p:cNvPr>
          <p:cNvSpPr>
            <a:spLocks noGrp="1"/>
          </p:cNvSpPr>
          <p:nvPr>
            <p:ph type="sldNum" sz="quarter" idx="10"/>
          </p:nvPr>
        </p:nvSpPr>
        <p:spPr/>
        <p:txBody>
          <a:bodyPr/>
          <a:lstStyle/>
          <a:p>
            <a:pPr>
              <a:defRPr/>
            </a:pPr>
            <a:fld id="{DAFD3366-2A37-4093-BC82-A6B70C738ADF}" type="slidenum">
              <a:rPr lang="en-US" altLang="en-US" smtClean="0"/>
              <a:pPr>
                <a:defRPr/>
              </a:pPr>
              <a:t>44</a:t>
            </a:fld>
            <a:endParaRPr lang="en-US" altLang="en-US" dirty="0"/>
          </a:p>
        </p:txBody>
      </p:sp>
    </p:spTree>
    <p:extLst>
      <p:ext uri="{BB962C8B-B14F-4D97-AF65-F5344CB8AC3E}">
        <p14:creationId xmlns:p14="http://schemas.microsoft.com/office/powerpoint/2010/main" val="2121856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fade">
                                      <p:cBhvr>
                                        <p:cTn id="1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D0838-41AA-46D1-BC37-86D8114B563E}"/>
              </a:ext>
            </a:extLst>
          </p:cNvPr>
          <p:cNvSpPr>
            <a:spLocks noGrp="1"/>
          </p:cNvSpPr>
          <p:nvPr>
            <p:ph type="title"/>
          </p:nvPr>
        </p:nvSpPr>
        <p:spPr/>
        <p:txBody>
          <a:bodyPr/>
          <a:lstStyle/>
          <a:p>
            <a:r>
              <a:rPr lang="en-US" dirty="0"/>
              <a:t>Stage Three: Cessation/Grace Period</a:t>
            </a:r>
          </a:p>
        </p:txBody>
      </p:sp>
      <p:sp>
        <p:nvSpPr>
          <p:cNvPr id="3" name="Content Placeholder 2">
            <a:extLst>
              <a:ext uri="{FF2B5EF4-FFF2-40B4-BE49-F238E27FC236}">
                <a16:creationId xmlns:a16="http://schemas.microsoft.com/office/drawing/2014/main" id="{DB1FEF07-5671-463B-A9CE-28AACD53D5CF}"/>
              </a:ext>
            </a:extLst>
          </p:cNvPr>
          <p:cNvSpPr>
            <a:spLocks noGrp="1"/>
          </p:cNvSpPr>
          <p:nvPr>
            <p:ph idx="1"/>
          </p:nvPr>
        </p:nvSpPr>
        <p:spPr/>
        <p:txBody>
          <a:bodyPr/>
          <a:lstStyle/>
          <a:p>
            <a:pPr marL="342900" indent="-342900">
              <a:buFont typeface="Arial" panose="020B0604020202020204" pitchFamily="34" charset="0"/>
              <a:buChar char="•"/>
            </a:pPr>
            <a:r>
              <a:rPr lang="en-US" dirty="0"/>
              <a:t>A three month consecutive period in which is triggered by the individual earning above Substantial Gainful Activity (SGA) after the end of a completed Trial Work Period.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Individual still receives a cash benefit during Cessation/Grace Period even though he/she is not entitled to one.</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Cessation/Grace Period can happen during the Extended Period of Eligibility or after the Extended Period of Eligibility. </a:t>
            </a:r>
          </a:p>
          <a:p>
            <a:pPr marL="0" indent="0"/>
            <a:endParaRPr lang="en-US" dirty="0"/>
          </a:p>
          <a:p>
            <a:pPr marL="342900" indent="-342900">
              <a:buFont typeface="Arial" panose="020B0604020202020204" pitchFamily="34" charset="0"/>
              <a:buChar char="•"/>
            </a:pPr>
            <a:r>
              <a:rPr lang="en-US" dirty="0"/>
              <a:t>Cessation/Grace Period may never happen if the individual never reaches monthly gross earnings of SGA or above.</a:t>
            </a:r>
          </a:p>
        </p:txBody>
      </p:sp>
      <p:sp>
        <p:nvSpPr>
          <p:cNvPr id="4" name="Slide Number Placeholder 3">
            <a:extLst>
              <a:ext uri="{FF2B5EF4-FFF2-40B4-BE49-F238E27FC236}">
                <a16:creationId xmlns:a16="http://schemas.microsoft.com/office/drawing/2014/main" id="{27CC7507-E417-4672-A1B8-340013C1AD18}"/>
              </a:ext>
            </a:extLst>
          </p:cNvPr>
          <p:cNvSpPr>
            <a:spLocks noGrp="1"/>
          </p:cNvSpPr>
          <p:nvPr>
            <p:ph type="sldNum" sz="quarter" idx="10"/>
          </p:nvPr>
        </p:nvSpPr>
        <p:spPr/>
        <p:txBody>
          <a:bodyPr/>
          <a:lstStyle/>
          <a:p>
            <a:pPr>
              <a:defRPr/>
            </a:pPr>
            <a:fld id="{DAFD3366-2A37-4093-BC82-A6B70C738ADF}" type="slidenum">
              <a:rPr lang="en-US" altLang="en-US" smtClean="0"/>
              <a:pPr>
                <a:defRPr/>
              </a:pPr>
              <a:t>45</a:t>
            </a:fld>
            <a:endParaRPr lang="en-US" altLang="en-US" dirty="0"/>
          </a:p>
        </p:txBody>
      </p:sp>
    </p:spTree>
    <p:extLst>
      <p:ext uri="{BB962C8B-B14F-4D97-AF65-F5344CB8AC3E}">
        <p14:creationId xmlns:p14="http://schemas.microsoft.com/office/powerpoint/2010/main" val="38537374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descr="Chart that shows EPE starting month after TWP ends and running for thirty-six months"/>
          <p:cNvGraphicFramePr>
            <a:graphicFrameLocks noGrp="1"/>
          </p:cNvGraphicFramePr>
          <p:nvPr>
            <p:extLst>
              <p:ext uri="{D42A27DB-BD31-4B8C-83A1-F6EECF244321}">
                <p14:modId xmlns:p14="http://schemas.microsoft.com/office/powerpoint/2010/main" val="4017929519"/>
              </p:ext>
            </p:extLst>
          </p:nvPr>
        </p:nvGraphicFramePr>
        <p:xfrm>
          <a:off x="877496" y="932683"/>
          <a:ext cx="7315200" cy="4488009"/>
        </p:xfrm>
        <a:graphic>
          <a:graphicData uri="http://schemas.openxmlformats.org/drawingml/2006/table">
            <a:tbl>
              <a:tblPr/>
              <a:tblGrid>
                <a:gridCol w="1101260">
                  <a:extLst>
                    <a:ext uri="{9D8B030D-6E8A-4147-A177-3AD203B41FA5}">
                      <a16:colId xmlns:a16="http://schemas.microsoft.com/office/drawing/2014/main" val="20000"/>
                    </a:ext>
                  </a:extLst>
                </a:gridCol>
                <a:gridCol w="491760">
                  <a:extLst>
                    <a:ext uri="{9D8B030D-6E8A-4147-A177-3AD203B41FA5}">
                      <a16:colId xmlns:a16="http://schemas.microsoft.com/office/drawing/2014/main" val="20001"/>
                    </a:ext>
                  </a:extLst>
                </a:gridCol>
                <a:gridCol w="491760">
                  <a:extLst>
                    <a:ext uri="{9D8B030D-6E8A-4147-A177-3AD203B41FA5}">
                      <a16:colId xmlns:a16="http://schemas.microsoft.com/office/drawing/2014/main" val="20002"/>
                    </a:ext>
                  </a:extLst>
                </a:gridCol>
                <a:gridCol w="491760">
                  <a:extLst>
                    <a:ext uri="{9D8B030D-6E8A-4147-A177-3AD203B41FA5}">
                      <a16:colId xmlns:a16="http://schemas.microsoft.com/office/drawing/2014/main" val="20003"/>
                    </a:ext>
                  </a:extLst>
                </a:gridCol>
                <a:gridCol w="534307">
                  <a:extLst>
                    <a:ext uri="{9D8B030D-6E8A-4147-A177-3AD203B41FA5}">
                      <a16:colId xmlns:a16="http://schemas.microsoft.com/office/drawing/2014/main" val="20004"/>
                    </a:ext>
                  </a:extLst>
                </a:gridCol>
                <a:gridCol w="534307">
                  <a:extLst>
                    <a:ext uri="{9D8B030D-6E8A-4147-A177-3AD203B41FA5}">
                      <a16:colId xmlns:a16="http://schemas.microsoft.com/office/drawing/2014/main" val="20005"/>
                    </a:ext>
                  </a:extLst>
                </a:gridCol>
                <a:gridCol w="534307">
                  <a:extLst>
                    <a:ext uri="{9D8B030D-6E8A-4147-A177-3AD203B41FA5}">
                      <a16:colId xmlns:a16="http://schemas.microsoft.com/office/drawing/2014/main" val="20006"/>
                    </a:ext>
                  </a:extLst>
                </a:gridCol>
                <a:gridCol w="491760">
                  <a:extLst>
                    <a:ext uri="{9D8B030D-6E8A-4147-A177-3AD203B41FA5}">
                      <a16:colId xmlns:a16="http://schemas.microsoft.com/office/drawing/2014/main" val="20007"/>
                    </a:ext>
                  </a:extLst>
                </a:gridCol>
                <a:gridCol w="534307">
                  <a:extLst>
                    <a:ext uri="{9D8B030D-6E8A-4147-A177-3AD203B41FA5}">
                      <a16:colId xmlns:a16="http://schemas.microsoft.com/office/drawing/2014/main" val="20008"/>
                    </a:ext>
                  </a:extLst>
                </a:gridCol>
                <a:gridCol w="578831">
                  <a:extLst>
                    <a:ext uri="{9D8B030D-6E8A-4147-A177-3AD203B41FA5}">
                      <a16:colId xmlns:a16="http://schemas.microsoft.com/office/drawing/2014/main" val="20009"/>
                    </a:ext>
                  </a:extLst>
                </a:gridCol>
                <a:gridCol w="491760">
                  <a:extLst>
                    <a:ext uri="{9D8B030D-6E8A-4147-A177-3AD203B41FA5}">
                      <a16:colId xmlns:a16="http://schemas.microsoft.com/office/drawing/2014/main" val="20010"/>
                    </a:ext>
                  </a:extLst>
                </a:gridCol>
                <a:gridCol w="491760">
                  <a:extLst>
                    <a:ext uri="{9D8B030D-6E8A-4147-A177-3AD203B41FA5}">
                      <a16:colId xmlns:a16="http://schemas.microsoft.com/office/drawing/2014/main" val="20011"/>
                    </a:ext>
                  </a:extLst>
                </a:gridCol>
                <a:gridCol w="547321">
                  <a:extLst>
                    <a:ext uri="{9D8B030D-6E8A-4147-A177-3AD203B41FA5}">
                      <a16:colId xmlns:a16="http://schemas.microsoft.com/office/drawing/2014/main" val="20012"/>
                    </a:ext>
                  </a:extLst>
                </a:gridCol>
              </a:tblGrid>
              <a:tr h="254742">
                <a:tc>
                  <a:txBody>
                    <a:bodyPr/>
                    <a:lstStyle/>
                    <a:p>
                      <a:pPr marL="0" marR="0">
                        <a:lnSpc>
                          <a:spcPct val="115000"/>
                        </a:lnSpc>
                        <a:spcBef>
                          <a:spcPts val="0"/>
                        </a:spcBef>
                        <a:spcAft>
                          <a:spcPts val="0"/>
                        </a:spcAft>
                      </a:pPr>
                      <a:r>
                        <a:rPr lang="en-US" sz="900" b="1" dirty="0">
                          <a:effectLst/>
                          <a:latin typeface="Calibri"/>
                          <a:ea typeface="Times New Roman"/>
                          <a:cs typeface="Calibri"/>
                        </a:rPr>
                        <a:t>Year: 2012</a:t>
                      </a:r>
                      <a:endParaRPr lang="en-US" sz="800" dirty="0">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900" b="1" dirty="0">
                          <a:effectLst/>
                          <a:latin typeface="Calibri"/>
                          <a:ea typeface="Times New Roman"/>
                          <a:cs typeface="Calibri"/>
                        </a:rPr>
                        <a:t>Jan</a:t>
                      </a:r>
                      <a:endParaRPr lang="en-US" sz="800" dirty="0">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effectLst/>
                          <a:latin typeface="Calibri"/>
                          <a:ea typeface="Times New Roman"/>
                          <a:cs typeface="Calibri"/>
                        </a:rPr>
                        <a:t>Feb</a:t>
                      </a:r>
                      <a:endParaRPr lang="en-US" sz="800" dirty="0">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effectLst/>
                          <a:latin typeface="Calibri"/>
                          <a:ea typeface="Times New Roman"/>
                          <a:cs typeface="Calibri"/>
                        </a:rPr>
                        <a:t>March</a:t>
                      </a:r>
                      <a:endParaRPr lang="en-US" sz="800" dirty="0">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effectLst/>
                          <a:latin typeface="Calibri"/>
                          <a:ea typeface="Times New Roman"/>
                          <a:cs typeface="Calibri"/>
                        </a:rPr>
                        <a:t>April</a:t>
                      </a:r>
                      <a:endParaRPr lang="en-US" sz="800" dirty="0">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effectLst/>
                          <a:latin typeface="Calibri"/>
                          <a:ea typeface="Times New Roman"/>
                          <a:cs typeface="Calibri"/>
                        </a:rPr>
                        <a:t>May</a:t>
                      </a:r>
                      <a:endParaRPr lang="en-US" sz="800" dirty="0">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effectLst/>
                          <a:latin typeface="Calibri"/>
                          <a:ea typeface="Times New Roman"/>
                          <a:cs typeface="Calibri"/>
                        </a:rPr>
                        <a:t>June</a:t>
                      </a:r>
                      <a:endParaRPr lang="en-US" sz="800" dirty="0">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effectLst/>
                          <a:latin typeface="Calibri"/>
                          <a:ea typeface="Times New Roman"/>
                          <a:cs typeface="Calibri"/>
                        </a:rPr>
                        <a:t>July</a:t>
                      </a:r>
                      <a:endParaRPr lang="en-US" sz="800" dirty="0">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effectLst/>
                          <a:latin typeface="Calibri"/>
                          <a:ea typeface="Times New Roman"/>
                          <a:cs typeface="Calibri"/>
                        </a:rPr>
                        <a:t>Aug</a:t>
                      </a:r>
                      <a:endParaRPr lang="en-US" sz="800" dirty="0">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effectLst/>
                          <a:latin typeface="Calibri"/>
                          <a:ea typeface="Times New Roman"/>
                          <a:cs typeface="Calibri"/>
                        </a:rPr>
                        <a:t>Sept</a:t>
                      </a:r>
                      <a:endParaRPr lang="en-US" sz="800" dirty="0">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effectLst/>
                          <a:latin typeface="Calibri"/>
                          <a:ea typeface="Times New Roman"/>
                          <a:cs typeface="Calibri"/>
                        </a:rPr>
                        <a:t>Oct</a:t>
                      </a:r>
                      <a:endParaRPr lang="en-US" sz="800" dirty="0">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effectLst/>
                          <a:latin typeface="Calibri"/>
                          <a:ea typeface="Times New Roman"/>
                          <a:cs typeface="Calibri"/>
                        </a:rPr>
                        <a:t>Nov</a:t>
                      </a:r>
                      <a:endParaRPr lang="en-US" sz="800" dirty="0">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effectLst/>
                          <a:latin typeface="Calibri"/>
                          <a:ea typeface="Times New Roman"/>
                          <a:cs typeface="Calibri"/>
                        </a:rPr>
                        <a:t>Dec</a:t>
                      </a:r>
                      <a:endParaRPr lang="en-US" sz="800" dirty="0">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13748">
                <a:tc>
                  <a:txBody>
                    <a:bodyPr/>
                    <a:lstStyle/>
                    <a:p>
                      <a:pPr marL="0" marR="0">
                        <a:lnSpc>
                          <a:spcPct val="115000"/>
                        </a:lnSpc>
                        <a:spcBef>
                          <a:spcPts val="0"/>
                        </a:spcBef>
                        <a:spcAft>
                          <a:spcPts val="0"/>
                        </a:spcAft>
                      </a:pPr>
                      <a:r>
                        <a:rPr lang="en-US" sz="900" b="1" dirty="0">
                          <a:effectLst/>
                          <a:latin typeface="Calibri"/>
                          <a:ea typeface="Times New Roman"/>
                          <a:cs typeface="Calibri"/>
                        </a:rPr>
                        <a:t>TWP MONTH</a:t>
                      </a:r>
                      <a:endParaRPr lang="en-US" sz="800" dirty="0">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dirty="0">
                          <a:effectLst/>
                          <a:latin typeface="Calibri"/>
                          <a:ea typeface="Times New Roman"/>
                          <a:cs typeface="Calibri"/>
                        </a:rPr>
                        <a:t> </a:t>
                      </a:r>
                      <a:endParaRPr lang="en-US" sz="800" dirty="0">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dirty="0">
                          <a:effectLst/>
                          <a:latin typeface="Calibri"/>
                          <a:ea typeface="Times New Roman"/>
                          <a:cs typeface="Calibri"/>
                        </a:rPr>
                        <a:t> </a:t>
                      </a:r>
                      <a:endParaRPr lang="en-US" sz="800" dirty="0">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dirty="0">
                          <a:effectLst/>
                          <a:latin typeface="Calibri"/>
                          <a:ea typeface="Times New Roman"/>
                          <a:cs typeface="Calibri"/>
                        </a:rPr>
                        <a:t> </a:t>
                      </a:r>
                      <a:endParaRPr lang="en-US" sz="800" dirty="0">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900" dirty="0">
                        <a:effectLst/>
                        <a:latin typeface="Calibri"/>
                        <a:ea typeface="Times New Roman"/>
                        <a:cs typeface="Calibri"/>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900" dirty="0">
                        <a:effectLst/>
                        <a:latin typeface="Calibri"/>
                        <a:ea typeface="Times New Roman"/>
                        <a:cs typeface="Calibri"/>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900" dirty="0">
                        <a:effectLst/>
                        <a:latin typeface="Calibri"/>
                        <a:ea typeface="Times New Roman"/>
                        <a:cs typeface="Calibri"/>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dirty="0">
                          <a:effectLst/>
                          <a:latin typeface="Calibri"/>
                          <a:ea typeface="Times New Roman"/>
                          <a:cs typeface="Calibri"/>
                        </a:rPr>
                        <a:t> </a:t>
                      </a:r>
                      <a:endParaRPr lang="en-US" sz="800" dirty="0">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900" dirty="0">
                        <a:effectLst/>
                        <a:latin typeface="Calibri"/>
                        <a:ea typeface="Times New Roman"/>
                        <a:cs typeface="Calibri"/>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dirty="0">
                          <a:effectLst/>
                          <a:latin typeface="Calibri"/>
                          <a:ea typeface="Times New Roman"/>
                          <a:cs typeface="Calibri"/>
                        </a:rPr>
                        <a:t> </a:t>
                      </a:r>
                      <a:endParaRPr lang="en-US" sz="800" dirty="0">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dirty="0">
                          <a:effectLst/>
                          <a:latin typeface="Calibri"/>
                          <a:ea typeface="Times New Roman"/>
                          <a:cs typeface="Calibri"/>
                        </a:rPr>
                        <a:t> </a:t>
                      </a:r>
                      <a:endParaRPr lang="en-US" sz="800" dirty="0">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dirty="0">
                          <a:effectLst/>
                          <a:latin typeface="Calibri"/>
                          <a:ea typeface="Times New Roman"/>
                          <a:cs typeface="Calibri"/>
                        </a:rPr>
                        <a:t> </a:t>
                      </a:r>
                      <a:endParaRPr lang="en-US" sz="800" dirty="0">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dirty="0">
                          <a:effectLst/>
                          <a:latin typeface="Calibri"/>
                          <a:ea typeface="Times New Roman"/>
                          <a:cs typeface="Calibri"/>
                        </a:rPr>
                        <a:t> </a:t>
                      </a:r>
                      <a:endParaRPr lang="en-US" sz="800" dirty="0">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13748">
                <a:tc>
                  <a:txBody>
                    <a:bodyPr/>
                    <a:lstStyle/>
                    <a:p>
                      <a:pPr marL="0" marR="0">
                        <a:lnSpc>
                          <a:spcPct val="115000"/>
                        </a:lnSpc>
                        <a:spcBef>
                          <a:spcPts val="0"/>
                        </a:spcBef>
                        <a:spcAft>
                          <a:spcPts val="0"/>
                        </a:spcAft>
                      </a:pPr>
                      <a:r>
                        <a:rPr lang="en-US" sz="900" b="1" dirty="0">
                          <a:effectLst/>
                          <a:latin typeface="Calibri"/>
                          <a:ea typeface="Times New Roman"/>
                          <a:cs typeface="Calibri"/>
                        </a:rPr>
                        <a:t>Earnings</a:t>
                      </a:r>
                      <a:endParaRPr lang="en-US" sz="800" dirty="0">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dirty="0">
                          <a:effectLst/>
                          <a:latin typeface="Calibri"/>
                          <a:ea typeface="Times New Roman"/>
                          <a:cs typeface="Calibri"/>
                        </a:rPr>
                        <a:t> </a:t>
                      </a:r>
                      <a:endParaRPr lang="en-US" sz="800" dirty="0">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dirty="0">
                          <a:effectLst/>
                          <a:latin typeface="Calibri"/>
                          <a:ea typeface="Times New Roman"/>
                          <a:cs typeface="Calibri"/>
                        </a:rPr>
                        <a:t> </a:t>
                      </a:r>
                      <a:endParaRPr lang="en-US" sz="800" dirty="0">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dirty="0">
                          <a:effectLst/>
                          <a:latin typeface="Calibri"/>
                          <a:ea typeface="Times New Roman"/>
                          <a:cs typeface="Calibri"/>
                        </a:rPr>
                        <a:t> </a:t>
                      </a:r>
                      <a:endParaRPr lang="en-US" sz="800" dirty="0">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dirty="0">
                          <a:effectLst/>
                          <a:latin typeface="Calibri"/>
                          <a:ea typeface="Times New Roman"/>
                          <a:cs typeface="Calibri"/>
                        </a:rPr>
                        <a:t> </a:t>
                      </a:r>
                      <a:endParaRPr lang="en-US" sz="800" dirty="0">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800" dirty="0">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800" dirty="0">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800" dirty="0">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800" dirty="0">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800" dirty="0">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800" dirty="0">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800" dirty="0">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800" dirty="0">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13748">
                <a:tc>
                  <a:txBody>
                    <a:bodyPr/>
                    <a:lstStyle/>
                    <a:p>
                      <a:pPr marL="0" marR="0">
                        <a:lnSpc>
                          <a:spcPct val="115000"/>
                        </a:lnSpc>
                        <a:spcBef>
                          <a:spcPts val="0"/>
                        </a:spcBef>
                        <a:spcAft>
                          <a:spcPts val="0"/>
                        </a:spcAft>
                      </a:pPr>
                      <a:r>
                        <a:rPr lang="en-US" sz="900" b="1" dirty="0">
                          <a:solidFill>
                            <a:srgbClr val="000099"/>
                          </a:solidFill>
                          <a:effectLst/>
                          <a:latin typeface="Calibri"/>
                          <a:ea typeface="Times New Roman"/>
                          <a:cs typeface="Calibri"/>
                        </a:rPr>
                        <a:t>Year: 2013</a:t>
                      </a:r>
                      <a:endParaRPr lang="en-US" sz="800" dirty="0">
                        <a:solidFill>
                          <a:srgbClr val="000099"/>
                        </a:solidFill>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900" b="1" dirty="0">
                          <a:solidFill>
                            <a:srgbClr val="002060"/>
                          </a:solidFill>
                          <a:effectLst/>
                          <a:latin typeface="Calibri"/>
                          <a:ea typeface="Times New Roman"/>
                          <a:cs typeface="Calibri"/>
                        </a:rPr>
                        <a:t>Jan</a:t>
                      </a:r>
                      <a:endParaRPr lang="en-US" sz="800" dirty="0">
                        <a:solidFill>
                          <a:srgbClr val="002060"/>
                        </a:solidFill>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solidFill>
                            <a:srgbClr val="002060"/>
                          </a:solidFill>
                          <a:effectLst/>
                          <a:latin typeface="Calibri"/>
                          <a:ea typeface="Times New Roman"/>
                          <a:cs typeface="Calibri"/>
                        </a:rPr>
                        <a:t>Feb</a:t>
                      </a:r>
                      <a:endParaRPr lang="en-US" sz="800" dirty="0">
                        <a:solidFill>
                          <a:srgbClr val="002060"/>
                        </a:solidFill>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solidFill>
                            <a:srgbClr val="002060"/>
                          </a:solidFill>
                          <a:effectLst/>
                          <a:latin typeface="Calibri"/>
                          <a:ea typeface="Times New Roman"/>
                          <a:cs typeface="Calibri"/>
                        </a:rPr>
                        <a:t>March</a:t>
                      </a:r>
                      <a:endParaRPr lang="en-US" sz="800" dirty="0">
                        <a:solidFill>
                          <a:srgbClr val="002060"/>
                        </a:solidFill>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solidFill>
                            <a:srgbClr val="002060"/>
                          </a:solidFill>
                          <a:effectLst/>
                          <a:latin typeface="Calibri"/>
                          <a:ea typeface="Times New Roman"/>
                          <a:cs typeface="Calibri"/>
                        </a:rPr>
                        <a:t>April</a:t>
                      </a:r>
                      <a:endParaRPr lang="en-US" sz="800" dirty="0">
                        <a:solidFill>
                          <a:srgbClr val="002060"/>
                        </a:solidFill>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solidFill>
                            <a:srgbClr val="002060"/>
                          </a:solidFill>
                          <a:effectLst/>
                          <a:latin typeface="Calibri"/>
                          <a:ea typeface="Times New Roman"/>
                          <a:cs typeface="Calibri"/>
                        </a:rPr>
                        <a:t>May</a:t>
                      </a:r>
                      <a:endParaRPr lang="en-US" sz="800" dirty="0">
                        <a:solidFill>
                          <a:srgbClr val="002060"/>
                        </a:solidFill>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solidFill>
                            <a:srgbClr val="002060"/>
                          </a:solidFill>
                          <a:effectLst/>
                          <a:latin typeface="Calibri"/>
                          <a:ea typeface="Times New Roman"/>
                          <a:cs typeface="Calibri"/>
                        </a:rPr>
                        <a:t>June</a:t>
                      </a:r>
                      <a:endParaRPr lang="en-US" sz="800" dirty="0">
                        <a:solidFill>
                          <a:srgbClr val="002060"/>
                        </a:solidFill>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solidFill>
                            <a:srgbClr val="002060"/>
                          </a:solidFill>
                          <a:effectLst/>
                          <a:latin typeface="Calibri"/>
                          <a:ea typeface="Times New Roman"/>
                          <a:cs typeface="Calibri"/>
                        </a:rPr>
                        <a:t>July</a:t>
                      </a:r>
                      <a:endParaRPr lang="en-US" sz="800" dirty="0">
                        <a:solidFill>
                          <a:srgbClr val="002060"/>
                        </a:solidFill>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solidFill>
                            <a:srgbClr val="002060"/>
                          </a:solidFill>
                          <a:effectLst/>
                          <a:latin typeface="Calibri"/>
                          <a:ea typeface="Times New Roman"/>
                          <a:cs typeface="Calibri"/>
                        </a:rPr>
                        <a:t>Aug</a:t>
                      </a:r>
                      <a:endParaRPr lang="en-US" sz="800" dirty="0">
                        <a:solidFill>
                          <a:srgbClr val="002060"/>
                        </a:solidFill>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solidFill>
                            <a:srgbClr val="002060"/>
                          </a:solidFill>
                          <a:effectLst/>
                          <a:latin typeface="Calibri"/>
                          <a:ea typeface="Times New Roman"/>
                          <a:cs typeface="Calibri"/>
                        </a:rPr>
                        <a:t>Sept</a:t>
                      </a:r>
                      <a:endParaRPr lang="en-US" sz="800" dirty="0">
                        <a:solidFill>
                          <a:srgbClr val="002060"/>
                        </a:solidFill>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solidFill>
                            <a:srgbClr val="002060"/>
                          </a:solidFill>
                          <a:effectLst/>
                          <a:latin typeface="Calibri"/>
                          <a:ea typeface="Times New Roman"/>
                          <a:cs typeface="Calibri"/>
                        </a:rPr>
                        <a:t>Oct</a:t>
                      </a:r>
                      <a:endParaRPr lang="en-US" sz="800" dirty="0">
                        <a:solidFill>
                          <a:srgbClr val="002060"/>
                        </a:solidFill>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solidFill>
                            <a:srgbClr val="002060"/>
                          </a:solidFill>
                          <a:effectLst/>
                          <a:latin typeface="Calibri"/>
                          <a:ea typeface="Times New Roman"/>
                          <a:cs typeface="Calibri"/>
                        </a:rPr>
                        <a:t>Nov</a:t>
                      </a:r>
                      <a:endParaRPr lang="en-US" sz="800" dirty="0">
                        <a:solidFill>
                          <a:srgbClr val="002060"/>
                        </a:solidFill>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solidFill>
                            <a:srgbClr val="002060"/>
                          </a:solidFill>
                          <a:effectLst/>
                          <a:latin typeface="Calibri"/>
                          <a:ea typeface="Times New Roman"/>
                          <a:cs typeface="Calibri"/>
                        </a:rPr>
                        <a:t>Dec</a:t>
                      </a:r>
                      <a:endParaRPr lang="en-US" sz="800" dirty="0">
                        <a:solidFill>
                          <a:srgbClr val="002060"/>
                        </a:solidFill>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13748">
                <a:tc>
                  <a:txBody>
                    <a:bodyPr/>
                    <a:lstStyle/>
                    <a:p>
                      <a:pPr marL="0" marR="0">
                        <a:lnSpc>
                          <a:spcPct val="115000"/>
                        </a:lnSpc>
                        <a:spcBef>
                          <a:spcPts val="0"/>
                        </a:spcBef>
                        <a:spcAft>
                          <a:spcPts val="0"/>
                        </a:spcAft>
                      </a:pPr>
                      <a:r>
                        <a:rPr lang="en-US" sz="900" b="1" dirty="0">
                          <a:solidFill>
                            <a:srgbClr val="000099"/>
                          </a:solidFill>
                          <a:effectLst/>
                          <a:latin typeface="Calibri"/>
                          <a:ea typeface="Times New Roman"/>
                          <a:cs typeface="Calibri"/>
                        </a:rPr>
                        <a:t>EPE MONTH</a:t>
                      </a:r>
                      <a:endParaRPr lang="en-US" sz="800" b="1" dirty="0">
                        <a:solidFill>
                          <a:srgbClr val="000099"/>
                        </a:solidFill>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900" b="1" dirty="0">
                          <a:solidFill>
                            <a:srgbClr val="00B050"/>
                          </a:solidFill>
                          <a:effectLst/>
                          <a:latin typeface="Calibri"/>
                          <a:ea typeface="Times New Roman"/>
                          <a:cs typeface="Calibri"/>
                        </a:rPr>
                        <a:t> </a:t>
                      </a:r>
                      <a:endParaRPr lang="en-US" sz="800" dirty="0">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solidFill>
                            <a:srgbClr val="00B050"/>
                          </a:solidFill>
                          <a:effectLst/>
                          <a:latin typeface="Calibri"/>
                          <a:ea typeface="Times New Roman"/>
                          <a:cs typeface="Calibri"/>
                        </a:rPr>
                        <a:t> </a:t>
                      </a:r>
                      <a:endParaRPr lang="en-US" sz="800" dirty="0">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solidFill>
                            <a:srgbClr val="00B050"/>
                          </a:solidFill>
                          <a:effectLst/>
                          <a:latin typeface="Calibri"/>
                          <a:ea typeface="Times New Roman"/>
                          <a:cs typeface="Calibri"/>
                        </a:rPr>
                        <a:t> </a:t>
                      </a:r>
                      <a:endParaRPr lang="en-US" sz="800" dirty="0">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solidFill>
                            <a:srgbClr val="00B050"/>
                          </a:solidFill>
                          <a:effectLst/>
                          <a:latin typeface="Calibri"/>
                          <a:ea typeface="Times New Roman"/>
                          <a:cs typeface="Calibri"/>
                        </a:rPr>
                        <a:t> </a:t>
                      </a:r>
                      <a:endParaRPr lang="en-US" sz="800" dirty="0">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solidFill>
                            <a:srgbClr val="00B050"/>
                          </a:solidFill>
                          <a:effectLst/>
                          <a:latin typeface="Calibri"/>
                          <a:ea typeface="Times New Roman"/>
                          <a:cs typeface="Calibri"/>
                        </a:rPr>
                        <a:t> </a:t>
                      </a:r>
                      <a:endParaRPr lang="en-US" sz="800" dirty="0">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solidFill>
                            <a:srgbClr val="00B050"/>
                          </a:solidFill>
                          <a:effectLst/>
                          <a:latin typeface="Calibri"/>
                          <a:ea typeface="Times New Roman"/>
                          <a:cs typeface="Calibri"/>
                        </a:rPr>
                        <a:t> </a:t>
                      </a:r>
                      <a:endParaRPr lang="en-US" sz="800" dirty="0">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solidFill>
                            <a:srgbClr val="00B050"/>
                          </a:solidFill>
                          <a:effectLst/>
                          <a:latin typeface="Calibri"/>
                          <a:ea typeface="Times New Roman"/>
                          <a:cs typeface="Calibri"/>
                        </a:rPr>
                        <a:t> </a:t>
                      </a:r>
                      <a:endParaRPr lang="en-US" sz="800" dirty="0">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solidFill>
                            <a:srgbClr val="00B050"/>
                          </a:solidFill>
                          <a:effectLst/>
                          <a:latin typeface="Calibri"/>
                          <a:ea typeface="Times New Roman"/>
                          <a:cs typeface="Calibri"/>
                        </a:rPr>
                        <a:t> </a:t>
                      </a:r>
                      <a:endParaRPr lang="en-US" sz="800" dirty="0">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solidFill>
                            <a:srgbClr val="00B050"/>
                          </a:solidFill>
                          <a:effectLst/>
                          <a:latin typeface="Calibri"/>
                          <a:ea typeface="Times New Roman"/>
                          <a:cs typeface="Calibri"/>
                        </a:rPr>
                        <a:t> </a:t>
                      </a:r>
                      <a:endParaRPr lang="en-US" sz="800" dirty="0">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solidFill>
                            <a:srgbClr val="00B050"/>
                          </a:solidFill>
                          <a:effectLst/>
                          <a:latin typeface="Calibri"/>
                          <a:ea typeface="Times New Roman"/>
                          <a:cs typeface="Calibri"/>
                        </a:rPr>
                        <a:t> </a:t>
                      </a:r>
                      <a:endParaRPr lang="en-US" sz="800" dirty="0">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solidFill>
                            <a:srgbClr val="00B050"/>
                          </a:solidFill>
                          <a:effectLst/>
                          <a:latin typeface="Calibri"/>
                          <a:ea typeface="Times New Roman"/>
                          <a:cs typeface="Calibri"/>
                        </a:rPr>
                        <a:t> </a:t>
                      </a:r>
                      <a:endParaRPr lang="en-US" sz="800" dirty="0">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solidFill>
                            <a:srgbClr val="00B050"/>
                          </a:solidFill>
                          <a:effectLst/>
                          <a:latin typeface="Calibri"/>
                          <a:ea typeface="Times New Roman"/>
                          <a:cs typeface="Calibri"/>
                        </a:rPr>
                        <a:t> </a:t>
                      </a:r>
                      <a:endParaRPr lang="en-US" sz="800" dirty="0">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76052">
                <a:tc>
                  <a:txBody>
                    <a:bodyPr/>
                    <a:lstStyle/>
                    <a:p>
                      <a:pPr marL="0" marR="0">
                        <a:lnSpc>
                          <a:spcPct val="115000"/>
                        </a:lnSpc>
                        <a:spcBef>
                          <a:spcPts val="0"/>
                        </a:spcBef>
                        <a:spcAft>
                          <a:spcPts val="0"/>
                        </a:spcAft>
                      </a:pPr>
                      <a:r>
                        <a:rPr lang="en-US" sz="900" b="1" dirty="0">
                          <a:solidFill>
                            <a:srgbClr val="000099"/>
                          </a:solidFill>
                          <a:effectLst/>
                          <a:latin typeface="Calibri"/>
                          <a:ea typeface="Times New Roman"/>
                          <a:cs typeface="Calibri"/>
                        </a:rPr>
                        <a:t>Earnings</a:t>
                      </a:r>
                      <a:endParaRPr lang="en-US" sz="800" dirty="0">
                        <a:solidFill>
                          <a:srgbClr val="000099"/>
                        </a:solidFill>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gridSpan="12">
                  <a:txBody>
                    <a:bodyPr/>
                    <a:lstStyle/>
                    <a:p>
                      <a:pPr marL="0" marR="0" algn="ctr">
                        <a:lnSpc>
                          <a:spcPct val="115000"/>
                        </a:lnSpc>
                        <a:spcBef>
                          <a:spcPts val="0"/>
                        </a:spcBef>
                        <a:spcAft>
                          <a:spcPts val="0"/>
                        </a:spcAft>
                      </a:pPr>
                      <a:r>
                        <a:rPr lang="en-US" sz="1050" b="1" dirty="0">
                          <a:effectLst/>
                          <a:latin typeface="Calibri"/>
                          <a:ea typeface="Calibri"/>
                          <a:cs typeface="Times New Roman"/>
                        </a:rPr>
                        <a:t>Earn Above SGA, No Cash Benefit. Earn Below SGA, Cash Benefit. Earning  Above SGA? Use a Work Incentive!</a:t>
                      </a: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800" dirty="0">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800" dirty="0">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800" dirty="0">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800" dirty="0">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800" dirty="0">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800" dirty="0">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800" dirty="0">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800" dirty="0">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800" dirty="0">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800" dirty="0">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800" dirty="0">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13748">
                <a:tc>
                  <a:txBody>
                    <a:bodyPr/>
                    <a:lstStyle/>
                    <a:p>
                      <a:pPr marL="0" marR="0">
                        <a:lnSpc>
                          <a:spcPct val="115000"/>
                        </a:lnSpc>
                        <a:spcBef>
                          <a:spcPts val="0"/>
                        </a:spcBef>
                        <a:spcAft>
                          <a:spcPts val="0"/>
                        </a:spcAft>
                      </a:pPr>
                      <a:r>
                        <a:rPr lang="en-US" sz="900" b="1" dirty="0">
                          <a:solidFill>
                            <a:srgbClr val="000099"/>
                          </a:solidFill>
                          <a:effectLst/>
                          <a:latin typeface="Calibri"/>
                          <a:ea typeface="Times New Roman"/>
                          <a:cs typeface="Calibri"/>
                        </a:rPr>
                        <a:t>Year: 2014</a:t>
                      </a:r>
                      <a:endParaRPr lang="en-US" sz="800" dirty="0">
                        <a:solidFill>
                          <a:srgbClr val="000099"/>
                        </a:solidFill>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900" b="1" dirty="0">
                          <a:solidFill>
                            <a:srgbClr val="002060"/>
                          </a:solidFill>
                          <a:effectLst/>
                          <a:latin typeface="Calibri"/>
                          <a:ea typeface="Times New Roman"/>
                          <a:cs typeface="Calibri"/>
                        </a:rPr>
                        <a:t>Jan</a:t>
                      </a:r>
                      <a:endParaRPr lang="en-US" sz="800" dirty="0">
                        <a:solidFill>
                          <a:srgbClr val="002060"/>
                        </a:solidFill>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solidFill>
                            <a:srgbClr val="002060"/>
                          </a:solidFill>
                          <a:effectLst/>
                          <a:latin typeface="Calibri"/>
                          <a:ea typeface="Times New Roman"/>
                          <a:cs typeface="Calibri"/>
                        </a:rPr>
                        <a:t>Feb</a:t>
                      </a:r>
                      <a:endParaRPr lang="en-US" sz="800" dirty="0">
                        <a:solidFill>
                          <a:srgbClr val="002060"/>
                        </a:solidFill>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solidFill>
                            <a:srgbClr val="002060"/>
                          </a:solidFill>
                          <a:effectLst/>
                          <a:latin typeface="Calibri"/>
                          <a:ea typeface="Times New Roman"/>
                          <a:cs typeface="Calibri"/>
                        </a:rPr>
                        <a:t>March</a:t>
                      </a:r>
                      <a:endParaRPr lang="en-US" sz="800" dirty="0">
                        <a:solidFill>
                          <a:srgbClr val="002060"/>
                        </a:solidFill>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solidFill>
                            <a:srgbClr val="002060"/>
                          </a:solidFill>
                          <a:effectLst/>
                          <a:latin typeface="Calibri"/>
                          <a:ea typeface="Times New Roman"/>
                          <a:cs typeface="Calibri"/>
                        </a:rPr>
                        <a:t>April</a:t>
                      </a:r>
                      <a:endParaRPr lang="en-US" sz="800" dirty="0">
                        <a:solidFill>
                          <a:srgbClr val="002060"/>
                        </a:solidFill>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solidFill>
                            <a:srgbClr val="002060"/>
                          </a:solidFill>
                          <a:effectLst/>
                          <a:latin typeface="Calibri"/>
                          <a:ea typeface="Times New Roman"/>
                          <a:cs typeface="Calibri"/>
                        </a:rPr>
                        <a:t>May</a:t>
                      </a:r>
                      <a:endParaRPr lang="en-US" sz="800" dirty="0">
                        <a:solidFill>
                          <a:srgbClr val="002060"/>
                        </a:solidFill>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solidFill>
                            <a:srgbClr val="002060"/>
                          </a:solidFill>
                          <a:effectLst/>
                          <a:latin typeface="Calibri"/>
                          <a:ea typeface="Times New Roman"/>
                          <a:cs typeface="Calibri"/>
                        </a:rPr>
                        <a:t>June</a:t>
                      </a:r>
                      <a:endParaRPr lang="en-US" sz="800" dirty="0">
                        <a:solidFill>
                          <a:srgbClr val="002060"/>
                        </a:solidFill>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solidFill>
                            <a:srgbClr val="002060"/>
                          </a:solidFill>
                          <a:effectLst/>
                          <a:latin typeface="Calibri"/>
                          <a:ea typeface="Times New Roman"/>
                          <a:cs typeface="Calibri"/>
                        </a:rPr>
                        <a:t>July</a:t>
                      </a:r>
                      <a:endParaRPr lang="en-US" sz="800" dirty="0">
                        <a:solidFill>
                          <a:srgbClr val="002060"/>
                        </a:solidFill>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solidFill>
                            <a:srgbClr val="002060"/>
                          </a:solidFill>
                          <a:effectLst/>
                          <a:latin typeface="Calibri"/>
                          <a:ea typeface="Times New Roman"/>
                          <a:cs typeface="Calibri"/>
                        </a:rPr>
                        <a:t>Aug</a:t>
                      </a:r>
                      <a:endParaRPr lang="en-US" sz="800" dirty="0">
                        <a:solidFill>
                          <a:srgbClr val="002060"/>
                        </a:solidFill>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solidFill>
                            <a:srgbClr val="002060"/>
                          </a:solidFill>
                          <a:effectLst/>
                          <a:latin typeface="Calibri"/>
                          <a:ea typeface="Times New Roman"/>
                          <a:cs typeface="Calibri"/>
                        </a:rPr>
                        <a:t>Sept</a:t>
                      </a:r>
                      <a:endParaRPr lang="en-US" sz="800" dirty="0">
                        <a:solidFill>
                          <a:srgbClr val="002060"/>
                        </a:solidFill>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solidFill>
                            <a:srgbClr val="002060"/>
                          </a:solidFill>
                          <a:effectLst/>
                          <a:latin typeface="Calibri"/>
                          <a:ea typeface="Times New Roman"/>
                          <a:cs typeface="Calibri"/>
                        </a:rPr>
                        <a:t>Oct</a:t>
                      </a:r>
                      <a:endParaRPr lang="en-US" sz="800" dirty="0">
                        <a:solidFill>
                          <a:srgbClr val="002060"/>
                        </a:solidFill>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solidFill>
                            <a:srgbClr val="002060"/>
                          </a:solidFill>
                          <a:effectLst/>
                          <a:latin typeface="Calibri"/>
                          <a:ea typeface="Times New Roman"/>
                          <a:cs typeface="Calibri"/>
                        </a:rPr>
                        <a:t>Nov</a:t>
                      </a:r>
                      <a:endParaRPr lang="en-US" sz="800" dirty="0">
                        <a:solidFill>
                          <a:srgbClr val="002060"/>
                        </a:solidFill>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solidFill>
                            <a:srgbClr val="002060"/>
                          </a:solidFill>
                          <a:effectLst/>
                          <a:latin typeface="Calibri"/>
                          <a:ea typeface="Times New Roman"/>
                          <a:cs typeface="Calibri"/>
                        </a:rPr>
                        <a:t>Dec</a:t>
                      </a:r>
                      <a:endParaRPr lang="en-US" sz="800" dirty="0">
                        <a:solidFill>
                          <a:srgbClr val="002060"/>
                        </a:solidFill>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13748">
                <a:tc>
                  <a:txBody>
                    <a:bodyPr/>
                    <a:lstStyle/>
                    <a:p>
                      <a:pPr marL="0" marR="0">
                        <a:lnSpc>
                          <a:spcPct val="115000"/>
                        </a:lnSpc>
                        <a:spcBef>
                          <a:spcPts val="0"/>
                        </a:spcBef>
                        <a:spcAft>
                          <a:spcPts val="0"/>
                        </a:spcAft>
                      </a:pPr>
                      <a:r>
                        <a:rPr lang="en-US" sz="900" b="1" kern="0" dirty="0">
                          <a:solidFill>
                            <a:srgbClr val="000099"/>
                          </a:solidFill>
                          <a:effectLst/>
                          <a:latin typeface="Calibri"/>
                          <a:ea typeface="Times New Roman"/>
                          <a:cs typeface="Calibri"/>
                        </a:rPr>
                        <a:t>EPE MONTH</a:t>
                      </a: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900" b="1" dirty="0">
                          <a:solidFill>
                            <a:srgbClr val="00B050"/>
                          </a:solidFill>
                          <a:effectLst/>
                          <a:latin typeface="Calibri"/>
                          <a:ea typeface="Times New Roman"/>
                          <a:cs typeface="Calibri"/>
                        </a:rPr>
                        <a:t> </a:t>
                      </a:r>
                      <a:endParaRPr lang="en-US" sz="800" dirty="0">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solidFill>
                            <a:srgbClr val="00B050"/>
                          </a:solidFill>
                          <a:effectLst/>
                          <a:latin typeface="Calibri"/>
                          <a:ea typeface="Times New Roman"/>
                          <a:cs typeface="Calibri"/>
                        </a:rPr>
                        <a:t> </a:t>
                      </a:r>
                      <a:endParaRPr lang="en-US" sz="800" dirty="0">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solidFill>
                            <a:srgbClr val="00B050"/>
                          </a:solidFill>
                          <a:effectLst/>
                          <a:latin typeface="Calibri"/>
                          <a:ea typeface="Times New Roman"/>
                          <a:cs typeface="Calibri"/>
                        </a:rPr>
                        <a:t> </a:t>
                      </a:r>
                      <a:endParaRPr lang="en-US" sz="800" dirty="0">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solidFill>
                            <a:srgbClr val="00B050"/>
                          </a:solidFill>
                          <a:effectLst/>
                          <a:latin typeface="Calibri"/>
                          <a:ea typeface="Times New Roman"/>
                          <a:cs typeface="Calibri"/>
                        </a:rPr>
                        <a:t> </a:t>
                      </a:r>
                      <a:endParaRPr lang="en-US" sz="800" dirty="0">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solidFill>
                            <a:srgbClr val="00B050"/>
                          </a:solidFill>
                          <a:effectLst/>
                          <a:latin typeface="Calibri"/>
                          <a:ea typeface="Times New Roman"/>
                          <a:cs typeface="Calibri"/>
                        </a:rPr>
                        <a:t> </a:t>
                      </a:r>
                      <a:endParaRPr lang="en-US" sz="800" dirty="0">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solidFill>
                            <a:srgbClr val="00B050"/>
                          </a:solidFill>
                          <a:effectLst/>
                          <a:latin typeface="Calibri"/>
                          <a:ea typeface="Times New Roman"/>
                          <a:cs typeface="Calibri"/>
                        </a:rPr>
                        <a:t> </a:t>
                      </a:r>
                      <a:endParaRPr lang="en-US" sz="800" dirty="0">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solidFill>
                            <a:srgbClr val="00B050"/>
                          </a:solidFill>
                          <a:effectLst/>
                          <a:latin typeface="Calibri"/>
                          <a:ea typeface="Times New Roman"/>
                          <a:cs typeface="Calibri"/>
                        </a:rPr>
                        <a:t> </a:t>
                      </a:r>
                      <a:endParaRPr lang="en-US" sz="800" dirty="0">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solidFill>
                            <a:srgbClr val="00B050"/>
                          </a:solidFill>
                          <a:effectLst/>
                          <a:latin typeface="Calibri"/>
                          <a:ea typeface="Times New Roman"/>
                          <a:cs typeface="Calibri"/>
                        </a:rPr>
                        <a:t> </a:t>
                      </a:r>
                      <a:endParaRPr lang="en-US" sz="800" dirty="0">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solidFill>
                            <a:srgbClr val="00B050"/>
                          </a:solidFill>
                          <a:effectLst/>
                          <a:latin typeface="Calibri"/>
                          <a:ea typeface="Times New Roman"/>
                          <a:cs typeface="Calibri"/>
                        </a:rPr>
                        <a:t> </a:t>
                      </a:r>
                      <a:endParaRPr lang="en-US" sz="800" dirty="0">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solidFill>
                            <a:srgbClr val="00B050"/>
                          </a:solidFill>
                          <a:effectLst/>
                          <a:latin typeface="Calibri"/>
                          <a:ea typeface="Times New Roman"/>
                          <a:cs typeface="Calibri"/>
                        </a:rPr>
                        <a:t> </a:t>
                      </a:r>
                      <a:endParaRPr lang="en-US" sz="800" dirty="0">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solidFill>
                            <a:srgbClr val="00B050"/>
                          </a:solidFill>
                          <a:effectLst/>
                          <a:latin typeface="Calibri"/>
                          <a:ea typeface="Times New Roman"/>
                          <a:cs typeface="Calibri"/>
                        </a:rPr>
                        <a:t> </a:t>
                      </a:r>
                      <a:endParaRPr lang="en-US" sz="800" dirty="0">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solidFill>
                            <a:srgbClr val="00B050"/>
                          </a:solidFill>
                          <a:effectLst/>
                          <a:latin typeface="Calibri"/>
                          <a:ea typeface="Times New Roman"/>
                          <a:cs typeface="Calibri"/>
                        </a:rPr>
                        <a:t> </a:t>
                      </a:r>
                      <a:endParaRPr lang="en-US" sz="800" dirty="0">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13748">
                <a:tc>
                  <a:txBody>
                    <a:bodyPr/>
                    <a:lstStyle/>
                    <a:p>
                      <a:pPr marL="0" marR="0">
                        <a:lnSpc>
                          <a:spcPct val="115000"/>
                        </a:lnSpc>
                        <a:spcBef>
                          <a:spcPts val="0"/>
                        </a:spcBef>
                        <a:spcAft>
                          <a:spcPts val="0"/>
                        </a:spcAft>
                      </a:pPr>
                      <a:r>
                        <a:rPr lang="en-US" sz="900" b="1" dirty="0">
                          <a:solidFill>
                            <a:srgbClr val="000099"/>
                          </a:solidFill>
                          <a:effectLst/>
                          <a:latin typeface="Calibri"/>
                          <a:ea typeface="Times New Roman"/>
                          <a:cs typeface="Calibri"/>
                        </a:rPr>
                        <a:t>Earnings</a:t>
                      </a:r>
                      <a:endParaRPr lang="en-US" sz="800" dirty="0">
                        <a:solidFill>
                          <a:srgbClr val="000099"/>
                        </a:solidFill>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gridSpan="12">
                  <a:txBody>
                    <a:bodyPr/>
                    <a:lstStyle/>
                    <a:p>
                      <a:pPr marL="0" marR="0" algn="ctr">
                        <a:lnSpc>
                          <a:spcPct val="115000"/>
                        </a:lnSpc>
                        <a:spcBef>
                          <a:spcPts val="0"/>
                        </a:spcBef>
                        <a:spcAft>
                          <a:spcPts val="0"/>
                        </a:spcAft>
                      </a:pPr>
                      <a:endParaRPr lang="en-US" sz="800" dirty="0">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800" dirty="0">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800" dirty="0">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800" dirty="0">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800" dirty="0">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800" dirty="0">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800" dirty="0">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800" dirty="0">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800" dirty="0">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800" dirty="0">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800" dirty="0">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800" dirty="0">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13748">
                <a:tc>
                  <a:txBody>
                    <a:bodyPr/>
                    <a:lstStyle/>
                    <a:p>
                      <a:pPr marL="0" marR="0">
                        <a:lnSpc>
                          <a:spcPct val="115000"/>
                        </a:lnSpc>
                        <a:spcBef>
                          <a:spcPts val="0"/>
                        </a:spcBef>
                        <a:spcAft>
                          <a:spcPts val="0"/>
                        </a:spcAft>
                      </a:pPr>
                      <a:r>
                        <a:rPr lang="en-US" sz="900" b="1" dirty="0">
                          <a:solidFill>
                            <a:srgbClr val="000099"/>
                          </a:solidFill>
                          <a:effectLst/>
                          <a:latin typeface="Calibri"/>
                          <a:ea typeface="Times New Roman"/>
                          <a:cs typeface="Calibri"/>
                        </a:rPr>
                        <a:t>Year: 2015</a:t>
                      </a:r>
                      <a:endParaRPr lang="en-US" sz="800" dirty="0">
                        <a:solidFill>
                          <a:srgbClr val="000099"/>
                        </a:solidFill>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900" b="1" dirty="0">
                          <a:solidFill>
                            <a:srgbClr val="002060"/>
                          </a:solidFill>
                          <a:effectLst/>
                          <a:latin typeface="Calibri"/>
                          <a:ea typeface="Times New Roman"/>
                          <a:cs typeface="Calibri"/>
                        </a:rPr>
                        <a:t>Jan</a:t>
                      </a:r>
                      <a:endParaRPr lang="en-US" sz="800" dirty="0">
                        <a:solidFill>
                          <a:srgbClr val="002060"/>
                        </a:solidFill>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solidFill>
                            <a:srgbClr val="002060"/>
                          </a:solidFill>
                          <a:effectLst/>
                          <a:latin typeface="Calibri"/>
                          <a:ea typeface="Times New Roman"/>
                          <a:cs typeface="Calibri"/>
                        </a:rPr>
                        <a:t>Feb</a:t>
                      </a:r>
                      <a:endParaRPr lang="en-US" sz="800" dirty="0">
                        <a:solidFill>
                          <a:srgbClr val="002060"/>
                        </a:solidFill>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solidFill>
                            <a:srgbClr val="002060"/>
                          </a:solidFill>
                          <a:effectLst/>
                          <a:latin typeface="Calibri"/>
                          <a:ea typeface="Times New Roman"/>
                          <a:cs typeface="Calibri"/>
                        </a:rPr>
                        <a:t>March</a:t>
                      </a:r>
                      <a:endParaRPr lang="en-US" sz="800" dirty="0">
                        <a:solidFill>
                          <a:srgbClr val="002060"/>
                        </a:solidFill>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solidFill>
                            <a:srgbClr val="002060"/>
                          </a:solidFill>
                          <a:effectLst/>
                          <a:latin typeface="Calibri"/>
                          <a:ea typeface="Times New Roman"/>
                          <a:cs typeface="Calibri"/>
                        </a:rPr>
                        <a:t>April</a:t>
                      </a:r>
                      <a:endParaRPr lang="en-US" sz="800" dirty="0">
                        <a:solidFill>
                          <a:srgbClr val="002060"/>
                        </a:solidFill>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solidFill>
                            <a:srgbClr val="002060"/>
                          </a:solidFill>
                          <a:effectLst/>
                          <a:latin typeface="Calibri"/>
                          <a:ea typeface="Times New Roman"/>
                          <a:cs typeface="Calibri"/>
                        </a:rPr>
                        <a:t>May</a:t>
                      </a:r>
                      <a:endParaRPr lang="en-US" sz="800" dirty="0">
                        <a:solidFill>
                          <a:srgbClr val="002060"/>
                        </a:solidFill>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solidFill>
                            <a:srgbClr val="002060"/>
                          </a:solidFill>
                          <a:effectLst/>
                          <a:latin typeface="Calibri"/>
                          <a:ea typeface="Times New Roman"/>
                          <a:cs typeface="Calibri"/>
                        </a:rPr>
                        <a:t>June</a:t>
                      </a:r>
                      <a:endParaRPr lang="en-US" sz="800" dirty="0">
                        <a:solidFill>
                          <a:srgbClr val="002060"/>
                        </a:solidFill>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solidFill>
                            <a:srgbClr val="002060"/>
                          </a:solidFill>
                          <a:effectLst/>
                          <a:latin typeface="Calibri"/>
                          <a:ea typeface="Times New Roman"/>
                          <a:cs typeface="Calibri"/>
                        </a:rPr>
                        <a:t>July</a:t>
                      </a:r>
                      <a:endParaRPr lang="en-US" sz="800" dirty="0">
                        <a:solidFill>
                          <a:srgbClr val="002060"/>
                        </a:solidFill>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solidFill>
                            <a:srgbClr val="002060"/>
                          </a:solidFill>
                          <a:effectLst/>
                          <a:latin typeface="Calibri"/>
                          <a:ea typeface="Times New Roman"/>
                          <a:cs typeface="Calibri"/>
                        </a:rPr>
                        <a:t>Aug</a:t>
                      </a:r>
                      <a:endParaRPr lang="en-US" sz="800" dirty="0">
                        <a:solidFill>
                          <a:srgbClr val="002060"/>
                        </a:solidFill>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solidFill>
                            <a:srgbClr val="002060"/>
                          </a:solidFill>
                          <a:effectLst/>
                          <a:latin typeface="Calibri"/>
                          <a:ea typeface="Times New Roman"/>
                          <a:cs typeface="Calibri"/>
                        </a:rPr>
                        <a:t>Sept</a:t>
                      </a:r>
                      <a:endParaRPr lang="en-US" sz="800" dirty="0">
                        <a:solidFill>
                          <a:srgbClr val="002060"/>
                        </a:solidFill>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solidFill>
                            <a:srgbClr val="002060"/>
                          </a:solidFill>
                          <a:effectLst/>
                          <a:latin typeface="Calibri"/>
                          <a:ea typeface="Times New Roman"/>
                          <a:cs typeface="Calibri"/>
                        </a:rPr>
                        <a:t>Oct</a:t>
                      </a:r>
                      <a:endParaRPr lang="en-US" sz="800" dirty="0">
                        <a:solidFill>
                          <a:srgbClr val="002060"/>
                        </a:solidFill>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solidFill>
                            <a:srgbClr val="002060"/>
                          </a:solidFill>
                          <a:effectLst/>
                          <a:latin typeface="Calibri"/>
                          <a:ea typeface="Times New Roman"/>
                          <a:cs typeface="Calibri"/>
                        </a:rPr>
                        <a:t>Nov</a:t>
                      </a:r>
                      <a:endParaRPr lang="en-US" sz="800" dirty="0">
                        <a:solidFill>
                          <a:srgbClr val="002060"/>
                        </a:solidFill>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solidFill>
                            <a:srgbClr val="002060"/>
                          </a:solidFill>
                          <a:effectLst/>
                          <a:latin typeface="Calibri"/>
                          <a:ea typeface="Times New Roman"/>
                          <a:cs typeface="Calibri"/>
                        </a:rPr>
                        <a:t>Dec</a:t>
                      </a:r>
                      <a:endParaRPr lang="en-US" sz="800" dirty="0">
                        <a:solidFill>
                          <a:srgbClr val="002060"/>
                        </a:solidFill>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13748">
                <a:tc>
                  <a:txBody>
                    <a:bodyPr/>
                    <a:lstStyle/>
                    <a:p>
                      <a:pPr marL="0" marR="0">
                        <a:lnSpc>
                          <a:spcPct val="115000"/>
                        </a:lnSpc>
                        <a:spcBef>
                          <a:spcPts val="0"/>
                        </a:spcBef>
                        <a:spcAft>
                          <a:spcPts val="0"/>
                        </a:spcAft>
                      </a:pPr>
                      <a:r>
                        <a:rPr lang="en-US" sz="900" b="1" dirty="0">
                          <a:solidFill>
                            <a:srgbClr val="000099"/>
                          </a:solidFill>
                          <a:effectLst/>
                          <a:latin typeface="Calibri"/>
                          <a:ea typeface="Times New Roman"/>
                          <a:cs typeface="Calibri"/>
                        </a:rPr>
                        <a:t>EPE MONTH</a:t>
                      </a:r>
                      <a:endParaRPr lang="en-US" sz="800" dirty="0">
                        <a:solidFill>
                          <a:srgbClr val="000099"/>
                        </a:solidFill>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900" b="1" dirty="0">
                          <a:solidFill>
                            <a:srgbClr val="00B050"/>
                          </a:solidFill>
                          <a:effectLst/>
                          <a:latin typeface="Calibri"/>
                          <a:ea typeface="Times New Roman"/>
                          <a:cs typeface="Calibri"/>
                        </a:rPr>
                        <a:t> </a:t>
                      </a:r>
                      <a:endParaRPr lang="en-US" sz="800" dirty="0">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solidFill>
                            <a:srgbClr val="00B050"/>
                          </a:solidFill>
                          <a:effectLst/>
                          <a:latin typeface="Calibri"/>
                          <a:ea typeface="Times New Roman"/>
                          <a:cs typeface="Calibri"/>
                        </a:rPr>
                        <a:t> </a:t>
                      </a:r>
                      <a:endParaRPr lang="en-US" sz="800" dirty="0">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800" dirty="0">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800" dirty="0">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solidFill>
                            <a:srgbClr val="00B050"/>
                          </a:solidFill>
                          <a:effectLst/>
                          <a:latin typeface="Calibri"/>
                          <a:ea typeface="Times New Roman"/>
                          <a:cs typeface="Calibri"/>
                        </a:rPr>
                        <a:t> </a:t>
                      </a:r>
                      <a:endParaRPr lang="en-US" sz="800" dirty="0">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solidFill>
                            <a:srgbClr val="00B050"/>
                          </a:solidFill>
                          <a:effectLst/>
                          <a:latin typeface="Calibri"/>
                          <a:ea typeface="Times New Roman"/>
                          <a:cs typeface="Calibri"/>
                        </a:rPr>
                        <a:t> </a:t>
                      </a:r>
                      <a:endParaRPr lang="en-US" sz="800" dirty="0">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solidFill>
                            <a:srgbClr val="00B050"/>
                          </a:solidFill>
                          <a:effectLst/>
                          <a:latin typeface="Calibri"/>
                          <a:ea typeface="Times New Roman"/>
                          <a:cs typeface="Calibri"/>
                        </a:rPr>
                        <a:t> </a:t>
                      </a:r>
                      <a:endParaRPr lang="en-US" sz="800" dirty="0">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solidFill>
                            <a:srgbClr val="00B050"/>
                          </a:solidFill>
                          <a:effectLst/>
                          <a:latin typeface="Calibri"/>
                          <a:ea typeface="Times New Roman"/>
                          <a:cs typeface="Calibri"/>
                        </a:rPr>
                        <a:t> </a:t>
                      </a:r>
                      <a:endParaRPr lang="en-US" sz="800" dirty="0">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solidFill>
                            <a:srgbClr val="00B050"/>
                          </a:solidFill>
                          <a:effectLst/>
                          <a:latin typeface="Calibri"/>
                          <a:ea typeface="Times New Roman"/>
                          <a:cs typeface="Calibri"/>
                        </a:rPr>
                        <a:t> </a:t>
                      </a:r>
                      <a:endParaRPr lang="en-US" sz="800" dirty="0">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solidFill>
                            <a:srgbClr val="00B050"/>
                          </a:solidFill>
                          <a:effectLst/>
                          <a:latin typeface="Calibri"/>
                          <a:ea typeface="Times New Roman"/>
                          <a:cs typeface="Calibri"/>
                        </a:rPr>
                        <a:t> </a:t>
                      </a:r>
                      <a:endParaRPr lang="en-US" sz="800" dirty="0">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solidFill>
                            <a:srgbClr val="00B050"/>
                          </a:solidFill>
                          <a:effectLst/>
                          <a:latin typeface="Calibri"/>
                          <a:ea typeface="Times New Roman"/>
                          <a:cs typeface="Calibri"/>
                        </a:rPr>
                        <a:t> </a:t>
                      </a:r>
                      <a:endParaRPr lang="en-US" sz="800" dirty="0">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solidFill>
                            <a:srgbClr val="00B050"/>
                          </a:solidFill>
                          <a:effectLst/>
                          <a:latin typeface="Calibri"/>
                          <a:ea typeface="Times New Roman"/>
                          <a:cs typeface="Calibri"/>
                        </a:rPr>
                        <a:t> </a:t>
                      </a:r>
                      <a:endParaRPr lang="en-US" sz="800" dirty="0">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13748">
                <a:tc>
                  <a:txBody>
                    <a:bodyPr/>
                    <a:lstStyle/>
                    <a:p>
                      <a:pPr marL="0" marR="0">
                        <a:lnSpc>
                          <a:spcPct val="115000"/>
                        </a:lnSpc>
                        <a:spcBef>
                          <a:spcPts val="0"/>
                        </a:spcBef>
                        <a:spcAft>
                          <a:spcPts val="0"/>
                        </a:spcAft>
                      </a:pPr>
                      <a:r>
                        <a:rPr lang="en-US" sz="900" b="1" dirty="0">
                          <a:solidFill>
                            <a:srgbClr val="000099"/>
                          </a:solidFill>
                          <a:effectLst/>
                          <a:latin typeface="Calibri"/>
                          <a:ea typeface="Times New Roman"/>
                          <a:cs typeface="Calibri"/>
                        </a:rPr>
                        <a:t>Earnings</a:t>
                      </a:r>
                      <a:endParaRPr lang="en-US" sz="800" dirty="0">
                        <a:solidFill>
                          <a:srgbClr val="000099"/>
                        </a:solidFill>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gridSpan="12">
                  <a:txBody>
                    <a:bodyPr/>
                    <a:lstStyle/>
                    <a:p>
                      <a:pPr marL="0" marR="0" algn="ctr">
                        <a:lnSpc>
                          <a:spcPct val="115000"/>
                        </a:lnSpc>
                        <a:spcBef>
                          <a:spcPts val="0"/>
                        </a:spcBef>
                        <a:spcAft>
                          <a:spcPts val="0"/>
                        </a:spcAft>
                      </a:pPr>
                      <a:endParaRPr lang="en-US" sz="800" dirty="0">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800" dirty="0">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800" dirty="0">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800" dirty="0">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800" dirty="0">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800" dirty="0">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800" dirty="0">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800" dirty="0">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800" dirty="0">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800" dirty="0">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800" dirty="0">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800" dirty="0">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09346">
                <a:tc>
                  <a:txBody>
                    <a:bodyPr/>
                    <a:lstStyle/>
                    <a:p>
                      <a:pPr marL="0" marR="0">
                        <a:lnSpc>
                          <a:spcPct val="115000"/>
                        </a:lnSpc>
                        <a:spcBef>
                          <a:spcPts val="0"/>
                        </a:spcBef>
                        <a:spcAft>
                          <a:spcPts val="0"/>
                        </a:spcAft>
                      </a:pPr>
                      <a:r>
                        <a:rPr lang="en-US" sz="900" b="1" dirty="0">
                          <a:effectLst/>
                          <a:latin typeface="Calibri"/>
                          <a:ea typeface="Times New Roman"/>
                          <a:cs typeface="Calibri"/>
                        </a:rPr>
                        <a:t>Year: 2016</a:t>
                      </a:r>
                      <a:endParaRPr lang="en-US" sz="800" dirty="0">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900" b="1" dirty="0">
                          <a:effectLst/>
                          <a:latin typeface="Calibri"/>
                          <a:ea typeface="Times New Roman"/>
                          <a:cs typeface="Calibri"/>
                        </a:rPr>
                        <a:t>Jan</a:t>
                      </a:r>
                      <a:endParaRPr lang="en-US" sz="800" dirty="0">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b="1" dirty="0">
                          <a:effectLst/>
                          <a:latin typeface="Calibri"/>
                          <a:ea typeface="Times New Roman"/>
                          <a:cs typeface="Calibri"/>
                        </a:rPr>
                        <a:t>Feb</a:t>
                      </a:r>
                      <a:endParaRPr lang="en-US" sz="800" dirty="0">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b="1" dirty="0">
                          <a:effectLst/>
                          <a:latin typeface="Calibri"/>
                          <a:ea typeface="Times New Roman"/>
                          <a:cs typeface="Calibri"/>
                        </a:rPr>
                        <a:t>March</a:t>
                      </a:r>
                      <a:endParaRPr lang="en-US" sz="800" dirty="0">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b="1" dirty="0">
                          <a:effectLst/>
                          <a:latin typeface="Calibri"/>
                          <a:ea typeface="Times New Roman"/>
                          <a:cs typeface="Calibri"/>
                        </a:rPr>
                        <a:t>April</a:t>
                      </a:r>
                      <a:endParaRPr lang="en-US" sz="800" dirty="0">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b="1" dirty="0">
                          <a:effectLst/>
                          <a:latin typeface="Calibri"/>
                          <a:ea typeface="Times New Roman"/>
                          <a:cs typeface="Calibri"/>
                        </a:rPr>
                        <a:t>May</a:t>
                      </a:r>
                      <a:endParaRPr lang="en-US" sz="800" dirty="0">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b="1" dirty="0">
                          <a:effectLst/>
                          <a:latin typeface="Calibri"/>
                          <a:ea typeface="Times New Roman"/>
                          <a:cs typeface="Calibri"/>
                        </a:rPr>
                        <a:t>June</a:t>
                      </a:r>
                      <a:endParaRPr lang="en-US" sz="800" dirty="0">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b="1" dirty="0">
                          <a:effectLst/>
                          <a:latin typeface="Calibri"/>
                          <a:ea typeface="Times New Roman"/>
                          <a:cs typeface="Calibri"/>
                        </a:rPr>
                        <a:t>July</a:t>
                      </a:r>
                      <a:endParaRPr lang="en-US" sz="800" dirty="0">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b="1" dirty="0">
                          <a:effectLst/>
                          <a:latin typeface="Calibri"/>
                          <a:ea typeface="Times New Roman"/>
                          <a:cs typeface="Calibri"/>
                        </a:rPr>
                        <a:t>Aug</a:t>
                      </a:r>
                      <a:endParaRPr lang="en-US" sz="800" dirty="0">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b="1" dirty="0">
                          <a:effectLst/>
                          <a:latin typeface="Calibri"/>
                          <a:ea typeface="Times New Roman"/>
                          <a:cs typeface="Calibri"/>
                        </a:rPr>
                        <a:t>Sept</a:t>
                      </a:r>
                      <a:endParaRPr lang="en-US" sz="800" dirty="0">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b="1" dirty="0">
                          <a:effectLst/>
                          <a:latin typeface="Calibri"/>
                          <a:ea typeface="Times New Roman"/>
                          <a:cs typeface="Calibri"/>
                        </a:rPr>
                        <a:t>Oct</a:t>
                      </a:r>
                      <a:endParaRPr lang="en-US" sz="800" dirty="0">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b="1" dirty="0">
                          <a:effectLst/>
                          <a:latin typeface="Calibri"/>
                          <a:ea typeface="Times New Roman"/>
                          <a:cs typeface="Calibri"/>
                        </a:rPr>
                        <a:t>Nov</a:t>
                      </a:r>
                      <a:endParaRPr lang="en-US" sz="800" dirty="0">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b="1" dirty="0">
                          <a:effectLst/>
                          <a:latin typeface="Calibri"/>
                          <a:ea typeface="Times New Roman"/>
                          <a:cs typeface="Calibri"/>
                        </a:rPr>
                        <a:t>Dec</a:t>
                      </a:r>
                      <a:endParaRPr lang="en-US" sz="800" dirty="0">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09316">
                <a:tc>
                  <a:txBody>
                    <a:bodyPr/>
                    <a:lstStyle/>
                    <a:p>
                      <a:pPr marL="0" marR="0" lvl="0" indent="0" algn="l" defTabSz="685800" rtl="0" eaLnBrk="1" fontAlgn="auto" latinLnBrk="0" hangingPunct="1">
                        <a:lnSpc>
                          <a:spcPct val="115000"/>
                        </a:lnSpc>
                        <a:spcBef>
                          <a:spcPts val="0"/>
                        </a:spcBef>
                        <a:spcAft>
                          <a:spcPts val="0"/>
                        </a:spcAft>
                        <a:buClrTx/>
                        <a:buSzTx/>
                        <a:buFontTx/>
                        <a:buNone/>
                        <a:tabLst/>
                        <a:defRPr/>
                      </a:pPr>
                      <a:r>
                        <a:rPr lang="en-US" sz="900" b="1" dirty="0">
                          <a:effectLst/>
                          <a:latin typeface="Calibri"/>
                          <a:ea typeface="Times New Roman"/>
                          <a:cs typeface="Calibri"/>
                        </a:rPr>
                        <a:t>Earnings</a:t>
                      </a:r>
                      <a:endParaRPr lang="en-US" sz="900" b="1" dirty="0">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900" b="1" dirty="0">
                          <a:solidFill>
                            <a:srgbClr val="00B050"/>
                          </a:solidFill>
                          <a:effectLst/>
                          <a:latin typeface="Calibri"/>
                          <a:ea typeface="Times New Roman"/>
                          <a:cs typeface="Calibri"/>
                        </a:rPr>
                        <a:t> </a:t>
                      </a:r>
                      <a:endParaRPr lang="en-US" sz="800" dirty="0">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solidFill>
                            <a:srgbClr val="00B050"/>
                          </a:solidFill>
                          <a:effectLst/>
                          <a:latin typeface="Calibri"/>
                          <a:ea typeface="Times New Roman"/>
                          <a:cs typeface="Calibri"/>
                        </a:rPr>
                        <a:t> </a:t>
                      </a:r>
                      <a:endParaRPr lang="en-US" sz="800" dirty="0">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solidFill>
                            <a:srgbClr val="00B050"/>
                          </a:solidFill>
                          <a:effectLst/>
                          <a:latin typeface="Calibri"/>
                          <a:ea typeface="Times New Roman"/>
                          <a:cs typeface="Calibri"/>
                        </a:rPr>
                        <a:t> </a:t>
                      </a:r>
                      <a:endParaRPr lang="en-US" sz="800" dirty="0">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solidFill>
                            <a:srgbClr val="00B050"/>
                          </a:solidFill>
                          <a:effectLst/>
                          <a:latin typeface="Calibri"/>
                          <a:ea typeface="Times New Roman"/>
                          <a:cs typeface="Calibri"/>
                        </a:rPr>
                        <a:t> </a:t>
                      </a:r>
                      <a:endParaRPr lang="en-US" sz="800" dirty="0">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solidFill>
                            <a:srgbClr val="00B050"/>
                          </a:solidFill>
                          <a:effectLst/>
                          <a:latin typeface="Calibri"/>
                          <a:ea typeface="Times New Roman"/>
                          <a:cs typeface="Calibri"/>
                        </a:rPr>
                        <a:t> </a:t>
                      </a:r>
                      <a:endParaRPr lang="en-US" sz="800" dirty="0">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solidFill>
                            <a:srgbClr val="00B050"/>
                          </a:solidFill>
                          <a:effectLst/>
                          <a:latin typeface="Calibri"/>
                          <a:ea typeface="Times New Roman"/>
                          <a:cs typeface="Calibri"/>
                        </a:rPr>
                        <a:t> </a:t>
                      </a:r>
                      <a:endParaRPr lang="en-US" sz="800" dirty="0">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solidFill>
                            <a:srgbClr val="00B050"/>
                          </a:solidFill>
                          <a:effectLst/>
                          <a:latin typeface="Calibri"/>
                          <a:ea typeface="Times New Roman"/>
                          <a:cs typeface="Calibri"/>
                        </a:rPr>
                        <a:t> </a:t>
                      </a:r>
                      <a:endParaRPr lang="en-US" sz="800" dirty="0">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solidFill>
                            <a:srgbClr val="00B050"/>
                          </a:solidFill>
                          <a:effectLst/>
                          <a:latin typeface="Calibri"/>
                          <a:ea typeface="Times New Roman"/>
                          <a:cs typeface="Calibri"/>
                        </a:rPr>
                        <a:t> </a:t>
                      </a:r>
                      <a:endParaRPr lang="en-US" sz="800" dirty="0">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solidFill>
                            <a:srgbClr val="00B050"/>
                          </a:solidFill>
                          <a:effectLst/>
                          <a:latin typeface="Calibri"/>
                          <a:ea typeface="Times New Roman"/>
                          <a:cs typeface="Calibri"/>
                        </a:rPr>
                        <a:t> </a:t>
                      </a:r>
                      <a:endParaRPr lang="en-US" sz="800" dirty="0">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solidFill>
                            <a:srgbClr val="00B050"/>
                          </a:solidFill>
                          <a:effectLst/>
                          <a:latin typeface="Calibri"/>
                          <a:ea typeface="Times New Roman"/>
                          <a:cs typeface="Calibri"/>
                        </a:rPr>
                        <a:t> </a:t>
                      </a:r>
                      <a:endParaRPr lang="en-US" sz="800" dirty="0">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solidFill>
                            <a:srgbClr val="00B050"/>
                          </a:solidFill>
                          <a:effectLst/>
                          <a:latin typeface="Calibri"/>
                          <a:ea typeface="Times New Roman"/>
                          <a:cs typeface="Calibri"/>
                        </a:rPr>
                        <a:t> </a:t>
                      </a:r>
                      <a:endParaRPr lang="en-US" sz="800" dirty="0">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solidFill>
                            <a:srgbClr val="00B050"/>
                          </a:solidFill>
                          <a:effectLst/>
                          <a:latin typeface="Calibri"/>
                          <a:ea typeface="Times New Roman"/>
                          <a:cs typeface="Calibri"/>
                        </a:rPr>
                        <a:t> </a:t>
                      </a:r>
                      <a:endParaRPr lang="en-US" sz="800" dirty="0">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213748">
                <a:tc>
                  <a:txBody>
                    <a:bodyPr/>
                    <a:lstStyle/>
                    <a:p>
                      <a:pPr marL="0" marR="0">
                        <a:lnSpc>
                          <a:spcPct val="115000"/>
                        </a:lnSpc>
                        <a:spcBef>
                          <a:spcPts val="0"/>
                        </a:spcBef>
                        <a:spcAft>
                          <a:spcPts val="0"/>
                        </a:spcAft>
                      </a:pPr>
                      <a:r>
                        <a:rPr lang="en-US" sz="900" b="1" dirty="0">
                          <a:effectLst/>
                          <a:latin typeface="Calibri"/>
                          <a:ea typeface="Times New Roman"/>
                          <a:cs typeface="Calibri"/>
                        </a:rPr>
                        <a:t>Year: 2017</a:t>
                      </a:r>
                      <a:endParaRPr lang="en-US" sz="800" dirty="0">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900" b="1" dirty="0">
                          <a:effectLst/>
                          <a:latin typeface="Calibri"/>
                          <a:ea typeface="Times New Roman"/>
                          <a:cs typeface="Calibri"/>
                        </a:rPr>
                        <a:t>Jan</a:t>
                      </a:r>
                      <a:endParaRPr lang="en-US" sz="800" dirty="0">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effectLst/>
                          <a:latin typeface="Calibri"/>
                          <a:ea typeface="Times New Roman"/>
                          <a:cs typeface="Calibri"/>
                        </a:rPr>
                        <a:t>Feb</a:t>
                      </a:r>
                      <a:endParaRPr lang="en-US" sz="800" dirty="0">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effectLst/>
                          <a:latin typeface="Calibri"/>
                          <a:ea typeface="Times New Roman"/>
                          <a:cs typeface="Calibri"/>
                        </a:rPr>
                        <a:t>March</a:t>
                      </a:r>
                      <a:endParaRPr lang="en-US" sz="800" dirty="0">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effectLst/>
                          <a:latin typeface="Calibri"/>
                          <a:ea typeface="Times New Roman"/>
                          <a:cs typeface="Calibri"/>
                        </a:rPr>
                        <a:t>April</a:t>
                      </a:r>
                      <a:endParaRPr lang="en-US" sz="800" dirty="0">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effectLst/>
                          <a:latin typeface="Calibri"/>
                          <a:ea typeface="Times New Roman"/>
                          <a:cs typeface="Calibri"/>
                        </a:rPr>
                        <a:t>May</a:t>
                      </a:r>
                      <a:endParaRPr lang="en-US" sz="800" dirty="0">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effectLst/>
                          <a:latin typeface="Calibri"/>
                          <a:ea typeface="Times New Roman"/>
                          <a:cs typeface="Calibri"/>
                        </a:rPr>
                        <a:t>June</a:t>
                      </a:r>
                      <a:endParaRPr lang="en-US" sz="800" dirty="0">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effectLst/>
                          <a:latin typeface="Calibri"/>
                          <a:ea typeface="Times New Roman"/>
                          <a:cs typeface="Calibri"/>
                        </a:rPr>
                        <a:t>July</a:t>
                      </a:r>
                      <a:endParaRPr lang="en-US" sz="800" dirty="0">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effectLst/>
                          <a:latin typeface="Calibri"/>
                          <a:ea typeface="Times New Roman"/>
                          <a:cs typeface="Calibri"/>
                        </a:rPr>
                        <a:t>Aug</a:t>
                      </a:r>
                      <a:endParaRPr lang="en-US" sz="800" dirty="0">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effectLst/>
                          <a:latin typeface="Calibri"/>
                          <a:ea typeface="Times New Roman"/>
                          <a:cs typeface="Calibri"/>
                        </a:rPr>
                        <a:t>Sept</a:t>
                      </a:r>
                      <a:endParaRPr lang="en-US" sz="800" dirty="0">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effectLst/>
                          <a:latin typeface="Calibri"/>
                          <a:ea typeface="Times New Roman"/>
                          <a:cs typeface="Calibri"/>
                        </a:rPr>
                        <a:t>Oct</a:t>
                      </a:r>
                      <a:endParaRPr lang="en-US" sz="800" dirty="0">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effectLst/>
                          <a:latin typeface="Calibri"/>
                          <a:ea typeface="Times New Roman"/>
                          <a:cs typeface="Calibri"/>
                        </a:rPr>
                        <a:t>Nov</a:t>
                      </a:r>
                      <a:endParaRPr lang="en-US" sz="800" dirty="0">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effectLst/>
                          <a:latin typeface="Calibri"/>
                          <a:ea typeface="Times New Roman"/>
                          <a:cs typeface="Calibri"/>
                        </a:rPr>
                        <a:t>Dec</a:t>
                      </a:r>
                      <a:endParaRPr lang="en-US" sz="800" dirty="0">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213748">
                <a:tc>
                  <a:txBody>
                    <a:bodyPr/>
                    <a:lstStyle/>
                    <a:p>
                      <a:pPr marL="0" marR="0" lvl="0" indent="0" algn="l" defTabSz="685800" rtl="0" eaLnBrk="1" fontAlgn="auto" latinLnBrk="0" hangingPunct="1">
                        <a:lnSpc>
                          <a:spcPct val="115000"/>
                        </a:lnSpc>
                        <a:spcBef>
                          <a:spcPts val="0"/>
                        </a:spcBef>
                        <a:spcAft>
                          <a:spcPts val="0"/>
                        </a:spcAft>
                        <a:buClrTx/>
                        <a:buSzTx/>
                        <a:buFontTx/>
                        <a:buNone/>
                        <a:tabLst/>
                        <a:defRPr/>
                      </a:pPr>
                      <a:r>
                        <a:rPr lang="en-US" sz="900" b="1" dirty="0">
                          <a:effectLst/>
                          <a:latin typeface="Calibri"/>
                          <a:ea typeface="Times New Roman"/>
                          <a:cs typeface="Calibri"/>
                        </a:rPr>
                        <a:t>Earnings</a:t>
                      </a:r>
                      <a:endParaRPr lang="en-US" sz="900" b="1" dirty="0">
                        <a:effectLst/>
                        <a:latin typeface="+mn-lt"/>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900" dirty="0">
                          <a:effectLst/>
                          <a:latin typeface="Calibri"/>
                          <a:ea typeface="Times New Roman"/>
                          <a:cs typeface="Calibri"/>
                        </a:rPr>
                        <a:t> </a:t>
                      </a:r>
                      <a:endParaRPr lang="en-US" sz="800" dirty="0">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dirty="0">
                          <a:effectLst/>
                          <a:latin typeface="Calibri"/>
                          <a:ea typeface="Times New Roman"/>
                          <a:cs typeface="Calibri"/>
                        </a:rPr>
                        <a:t> </a:t>
                      </a:r>
                      <a:endParaRPr lang="en-US" sz="800" dirty="0">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dirty="0">
                          <a:effectLst/>
                          <a:latin typeface="Calibri"/>
                          <a:ea typeface="Times New Roman"/>
                          <a:cs typeface="Calibri"/>
                        </a:rPr>
                        <a:t> </a:t>
                      </a:r>
                      <a:endParaRPr lang="en-US" sz="800" dirty="0">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dirty="0">
                          <a:effectLst/>
                          <a:latin typeface="Calibri"/>
                          <a:ea typeface="Times New Roman"/>
                          <a:cs typeface="Calibri"/>
                        </a:rPr>
                        <a:t> </a:t>
                      </a:r>
                      <a:endParaRPr lang="en-US" sz="800" dirty="0">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dirty="0">
                          <a:effectLst/>
                          <a:latin typeface="Calibri"/>
                          <a:ea typeface="Times New Roman"/>
                          <a:cs typeface="Calibri"/>
                        </a:rPr>
                        <a:t> </a:t>
                      </a:r>
                      <a:endParaRPr lang="en-US" sz="800" dirty="0">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dirty="0">
                          <a:effectLst/>
                          <a:latin typeface="Calibri"/>
                          <a:ea typeface="Times New Roman"/>
                          <a:cs typeface="Calibri"/>
                        </a:rPr>
                        <a:t> </a:t>
                      </a:r>
                      <a:endParaRPr lang="en-US" sz="800" dirty="0">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dirty="0">
                          <a:effectLst/>
                          <a:latin typeface="Calibri"/>
                          <a:ea typeface="Times New Roman"/>
                          <a:cs typeface="Calibri"/>
                        </a:rPr>
                        <a:t> </a:t>
                      </a:r>
                      <a:endParaRPr lang="en-US" sz="800" dirty="0">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dirty="0">
                          <a:effectLst/>
                          <a:latin typeface="Calibri"/>
                          <a:ea typeface="Times New Roman"/>
                          <a:cs typeface="Calibri"/>
                        </a:rPr>
                        <a:t> </a:t>
                      </a:r>
                      <a:endParaRPr lang="en-US" sz="800" dirty="0">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dirty="0">
                          <a:effectLst/>
                          <a:latin typeface="Calibri"/>
                          <a:ea typeface="Times New Roman"/>
                          <a:cs typeface="Calibri"/>
                        </a:rPr>
                        <a:t> </a:t>
                      </a:r>
                      <a:endParaRPr lang="en-US" sz="800" dirty="0">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dirty="0">
                          <a:effectLst/>
                          <a:latin typeface="Calibri"/>
                          <a:ea typeface="Times New Roman"/>
                          <a:cs typeface="Calibri"/>
                        </a:rPr>
                        <a:t> </a:t>
                      </a:r>
                      <a:endParaRPr lang="en-US" sz="800" dirty="0">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dirty="0">
                          <a:effectLst/>
                          <a:latin typeface="Calibri"/>
                          <a:ea typeface="Times New Roman"/>
                          <a:cs typeface="Calibri"/>
                        </a:rPr>
                        <a:t> </a:t>
                      </a:r>
                      <a:endParaRPr lang="en-US" sz="800" dirty="0">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dirty="0">
                          <a:effectLst/>
                          <a:latin typeface="Calibri"/>
                          <a:ea typeface="Times New Roman"/>
                          <a:cs typeface="Calibri"/>
                        </a:rPr>
                        <a:t> </a:t>
                      </a:r>
                      <a:endParaRPr lang="en-US" sz="800" dirty="0">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213748">
                <a:tc>
                  <a:txBody>
                    <a:bodyPr/>
                    <a:lstStyle/>
                    <a:p>
                      <a:pPr marL="0" marR="0">
                        <a:lnSpc>
                          <a:spcPct val="115000"/>
                        </a:lnSpc>
                        <a:spcBef>
                          <a:spcPts val="0"/>
                        </a:spcBef>
                        <a:spcAft>
                          <a:spcPts val="0"/>
                        </a:spcAft>
                      </a:pPr>
                      <a:r>
                        <a:rPr lang="en-US" sz="900" b="1" dirty="0">
                          <a:effectLst/>
                          <a:latin typeface="Calibri"/>
                          <a:ea typeface="Times New Roman"/>
                          <a:cs typeface="Calibri"/>
                        </a:rPr>
                        <a:t>Year: 2018</a:t>
                      </a:r>
                      <a:endParaRPr lang="en-US" sz="800" dirty="0">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endParaRPr lang="en-US" sz="800" dirty="0">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800" dirty="0">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800" dirty="0">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800" dirty="0">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800" dirty="0">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800" dirty="0">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800" dirty="0">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800" dirty="0">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800" dirty="0">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800" dirty="0">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800" dirty="0">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800" dirty="0">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r h="197013">
                <a:tc>
                  <a:txBody>
                    <a:bodyPr/>
                    <a:lstStyle/>
                    <a:p>
                      <a:pPr marL="0" marR="0" lvl="0" indent="0" algn="l" defTabSz="685800" rtl="0" eaLnBrk="1" fontAlgn="auto" latinLnBrk="0" hangingPunct="1">
                        <a:lnSpc>
                          <a:spcPct val="115000"/>
                        </a:lnSpc>
                        <a:spcBef>
                          <a:spcPts val="0"/>
                        </a:spcBef>
                        <a:spcAft>
                          <a:spcPts val="0"/>
                        </a:spcAft>
                        <a:buClrTx/>
                        <a:buSzTx/>
                        <a:buFontTx/>
                        <a:buNone/>
                        <a:tabLst/>
                        <a:defRPr/>
                      </a:pPr>
                      <a:r>
                        <a:rPr lang="en-US" sz="900" b="1" dirty="0">
                          <a:effectLst/>
                          <a:latin typeface="Calibri"/>
                          <a:ea typeface="Times New Roman"/>
                          <a:cs typeface="Calibri"/>
                        </a:rPr>
                        <a:t>Earnings</a:t>
                      </a:r>
                      <a:endParaRPr lang="en-US" sz="900" b="1" dirty="0">
                        <a:effectLst/>
                        <a:latin typeface="+mn-lt"/>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900" b="1" dirty="0">
                          <a:effectLst/>
                          <a:latin typeface="Calibri"/>
                          <a:ea typeface="Times New Roman"/>
                          <a:cs typeface="Calibri"/>
                        </a:rPr>
                        <a:t>Jan</a:t>
                      </a:r>
                      <a:endParaRPr lang="en-US" sz="800" dirty="0">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effectLst/>
                          <a:latin typeface="Calibri"/>
                          <a:ea typeface="Times New Roman"/>
                          <a:cs typeface="Calibri"/>
                        </a:rPr>
                        <a:t>Feb</a:t>
                      </a:r>
                      <a:endParaRPr lang="en-US" sz="800" dirty="0">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effectLst/>
                          <a:latin typeface="Calibri"/>
                          <a:ea typeface="Times New Roman"/>
                          <a:cs typeface="Calibri"/>
                        </a:rPr>
                        <a:t>March</a:t>
                      </a:r>
                      <a:endParaRPr lang="en-US" sz="800" dirty="0">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effectLst/>
                          <a:latin typeface="Calibri"/>
                          <a:ea typeface="Times New Roman"/>
                          <a:cs typeface="Calibri"/>
                        </a:rPr>
                        <a:t>April</a:t>
                      </a:r>
                      <a:endParaRPr lang="en-US" sz="800" dirty="0">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effectLst/>
                          <a:latin typeface="Calibri"/>
                          <a:ea typeface="Times New Roman"/>
                          <a:cs typeface="Calibri"/>
                        </a:rPr>
                        <a:t>May</a:t>
                      </a:r>
                      <a:endParaRPr lang="en-US" sz="800" dirty="0">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effectLst/>
                          <a:latin typeface="Calibri"/>
                          <a:ea typeface="Times New Roman"/>
                          <a:cs typeface="Calibri"/>
                        </a:rPr>
                        <a:t>June</a:t>
                      </a:r>
                      <a:endParaRPr lang="en-US" sz="800" dirty="0">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effectLst/>
                          <a:latin typeface="Calibri"/>
                          <a:ea typeface="Times New Roman"/>
                          <a:cs typeface="Calibri"/>
                        </a:rPr>
                        <a:t>July</a:t>
                      </a:r>
                      <a:endParaRPr lang="en-US" sz="800" dirty="0">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effectLst/>
                          <a:latin typeface="Calibri"/>
                          <a:ea typeface="Times New Roman"/>
                          <a:cs typeface="Calibri"/>
                        </a:rPr>
                        <a:t>Aug</a:t>
                      </a:r>
                      <a:endParaRPr lang="en-US" sz="800" dirty="0">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effectLst/>
                          <a:latin typeface="Calibri"/>
                          <a:ea typeface="Times New Roman"/>
                          <a:cs typeface="Calibri"/>
                        </a:rPr>
                        <a:t>Sept</a:t>
                      </a:r>
                      <a:endParaRPr lang="en-US" sz="800" dirty="0">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effectLst/>
                          <a:latin typeface="Calibri"/>
                          <a:ea typeface="Times New Roman"/>
                          <a:cs typeface="Calibri"/>
                        </a:rPr>
                        <a:t>Oct</a:t>
                      </a:r>
                      <a:endParaRPr lang="en-US" sz="800" dirty="0">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effectLst/>
                          <a:latin typeface="Calibri"/>
                          <a:ea typeface="Times New Roman"/>
                          <a:cs typeface="Calibri"/>
                        </a:rPr>
                        <a:t>Nov</a:t>
                      </a:r>
                      <a:endParaRPr lang="en-US" sz="800" dirty="0">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effectLst/>
                          <a:latin typeface="Calibri"/>
                          <a:ea typeface="Times New Roman"/>
                          <a:cs typeface="Calibri"/>
                        </a:rPr>
                        <a:t>Dec</a:t>
                      </a:r>
                      <a:endParaRPr lang="en-US" sz="800" dirty="0">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9"/>
                  </a:ext>
                </a:extLst>
              </a:tr>
              <a:tr h="229114">
                <a:tc>
                  <a:txBody>
                    <a:bodyPr/>
                    <a:lstStyle/>
                    <a:p>
                      <a:pPr marL="0" marR="0">
                        <a:lnSpc>
                          <a:spcPct val="115000"/>
                        </a:lnSpc>
                        <a:spcBef>
                          <a:spcPts val="0"/>
                        </a:spcBef>
                        <a:spcAft>
                          <a:spcPts val="0"/>
                        </a:spcAft>
                      </a:pPr>
                      <a:r>
                        <a:rPr lang="en-US" sz="900" b="1" dirty="0">
                          <a:effectLst/>
                          <a:latin typeface="Calibri"/>
                          <a:ea typeface="Times New Roman"/>
                          <a:cs typeface="Calibri"/>
                        </a:rPr>
                        <a:t>Year: 2019</a:t>
                      </a:r>
                      <a:endParaRPr lang="en-US" sz="800" dirty="0">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endParaRPr lang="en-US" sz="800" dirty="0">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800" dirty="0">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800" dirty="0">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800" dirty="0">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800" dirty="0">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800" dirty="0">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800" dirty="0">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800" dirty="0">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800" dirty="0">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800" dirty="0">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800" dirty="0">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800" dirty="0">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1"/>
                  </a:ext>
                </a:extLst>
              </a:tr>
              <a:tr h="333702">
                <a:tc>
                  <a:txBody>
                    <a:bodyPr/>
                    <a:lstStyle/>
                    <a:p>
                      <a:pPr marL="0" marR="0">
                        <a:lnSpc>
                          <a:spcPct val="115000"/>
                        </a:lnSpc>
                        <a:spcBef>
                          <a:spcPts val="0"/>
                        </a:spcBef>
                        <a:spcAft>
                          <a:spcPts val="0"/>
                        </a:spcAft>
                      </a:pPr>
                      <a:r>
                        <a:rPr lang="en-US" sz="900" b="1" dirty="0">
                          <a:effectLst/>
                          <a:latin typeface="Calibri"/>
                          <a:ea typeface="Times New Roman"/>
                          <a:cs typeface="Calibri"/>
                        </a:rPr>
                        <a:t>Earnings</a:t>
                      </a:r>
                      <a:endParaRPr lang="en-US" sz="800" dirty="0">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effectLst/>
                          <a:latin typeface="Calibri"/>
                          <a:ea typeface="Times New Roman"/>
                          <a:cs typeface="Calibri"/>
                        </a:rPr>
                        <a:t>Jan</a:t>
                      </a:r>
                      <a:endParaRPr lang="en-US" sz="800" dirty="0">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effectLst/>
                          <a:latin typeface="Calibri"/>
                          <a:ea typeface="Times New Roman"/>
                          <a:cs typeface="Calibri"/>
                        </a:rPr>
                        <a:t>Feb</a:t>
                      </a:r>
                      <a:endParaRPr lang="en-US" sz="800" dirty="0">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effectLst/>
                          <a:latin typeface="Calibri"/>
                          <a:ea typeface="Times New Roman"/>
                          <a:cs typeface="Calibri"/>
                        </a:rPr>
                        <a:t>March</a:t>
                      </a:r>
                      <a:endParaRPr lang="en-US" sz="800" dirty="0">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effectLst/>
                          <a:latin typeface="Calibri"/>
                          <a:ea typeface="Times New Roman"/>
                          <a:cs typeface="Calibri"/>
                        </a:rPr>
                        <a:t>April</a:t>
                      </a:r>
                      <a:endParaRPr lang="en-US" sz="800" dirty="0">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effectLst/>
                          <a:latin typeface="Calibri"/>
                          <a:ea typeface="Times New Roman"/>
                          <a:cs typeface="Calibri"/>
                        </a:rPr>
                        <a:t>May</a:t>
                      </a:r>
                      <a:endParaRPr lang="en-US" sz="800" dirty="0">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effectLst/>
                          <a:latin typeface="Calibri"/>
                          <a:ea typeface="Times New Roman"/>
                          <a:cs typeface="Calibri"/>
                        </a:rPr>
                        <a:t>June</a:t>
                      </a:r>
                      <a:endParaRPr lang="en-US" sz="800" dirty="0">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effectLst/>
                          <a:latin typeface="Calibri"/>
                          <a:ea typeface="Times New Roman"/>
                          <a:cs typeface="Calibri"/>
                        </a:rPr>
                        <a:t>July</a:t>
                      </a:r>
                      <a:endParaRPr lang="en-US" sz="800" dirty="0">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effectLst/>
                          <a:latin typeface="Calibri"/>
                          <a:ea typeface="Times New Roman"/>
                          <a:cs typeface="Calibri"/>
                        </a:rPr>
                        <a:t>Aug</a:t>
                      </a:r>
                      <a:endParaRPr lang="en-US" sz="800" dirty="0">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effectLst/>
                          <a:latin typeface="Calibri"/>
                          <a:ea typeface="Times New Roman"/>
                          <a:cs typeface="Calibri"/>
                        </a:rPr>
                        <a:t>Sept</a:t>
                      </a:r>
                      <a:endParaRPr lang="en-US" sz="800" dirty="0">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effectLst/>
                          <a:latin typeface="Calibri"/>
                          <a:ea typeface="Times New Roman"/>
                          <a:cs typeface="Calibri"/>
                        </a:rPr>
                        <a:t>Oct</a:t>
                      </a:r>
                      <a:endParaRPr lang="en-US" sz="800" dirty="0">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effectLst/>
                          <a:latin typeface="Calibri"/>
                          <a:ea typeface="Times New Roman"/>
                          <a:cs typeface="Calibri"/>
                        </a:rPr>
                        <a:t>Nov</a:t>
                      </a:r>
                      <a:endParaRPr lang="en-US" sz="800" dirty="0">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effectLst/>
                          <a:latin typeface="Calibri"/>
                          <a:ea typeface="Times New Roman"/>
                          <a:cs typeface="Calibri"/>
                        </a:rPr>
                        <a:t>Dec</a:t>
                      </a:r>
                      <a:endParaRPr lang="en-US" sz="800" dirty="0">
                        <a:effectLst/>
                        <a:latin typeface="Calibri"/>
                        <a:ea typeface="Calibri"/>
                        <a:cs typeface="Times New Roman"/>
                      </a:endParaRPr>
                    </a:p>
                  </a:txBody>
                  <a:tcPr marL="45301" marR="45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2"/>
                  </a:ext>
                </a:extLst>
              </a:tr>
            </a:tbl>
          </a:graphicData>
        </a:graphic>
      </p:graphicFrame>
      <p:sp>
        <p:nvSpPr>
          <p:cNvPr id="34146" name="Title 1"/>
          <p:cNvSpPr txBox="1">
            <a:spLocks/>
          </p:cNvSpPr>
          <p:nvPr/>
        </p:nvSpPr>
        <p:spPr bwMode="auto">
          <a:xfrm>
            <a:off x="641329" y="288040"/>
            <a:ext cx="7884964"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spcAft>
                <a:spcPts val="1200"/>
              </a:spcAft>
              <a:buClr>
                <a:schemeClr val="accent1"/>
              </a:buClr>
              <a:buSzPct val="85000"/>
              <a:buFont typeface="Arial" panose="020B0604020202020204" pitchFamily="34" charset="0"/>
              <a:buChar char="•"/>
              <a:defRPr sz="2200">
                <a:solidFill>
                  <a:srgbClr val="002060"/>
                </a:solidFill>
                <a:latin typeface="Verdana" panose="020B0604030504040204" pitchFamily="34" charset="0"/>
                <a:ea typeface="Verdana" panose="020B0604030504040204" pitchFamily="34" charset="0"/>
                <a:cs typeface="Verdana" panose="020B0604030504040204" pitchFamily="34" charset="0"/>
              </a:defRPr>
            </a:lvl1pPr>
            <a:lvl2pPr marL="742950" indent="-285750">
              <a:spcBef>
                <a:spcPct val="20000"/>
              </a:spcBef>
              <a:spcAft>
                <a:spcPts val="1200"/>
              </a:spcAft>
              <a:buClr>
                <a:schemeClr val="accent1"/>
              </a:buClr>
              <a:buSzPct val="85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spcBef>
                <a:spcPct val="20000"/>
              </a:spcBef>
              <a:spcAft>
                <a:spcPts val="1200"/>
              </a:spcAft>
              <a:buClr>
                <a:schemeClr val="accent1"/>
              </a:buClr>
              <a:buSzPct val="9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spcBef>
                <a:spcPct val="20000"/>
              </a:spcBef>
              <a:spcAft>
                <a:spcPts val="1200"/>
              </a:spcAft>
              <a:buClr>
                <a:schemeClr val="accent1"/>
              </a:buClr>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9718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34290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38862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pPr algn="ctr" fontAlgn="base">
              <a:spcBef>
                <a:spcPct val="0"/>
              </a:spcBef>
              <a:spcAft>
                <a:spcPct val="0"/>
              </a:spcAft>
              <a:buClrTx/>
              <a:buSzTx/>
              <a:buNone/>
              <a:defRPr/>
            </a:pPr>
            <a:r>
              <a:rPr lang="en-US" altLang="en-US" sz="1800" b="1" dirty="0"/>
              <a:t>The Consecutive 36 Month Extended Period of Eligibility</a:t>
            </a:r>
          </a:p>
        </p:txBody>
      </p:sp>
      <p:sp>
        <p:nvSpPr>
          <p:cNvPr id="131" name="Rectangle 130" descr="rectangle"/>
          <p:cNvSpPr>
            <a:spLocks noChangeArrowheads="1"/>
          </p:cNvSpPr>
          <p:nvPr/>
        </p:nvSpPr>
        <p:spPr bwMode="auto">
          <a:xfrm>
            <a:off x="4680291" y="1205466"/>
            <a:ext cx="285750" cy="150019"/>
          </a:xfrm>
          <a:prstGeom prst="rect">
            <a:avLst/>
          </a:prstGeom>
          <a:solidFill>
            <a:srgbClr val="00B050"/>
          </a:solidFill>
          <a:ln w="25400" algn="ctr">
            <a:solidFill>
              <a:srgbClr val="385D8A"/>
            </a:solidFill>
            <a:miter lim="800000"/>
            <a:headEnd/>
            <a:tailEnd/>
          </a:ln>
        </p:spPr>
        <p:txBody>
          <a:bodyPr anchor="ctr"/>
          <a:lstStyle>
            <a:lvl1pPr>
              <a:spcBef>
                <a:spcPct val="20000"/>
              </a:spcBef>
              <a:spcAft>
                <a:spcPts val="1200"/>
              </a:spcAft>
              <a:buClr>
                <a:schemeClr val="accent1"/>
              </a:buClr>
              <a:buSzPct val="85000"/>
              <a:buFont typeface="Arial" panose="020B0604020202020204" pitchFamily="34" charset="0"/>
              <a:buChar char="•"/>
              <a:defRPr sz="2200">
                <a:solidFill>
                  <a:srgbClr val="002060"/>
                </a:solidFill>
                <a:latin typeface="Verdana" panose="020B0604030504040204" pitchFamily="34" charset="0"/>
                <a:ea typeface="Verdana" panose="020B0604030504040204" pitchFamily="34" charset="0"/>
                <a:cs typeface="Verdana" panose="020B0604030504040204" pitchFamily="34" charset="0"/>
              </a:defRPr>
            </a:lvl1pPr>
            <a:lvl2pPr marL="742950" indent="-285750">
              <a:spcBef>
                <a:spcPct val="20000"/>
              </a:spcBef>
              <a:spcAft>
                <a:spcPts val="1200"/>
              </a:spcAft>
              <a:buClr>
                <a:schemeClr val="accent1"/>
              </a:buClr>
              <a:buSzPct val="85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spcBef>
                <a:spcPct val="20000"/>
              </a:spcBef>
              <a:spcAft>
                <a:spcPts val="1200"/>
              </a:spcAft>
              <a:buClr>
                <a:schemeClr val="accent1"/>
              </a:buClr>
              <a:buSzPct val="9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spcBef>
                <a:spcPct val="20000"/>
              </a:spcBef>
              <a:spcAft>
                <a:spcPts val="1200"/>
              </a:spcAft>
              <a:buClr>
                <a:schemeClr val="accent1"/>
              </a:buClr>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9718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34290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38862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pPr fontAlgn="base">
              <a:spcBef>
                <a:spcPct val="0"/>
              </a:spcBef>
              <a:spcAft>
                <a:spcPct val="0"/>
              </a:spcAft>
              <a:buClrTx/>
              <a:buSzTx/>
              <a:buNone/>
              <a:defRPr/>
            </a:pPr>
            <a:endParaRPr lang="en-US" altLang="en-US" sz="1350">
              <a:solidFill>
                <a:srgbClr val="000000"/>
              </a:solidFill>
              <a:latin typeface="Calibri" panose="020F0502020204030204" pitchFamily="34" charset="0"/>
            </a:endParaRPr>
          </a:p>
        </p:txBody>
      </p:sp>
      <p:sp>
        <p:nvSpPr>
          <p:cNvPr id="132" name="Rectangle 131" descr="rectangle"/>
          <p:cNvSpPr>
            <a:spLocks noChangeArrowheads="1"/>
          </p:cNvSpPr>
          <p:nvPr/>
        </p:nvSpPr>
        <p:spPr bwMode="auto">
          <a:xfrm>
            <a:off x="5197821" y="1206602"/>
            <a:ext cx="285750" cy="150019"/>
          </a:xfrm>
          <a:prstGeom prst="rect">
            <a:avLst/>
          </a:prstGeom>
          <a:solidFill>
            <a:srgbClr val="00B050"/>
          </a:solidFill>
          <a:ln w="25400" algn="ctr">
            <a:solidFill>
              <a:srgbClr val="385D8A"/>
            </a:solidFill>
            <a:miter lim="800000"/>
            <a:headEnd/>
            <a:tailEnd/>
          </a:ln>
        </p:spPr>
        <p:txBody>
          <a:bodyPr anchor="ctr"/>
          <a:lstStyle>
            <a:lvl1pPr>
              <a:spcBef>
                <a:spcPct val="20000"/>
              </a:spcBef>
              <a:spcAft>
                <a:spcPts val="1200"/>
              </a:spcAft>
              <a:buClr>
                <a:schemeClr val="accent1"/>
              </a:buClr>
              <a:buSzPct val="85000"/>
              <a:buFont typeface="Arial" panose="020B0604020202020204" pitchFamily="34" charset="0"/>
              <a:buChar char="•"/>
              <a:defRPr sz="2200">
                <a:solidFill>
                  <a:srgbClr val="002060"/>
                </a:solidFill>
                <a:latin typeface="Verdana" panose="020B0604030504040204" pitchFamily="34" charset="0"/>
                <a:ea typeface="Verdana" panose="020B0604030504040204" pitchFamily="34" charset="0"/>
                <a:cs typeface="Verdana" panose="020B0604030504040204" pitchFamily="34" charset="0"/>
              </a:defRPr>
            </a:lvl1pPr>
            <a:lvl2pPr marL="742950" indent="-285750">
              <a:spcBef>
                <a:spcPct val="20000"/>
              </a:spcBef>
              <a:spcAft>
                <a:spcPts val="1200"/>
              </a:spcAft>
              <a:buClr>
                <a:schemeClr val="accent1"/>
              </a:buClr>
              <a:buSzPct val="85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spcBef>
                <a:spcPct val="20000"/>
              </a:spcBef>
              <a:spcAft>
                <a:spcPts val="1200"/>
              </a:spcAft>
              <a:buClr>
                <a:schemeClr val="accent1"/>
              </a:buClr>
              <a:buSzPct val="9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spcBef>
                <a:spcPct val="20000"/>
              </a:spcBef>
              <a:spcAft>
                <a:spcPts val="1200"/>
              </a:spcAft>
              <a:buClr>
                <a:schemeClr val="accent1"/>
              </a:buClr>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9718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34290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38862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pPr fontAlgn="base">
              <a:spcBef>
                <a:spcPct val="0"/>
              </a:spcBef>
              <a:spcAft>
                <a:spcPct val="0"/>
              </a:spcAft>
              <a:buClrTx/>
              <a:buSzTx/>
              <a:buNone/>
              <a:defRPr/>
            </a:pPr>
            <a:endParaRPr lang="en-US" altLang="en-US" sz="1350">
              <a:solidFill>
                <a:srgbClr val="000000"/>
              </a:solidFill>
              <a:latin typeface="Calibri" panose="020F0502020204030204" pitchFamily="34" charset="0"/>
            </a:endParaRPr>
          </a:p>
        </p:txBody>
      </p:sp>
      <p:sp>
        <p:nvSpPr>
          <p:cNvPr id="129" name="Rectangle 128" descr="rectangle">
            <a:extLst>
              <a:ext uri="{FF2B5EF4-FFF2-40B4-BE49-F238E27FC236}">
                <a16:creationId xmlns:a16="http://schemas.microsoft.com/office/drawing/2014/main" id="{A309FC6C-CB34-4946-8054-EAE4FC4D5398}"/>
              </a:ext>
            </a:extLst>
          </p:cNvPr>
          <p:cNvSpPr>
            <a:spLocks noChangeArrowheads="1"/>
          </p:cNvSpPr>
          <p:nvPr/>
        </p:nvSpPr>
        <p:spPr bwMode="auto">
          <a:xfrm>
            <a:off x="5704747" y="1205466"/>
            <a:ext cx="285750" cy="150019"/>
          </a:xfrm>
          <a:prstGeom prst="rect">
            <a:avLst/>
          </a:prstGeom>
          <a:solidFill>
            <a:srgbClr val="00B050"/>
          </a:solidFill>
          <a:ln w="25400" algn="ctr">
            <a:solidFill>
              <a:srgbClr val="385D8A"/>
            </a:solidFill>
            <a:miter lim="800000"/>
            <a:headEnd/>
            <a:tailEnd/>
          </a:ln>
        </p:spPr>
        <p:txBody>
          <a:bodyPr anchor="ctr"/>
          <a:lstStyle>
            <a:lvl1pPr>
              <a:spcBef>
                <a:spcPct val="20000"/>
              </a:spcBef>
              <a:spcAft>
                <a:spcPts val="1200"/>
              </a:spcAft>
              <a:buClr>
                <a:schemeClr val="accent1"/>
              </a:buClr>
              <a:buSzPct val="85000"/>
              <a:buFont typeface="Arial" panose="020B0604020202020204" pitchFamily="34" charset="0"/>
              <a:buChar char="•"/>
              <a:defRPr sz="2200">
                <a:solidFill>
                  <a:srgbClr val="002060"/>
                </a:solidFill>
                <a:latin typeface="Verdana" panose="020B0604030504040204" pitchFamily="34" charset="0"/>
                <a:ea typeface="Verdana" panose="020B0604030504040204" pitchFamily="34" charset="0"/>
                <a:cs typeface="Verdana" panose="020B0604030504040204" pitchFamily="34" charset="0"/>
              </a:defRPr>
            </a:lvl1pPr>
            <a:lvl2pPr marL="742950" indent="-285750">
              <a:spcBef>
                <a:spcPct val="20000"/>
              </a:spcBef>
              <a:spcAft>
                <a:spcPts val="1200"/>
              </a:spcAft>
              <a:buClr>
                <a:schemeClr val="accent1"/>
              </a:buClr>
              <a:buSzPct val="85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spcBef>
                <a:spcPct val="20000"/>
              </a:spcBef>
              <a:spcAft>
                <a:spcPts val="1200"/>
              </a:spcAft>
              <a:buClr>
                <a:schemeClr val="accent1"/>
              </a:buClr>
              <a:buSzPct val="9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spcBef>
                <a:spcPct val="20000"/>
              </a:spcBef>
              <a:spcAft>
                <a:spcPts val="1200"/>
              </a:spcAft>
              <a:buClr>
                <a:schemeClr val="accent1"/>
              </a:buClr>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9718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34290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38862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pPr fontAlgn="base">
              <a:spcBef>
                <a:spcPct val="0"/>
              </a:spcBef>
              <a:spcAft>
                <a:spcPct val="0"/>
              </a:spcAft>
              <a:buClrTx/>
              <a:buSzTx/>
              <a:buNone/>
              <a:defRPr/>
            </a:pPr>
            <a:endParaRPr lang="en-US" altLang="en-US" sz="1350">
              <a:solidFill>
                <a:srgbClr val="000000"/>
              </a:solidFill>
              <a:latin typeface="Calibri" panose="020F0502020204030204" pitchFamily="34" charset="0"/>
            </a:endParaRPr>
          </a:p>
        </p:txBody>
      </p:sp>
      <p:sp>
        <p:nvSpPr>
          <p:cNvPr id="143" name="Rectangle 142" descr="rectangle">
            <a:extLst>
              <a:ext uri="{FF2B5EF4-FFF2-40B4-BE49-F238E27FC236}">
                <a16:creationId xmlns:a16="http://schemas.microsoft.com/office/drawing/2014/main" id="{837B7E9F-3B9B-43B7-B7B4-8871541BF894}"/>
              </a:ext>
            </a:extLst>
          </p:cNvPr>
          <p:cNvSpPr>
            <a:spLocks noChangeArrowheads="1"/>
          </p:cNvSpPr>
          <p:nvPr/>
        </p:nvSpPr>
        <p:spPr bwMode="auto">
          <a:xfrm>
            <a:off x="6286869" y="1196852"/>
            <a:ext cx="285750" cy="150019"/>
          </a:xfrm>
          <a:prstGeom prst="rect">
            <a:avLst/>
          </a:prstGeom>
          <a:solidFill>
            <a:srgbClr val="00B050"/>
          </a:solidFill>
          <a:ln w="25400" algn="ctr">
            <a:solidFill>
              <a:srgbClr val="385D8A"/>
            </a:solidFill>
            <a:miter lim="800000"/>
            <a:headEnd/>
            <a:tailEnd/>
          </a:ln>
        </p:spPr>
        <p:txBody>
          <a:bodyPr anchor="ctr"/>
          <a:lstStyle>
            <a:lvl1pPr>
              <a:spcBef>
                <a:spcPct val="20000"/>
              </a:spcBef>
              <a:spcAft>
                <a:spcPts val="1200"/>
              </a:spcAft>
              <a:buClr>
                <a:schemeClr val="accent1"/>
              </a:buClr>
              <a:buSzPct val="85000"/>
              <a:buFont typeface="Arial" panose="020B0604020202020204" pitchFamily="34" charset="0"/>
              <a:buChar char="•"/>
              <a:defRPr sz="2200">
                <a:solidFill>
                  <a:srgbClr val="002060"/>
                </a:solidFill>
                <a:latin typeface="Verdana" panose="020B0604030504040204" pitchFamily="34" charset="0"/>
                <a:ea typeface="Verdana" panose="020B0604030504040204" pitchFamily="34" charset="0"/>
                <a:cs typeface="Verdana" panose="020B0604030504040204" pitchFamily="34" charset="0"/>
              </a:defRPr>
            </a:lvl1pPr>
            <a:lvl2pPr marL="742950" indent="-285750">
              <a:spcBef>
                <a:spcPct val="20000"/>
              </a:spcBef>
              <a:spcAft>
                <a:spcPts val="1200"/>
              </a:spcAft>
              <a:buClr>
                <a:schemeClr val="accent1"/>
              </a:buClr>
              <a:buSzPct val="85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spcBef>
                <a:spcPct val="20000"/>
              </a:spcBef>
              <a:spcAft>
                <a:spcPts val="1200"/>
              </a:spcAft>
              <a:buClr>
                <a:schemeClr val="accent1"/>
              </a:buClr>
              <a:buSzPct val="9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spcBef>
                <a:spcPct val="20000"/>
              </a:spcBef>
              <a:spcAft>
                <a:spcPts val="1200"/>
              </a:spcAft>
              <a:buClr>
                <a:schemeClr val="accent1"/>
              </a:buClr>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9718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34290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38862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pPr fontAlgn="base">
              <a:spcBef>
                <a:spcPct val="0"/>
              </a:spcBef>
              <a:spcAft>
                <a:spcPct val="0"/>
              </a:spcAft>
              <a:buClrTx/>
              <a:buSzTx/>
              <a:buNone/>
              <a:defRPr/>
            </a:pPr>
            <a:endParaRPr lang="en-US" altLang="en-US" sz="1350">
              <a:solidFill>
                <a:srgbClr val="000000"/>
              </a:solidFill>
              <a:latin typeface="Calibri" panose="020F0502020204030204" pitchFamily="34" charset="0"/>
            </a:endParaRPr>
          </a:p>
        </p:txBody>
      </p:sp>
      <p:sp>
        <p:nvSpPr>
          <p:cNvPr id="144" name="Rectangle 143" descr="rectangle">
            <a:extLst>
              <a:ext uri="{FF2B5EF4-FFF2-40B4-BE49-F238E27FC236}">
                <a16:creationId xmlns:a16="http://schemas.microsoft.com/office/drawing/2014/main" id="{49373507-1BD4-48D7-A644-8CE98F2EB3C6}"/>
              </a:ext>
            </a:extLst>
          </p:cNvPr>
          <p:cNvSpPr>
            <a:spLocks noChangeArrowheads="1"/>
          </p:cNvSpPr>
          <p:nvPr/>
        </p:nvSpPr>
        <p:spPr bwMode="auto">
          <a:xfrm>
            <a:off x="6799756" y="1193269"/>
            <a:ext cx="285750" cy="150019"/>
          </a:xfrm>
          <a:prstGeom prst="rect">
            <a:avLst/>
          </a:prstGeom>
          <a:solidFill>
            <a:srgbClr val="00B050"/>
          </a:solidFill>
          <a:ln w="25400" algn="ctr">
            <a:solidFill>
              <a:srgbClr val="385D8A"/>
            </a:solidFill>
            <a:miter lim="800000"/>
            <a:headEnd/>
            <a:tailEnd/>
          </a:ln>
        </p:spPr>
        <p:txBody>
          <a:bodyPr anchor="ctr"/>
          <a:lstStyle>
            <a:lvl1pPr>
              <a:spcBef>
                <a:spcPct val="20000"/>
              </a:spcBef>
              <a:spcAft>
                <a:spcPts val="1200"/>
              </a:spcAft>
              <a:buClr>
                <a:schemeClr val="accent1"/>
              </a:buClr>
              <a:buSzPct val="85000"/>
              <a:buFont typeface="Arial" panose="020B0604020202020204" pitchFamily="34" charset="0"/>
              <a:buChar char="•"/>
              <a:defRPr sz="2200">
                <a:solidFill>
                  <a:srgbClr val="002060"/>
                </a:solidFill>
                <a:latin typeface="Verdana" panose="020B0604030504040204" pitchFamily="34" charset="0"/>
                <a:ea typeface="Verdana" panose="020B0604030504040204" pitchFamily="34" charset="0"/>
                <a:cs typeface="Verdana" panose="020B0604030504040204" pitchFamily="34" charset="0"/>
              </a:defRPr>
            </a:lvl1pPr>
            <a:lvl2pPr marL="742950" indent="-285750">
              <a:spcBef>
                <a:spcPct val="20000"/>
              </a:spcBef>
              <a:spcAft>
                <a:spcPts val="1200"/>
              </a:spcAft>
              <a:buClr>
                <a:schemeClr val="accent1"/>
              </a:buClr>
              <a:buSzPct val="85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spcBef>
                <a:spcPct val="20000"/>
              </a:spcBef>
              <a:spcAft>
                <a:spcPts val="1200"/>
              </a:spcAft>
              <a:buClr>
                <a:schemeClr val="accent1"/>
              </a:buClr>
              <a:buSzPct val="9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spcBef>
                <a:spcPct val="20000"/>
              </a:spcBef>
              <a:spcAft>
                <a:spcPts val="1200"/>
              </a:spcAft>
              <a:buClr>
                <a:schemeClr val="accent1"/>
              </a:buClr>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9718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34290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38862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pPr fontAlgn="base">
              <a:spcBef>
                <a:spcPct val="0"/>
              </a:spcBef>
              <a:spcAft>
                <a:spcPct val="0"/>
              </a:spcAft>
              <a:buClrTx/>
              <a:buSzTx/>
              <a:buNone/>
              <a:defRPr/>
            </a:pPr>
            <a:endParaRPr lang="en-US" altLang="en-US" sz="1350">
              <a:solidFill>
                <a:srgbClr val="000000"/>
              </a:solidFill>
              <a:latin typeface="Calibri" panose="020F0502020204030204" pitchFamily="34" charset="0"/>
            </a:endParaRPr>
          </a:p>
        </p:txBody>
      </p:sp>
      <p:sp>
        <p:nvSpPr>
          <p:cNvPr id="145" name="Rectangle 144" descr="rectangle">
            <a:extLst>
              <a:ext uri="{FF2B5EF4-FFF2-40B4-BE49-F238E27FC236}">
                <a16:creationId xmlns:a16="http://schemas.microsoft.com/office/drawing/2014/main" id="{49CE5CD4-3C07-4C34-AEB8-8619BBF63B9E}"/>
              </a:ext>
            </a:extLst>
          </p:cNvPr>
          <p:cNvSpPr>
            <a:spLocks noChangeArrowheads="1"/>
          </p:cNvSpPr>
          <p:nvPr/>
        </p:nvSpPr>
        <p:spPr bwMode="auto">
          <a:xfrm>
            <a:off x="7246354" y="1193267"/>
            <a:ext cx="285750" cy="150019"/>
          </a:xfrm>
          <a:prstGeom prst="rect">
            <a:avLst/>
          </a:prstGeom>
          <a:solidFill>
            <a:srgbClr val="00B050"/>
          </a:solidFill>
          <a:ln w="25400" algn="ctr">
            <a:solidFill>
              <a:srgbClr val="385D8A"/>
            </a:solidFill>
            <a:miter lim="800000"/>
            <a:headEnd/>
            <a:tailEnd/>
          </a:ln>
        </p:spPr>
        <p:txBody>
          <a:bodyPr anchor="ctr"/>
          <a:lstStyle>
            <a:lvl1pPr>
              <a:spcBef>
                <a:spcPct val="20000"/>
              </a:spcBef>
              <a:spcAft>
                <a:spcPts val="1200"/>
              </a:spcAft>
              <a:buClr>
                <a:schemeClr val="accent1"/>
              </a:buClr>
              <a:buSzPct val="85000"/>
              <a:buFont typeface="Arial" panose="020B0604020202020204" pitchFamily="34" charset="0"/>
              <a:buChar char="•"/>
              <a:defRPr sz="2200">
                <a:solidFill>
                  <a:srgbClr val="002060"/>
                </a:solidFill>
                <a:latin typeface="Verdana" panose="020B0604030504040204" pitchFamily="34" charset="0"/>
                <a:ea typeface="Verdana" panose="020B0604030504040204" pitchFamily="34" charset="0"/>
                <a:cs typeface="Verdana" panose="020B0604030504040204" pitchFamily="34" charset="0"/>
              </a:defRPr>
            </a:lvl1pPr>
            <a:lvl2pPr marL="742950" indent="-285750">
              <a:spcBef>
                <a:spcPct val="20000"/>
              </a:spcBef>
              <a:spcAft>
                <a:spcPts val="1200"/>
              </a:spcAft>
              <a:buClr>
                <a:schemeClr val="accent1"/>
              </a:buClr>
              <a:buSzPct val="85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spcBef>
                <a:spcPct val="20000"/>
              </a:spcBef>
              <a:spcAft>
                <a:spcPts val="1200"/>
              </a:spcAft>
              <a:buClr>
                <a:schemeClr val="accent1"/>
              </a:buClr>
              <a:buSzPct val="9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spcBef>
                <a:spcPct val="20000"/>
              </a:spcBef>
              <a:spcAft>
                <a:spcPts val="1200"/>
              </a:spcAft>
              <a:buClr>
                <a:schemeClr val="accent1"/>
              </a:buClr>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9718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34290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38862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pPr fontAlgn="base">
              <a:spcBef>
                <a:spcPct val="0"/>
              </a:spcBef>
              <a:spcAft>
                <a:spcPct val="0"/>
              </a:spcAft>
              <a:buClrTx/>
              <a:buSzTx/>
              <a:buNone/>
              <a:defRPr/>
            </a:pPr>
            <a:endParaRPr lang="en-US" altLang="en-US" sz="1350">
              <a:solidFill>
                <a:srgbClr val="000000"/>
              </a:solidFill>
              <a:latin typeface="Calibri" panose="020F0502020204030204" pitchFamily="34" charset="0"/>
            </a:endParaRPr>
          </a:p>
        </p:txBody>
      </p:sp>
      <p:sp>
        <p:nvSpPr>
          <p:cNvPr id="146" name="Rectangle 145" descr="rectangle">
            <a:extLst>
              <a:ext uri="{FF2B5EF4-FFF2-40B4-BE49-F238E27FC236}">
                <a16:creationId xmlns:a16="http://schemas.microsoft.com/office/drawing/2014/main" id="{A3B77BD7-FB54-472E-A5D0-FEB9D5F2D6D6}"/>
              </a:ext>
            </a:extLst>
          </p:cNvPr>
          <p:cNvSpPr>
            <a:spLocks noChangeArrowheads="1"/>
          </p:cNvSpPr>
          <p:nvPr/>
        </p:nvSpPr>
        <p:spPr bwMode="auto">
          <a:xfrm>
            <a:off x="7821851" y="1193268"/>
            <a:ext cx="285750" cy="150019"/>
          </a:xfrm>
          <a:prstGeom prst="rect">
            <a:avLst/>
          </a:prstGeom>
          <a:solidFill>
            <a:srgbClr val="FF0000"/>
          </a:solidFill>
          <a:ln w="25400" algn="ctr">
            <a:solidFill>
              <a:srgbClr val="385D8A"/>
            </a:solidFill>
            <a:miter lim="800000"/>
            <a:headEnd/>
            <a:tailEnd/>
          </a:ln>
        </p:spPr>
        <p:txBody>
          <a:bodyPr anchor="ctr"/>
          <a:lstStyle>
            <a:lvl1pPr>
              <a:spcBef>
                <a:spcPct val="20000"/>
              </a:spcBef>
              <a:spcAft>
                <a:spcPts val="1200"/>
              </a:spcAft>
              <a:buClr>
                <a:schemeClr val="accent1"/>
              </a:buClr>
              <a:buSzPct val="85000"/>
              <a:buFont typeface="Arial" panose="020B0604020202020204" pitchFamily="34" charset="0"/>
              <a:buChar char="•"/>
              <a:defRPr sz="2200">
                <a:solidFill>
                  <a:srgbClr val="002060"/>
                </a:solidFill>
                <a:latin typeface="Verdana" panose="020B0604030504040204" pitchFamily="34" charset="0"/>
                <a:ea typeface="Verdana" panose="020B0604030504040204" pitchFamily="34" charset="0"/>
                <a:cs typeface="Verdana" panose="020B0604030504040204" pitchFamily="34" charset="0"/>
              </a:defRPr>
            </a:lvl1pPr>
            <a:lvl2pPr marL="742950" indent="-285750">
              <a:spcBef>
                <a:spcPct val="20000"/>
              </a:spcBef>
              <a:spcAft>
                <a:spcPts val="1200"/>
              </a:spcAft>
              <a:buClr>
                <a:schemeClr val="accent1"/>
              </a:buClr>
              <a:buSzPct val="85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spcBef>
                <a:spcPct val="20000"/>
              </a:spcBef>
              <a:spcAft>
                <a:spcPts val="1200"/>
              </a:spcAft>
              <a:buClr>
                <a:schemeClr val="accent1"/>
              </a:buClr>
              <a:buSzPct val="9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spcBef>
                <a:spcPct val="20000"/>
              </a:spcBef>
              <a:spcAft>
                <a:spcPts val="1200"/>
              </a:spcAft>
              <a:buClr>
                <a:schemeClr val="accent1"/>
              </a:buClr>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9718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34290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38862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pPr fontAlgn="base">
              <a:spcBef>
                <a:spcPct val="0"/>
              </a:spcBef>
              <a:spcAft>
                <a:spcPct val="0"/>
              </a:spcAft>
              <a:buClrTx/>
              <a:buSzTx/>
              <a:buNone/>
              <a:defRPr/>
            </a:pPr>
            <a:endParaRPr lang="en-US" altLang="en-US" sz="1350">
              <a:solidFill>
                <a:srgbClr val="000000"/>
              </a:solidFill>
              <a:latin typeface="Calibri" panose="020F0502020204030204" pitchFamily="34" charset="0"/>
            </a:endParaRPr>
          </a:p>
        </p:txBody>
      </p:sp>
      <p:sp>
        <p:nvSpPr>
          <p:cNvPr id="161" name="Rectangle 160" descr="rectangle">
            <a:extLst>
              <a:ext uri="{FF2B5EF4-FFF2-40B4-BE49-F238E27FC236}">
                <a16:creationId xmlns:a16="http://schemas.microsoft.com/office/drawing/2014/main" id="{6A451B91-B233-413C-92D9-B41D8251CA49}"/>
              </a:ext>
            </a:extLst>
          </p:cNvPr>
          <p:cNvSpPr>
            <a:spLocks noChangeArrowheads="1"/>
          </p:cNvSpPr>
          <p:nvPr/>
        </p:nvSpPr>
        <p:spPr bwMode="auto">
          <a:xfrm>
            <a:off x="2094584" y="1851808"/>
            <a:ext cx="285750" cy="150019"/>
          </a:xfrm>
          <a:prstGeom prst="rect">
            <a:avLst/>
          </a:prstGeom>
          <a:solidFill>
            <a:srgbClr val="0070C0"/>
          </a:solidFill>
          <a:ln w="25400" algn="ctr">
            <a:solidFill>
              <a:srgbClr val="385D8A"/>
            </a:solidFill>
            <a:miter lim="800000"/>
            <a:headEnd/>
            <a:tailEnd/>
          </a:ln>
        </p:spPr>
        <p:txBody>
          <a:bodyPr anchor="ctr"/>
          <a:lstStyle>
            <a:lvl1pPr>
              <a:spcBef>
                <a:spcPct val="20000"/>
              </a:spcBef>
              <a:spcAft>
                <a:spcPts val="1200"/>
              </a:spcAft>
              <a:buClr>
                <a:schemeClr val="accent1"/>
              </a:buClr>
              <a:buSzPct val="85000"/>
              <a:buFont typeface="Arial" panose="020B0604020202020204" pitchFamily="34" charset="0"/>
              <a:buChar char="•"/>
              <a:defRPr sz="2200">
                <a:solidFill>
                  <a:srgbClr val="002060"/>
                </a:solidFill>
                <a:latin typeface="Verdana" panose="020B0604030504040204" pitchFamily="34" charset="0"/>
                <a:ea typeface="Verdana" panose="020B0604030504040204" pitchFamily="34" charset="0"/>
                <a:cs typeface="Verdana" panose="020B0604030504040204" pitchFamily="34" charset="0"/>
              </a:defRPr>
            </a:lvl1pPr>
            <a:lvl2pPr marL="742950" indent="-285750">
              <a:spcBef>
                <a:spcPct val="20000"/>
              </a:spcBef>
              <a:spcAft>
                <a:spcPts val="1200"/>
              </a:spcAft>
              <a:buClr>
                <a:schemeClr val="accent1"/>
              </a:buClr>
              <a:buSzPct val="85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spcBef>
                <a:spcPct val="20000"/>
              </a:spcBef>
              <a:spcAft>
                <a:spcPts val="1200"/>
              </a:spcAft>
              <a:buClr>
                <a:schemeClr val="accent1"/>
              </a:buClr>
              <a:buSzPct val="9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spcBef>
                <a:spcPct val="20000"/>
              </a:spcBef>
              <a:spcAft>
                <a:spcPts val="1200"/>
              </a:spcAft>
              <a:buClr>
                <a:schemeClr val="accent1"/>
              </a:buClr>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9718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34290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38862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pPr fontAlgn="base">
              <a:spcBef>
                <a:spcPct val="0"/>
              </a:spcBef>
              <a:spcAft>
                <a:spcPct val="0"/>
              </a:spcAft>
              <a:buClrTx/>
              <a:buSzTx/>
              <a:buNone/>
              <a:defRPr/>
            </a:pPr>
            <a:endParaRPr lang="en-US" altLang="en-US" sz="1350">
              <a:solidFill>
                <a:srgbClr val="000000"/>
              </a:solidFill>
              <a:latin typeface="Calibri" panose="020F0502020204030204" pitchFamily="34" charset="0"/>
            </a:endParaRPr>
          </a:p>
        </p:txBody>
      </p:sp>
      <p:sp>
        <p:nvSpPr>
          <p:cNvPr id="162" name="Rectangle 161" descr="rectangle">
            <a:extLst>
              <a:ext uri="{FF2B5EF4-FFF2-40B4-BE49-F238E27FC236}">
                <a16:creationId xmlns:a16="http://schemas.microsoft.com/office/drawing/2014/main" id="{F7D5E14A-D9D4-4AD6-9915-A885C8EDF58F}"/>
              </a:ext>
            </a:extLst>
          </p:cNvPr>
          <p:cNvSpPr>
            <a:spLocks noChangeArrowheads="1"/>
          </p:cNvSpPr>
          <p:nvPr/>
        </p:nvSpPr>
        <p:spPr bwMode="auto">
          <a:xfrm>
            <a:off x="5709630" y="1842904"/>
            <a:ext cx="285750" cy="150019"/>
          </a:xfrm>
          <a:prstGeom prst="rect">
            <a:avLst/>
          </a:prstGeom>
          <a:solidFill>
            <a:srgbClr val="0070C0"/>
          </a:solidFill>
          <a:ln w="25400" algn="ctr">
            <a:solidFill>
              <a:srgbClr val="385D8A"/>
            </a:solidFill>
            <a:miter lim="800000"/>
            <a:headEnd/>
            <a:tailEnd/>
          </a:ln>
        </p:spPr>
        <p:txBody>
          <a:bodyPr anchor="ctr"/>
          <a:lstStyle>
            <a:lvl1pPr>
              <a:spcBef>
                <a:spcPct val="20000"/>
              </a:spcBef>
              <a:spcAft>
                <a:spcPts val="1200"/>
              </a:spcAft>
              <a:buClr>
                <a:schemeClr val="accent1"/>
              </a:buClr>
              <a:buSzPct val="85000"/>
              <a:buFont typeface="Arial" panose="020B0604020202020204" pitchFamily="34" charset="0"/>
              <a:buChar char="•"/>
              <a:defRPr sz="2200">
                <a:solidFill>
                  <a:srgbClr val="002060"/>
                </a:solidFill>
                <a:latin typeface="Verdana" panose="020B0604030504040204" pitchFamily="34" charset="0"/>
                <a:ea typeface="Verdana" panose="020B0604030504040204" pitchFamily="34" charset="0"/>
                <a:cs typeface="Verdana" panose="020B0604030504040204" pitchFamily="34" charset="0"/>
              </a:defRPr>
            </a:lvl1pPr>
            <a:lvl2pPr marL="742950" indent="-285750">
              <a:spcBef>
                <a:spcPct val="20000"/>
              </a:spcBef>
              <a:spcAft>
                <a:spcPts val="1200"/>
              </a:spcAft>
              <a:buClr>
                <a:schemeClr val="accent1"/>
              </a:buClr>
              <a:buSzPct val="85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spcBef>
                <a:spcPct val="20000"/>
              </a:spcBef>
              <a:spcAft>
                <a:spcPts val="1200"/>
              </a:spcAft>
              <a:buClr>
                <a:schemeClr val="accent1"/>
              </a:buClr>
              <a:buSzPct val="9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spcBef>
                <a:spcPct val="20000"/>
              </a:spcBef>
              <a:spcAft>
                <a:spcPts val="1200"/>
              </a:spcAft>
              <a:buClr>
                <a:schemeClr val="accent1"/>
              </a:buClr>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9718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34290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38862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pPr fontAlgn="base">
              <a:spcBef>
                <a:spcPct val="0"/>
              </a:spcBef>
              <a:spcAft>
                <a:spcPct val="0"/>
              </a:spcAft>
              <a:buClrTx/>
              <a:buSzTx/>
              <a:buNone/>
              <a:defRPr/>
            </a:pPr>
            <a:endParaRPr lang="en-US" altLang="en-US" sz="1350">
              <a:solidFill>
                <a:srgbClr val="000000"/>
              </a:solidFill>
              <a:latin typeface="Calibri" panose="020F0502020204030204" pitchFamily="34" charset="0"/>
            </a:endParaRPr>
          </a:p>
        </p:txBody>
      </p:sp>
      <p:sp>
        <p:nvSpPr>
          <p:cNvPr id="163" name="Rectangle 162" descr="rectangle">
            <a:extLst>
              <a:ext uri="{FF2B5EF4-FFF2-40B4-BE49-F238E27FC236}">
                <a16:creationId xmlns:a16="http://schemas.microsoft.com/office/drawing/2014/main" id="{49E46397-77C4-49B5-BB72-4BB223654FD6}"/>
              </a:ext>
            </a:extLst>
          </p:cNvPr>
          <p:cNvSpPr>
            <a:spLocks noChangeArrowheads="1"/>
          </p:cNvSpPr>
          <p:nvPr/>
        </p:nvSpPr>
        <p:spPr bwMode="auto">
          <a:xfrm>
            <a:off x="6260127" y="1851808"/>
            <a:ext cx="285750" cy="150019"/>
          </a:xfrm>
          <a:prstGeom prst="rect">
            <a:avLst/>
          </a:prstGeom>
          <a:solidFill>
            <a:srgbClr val="0070C0"/>
          </a:solidFill>
          <a:ln w="25400" algn="ctr">
            <a:solidFill>
              <a:srgbClr val="385D8A"/>
            </a:solidFill>
            <a:miter lim="800000"/>
            <a:headEnd/>
            <a:tailEnd/>
          </a:ln>
        </p:spPr>
        <p:txBody>
          <a:bodyPr anchor="ctr"/>
          <a:lstStyle>
            <a:lvl1pPr>
              <a:spcBef>
                <a:spcPct val="20000"/>
              </a:spcBef>
              <a:spcAft>
                <a:spcPts val="1200"/>
              </a:spcAft>
              <a:buClr>
                <a:schemeClr val="accent1"/>
              </a:buClr>
              <a:buSzPct val="85000"/>
              <a:buFont typeface="Arial" panose="020B0604020202020204" pitchFamily="34" charset="0"/>
              <a:buChar char="•"/>
              <a:defRPr sz="2200">
                <a:solidFill>
                  <a:srgbClr val="002060"/>
                </a:solidFill>
                <a:latin typeface="Verdana" panose="020B0604030504040204" pitchFamily="34" charset="0"/>
                <a:ea typeface="Verdana" panose="020B0604030504040204" pitchFamily="34" charset="0"/>
                <a:cs typeface="Verdana" panose="020B0604030504040204" pitchFamily="34" charset="0"/>
              </a:defRPr>
            </a:lvl1pPr>
            <a:lvl2pPr marL="742950" indent="-285750">
              <a:spcBef>
                <a:spcPct val="20000"/>
              </a:spcBef>
              <a:spcAft>
                <a:spcPts val="1200"/>
              </a:spcAft>
              <a:buClr>
                <a:schemeClr val="accent1"/>
              </a:buClr>
              <a:buSzPct val="85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spcBef>
                <a:spcPct val="20000"/>
              </a:spcBef>
              <a:spcAft>
                <a:spcPts val="1200"/>
              </a:spcAft>
              <a:buClr>
                <a:schemeClr val="accent1"/>
              </a:buClr>
              <a:buSzPct val="9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spcBef>
                <a:spcPct val="20000"/>
              </a:spcBef>
              <a:spcAft>
                <a:spcPts val="1200"/>
              </a:spcAft>
              <a:buClr>
                <a:schemeClr val="accent1"/>
              </a:buClr>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9718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34290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38862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pPr fontAlgn="base">
              <a:spcBef>
                <a:spcPct val="0"/>
              </a:spcBef>
              <a:spcAft>
                <a:spcPct val="0"/>
              </a:spcAft>
              <a:buClrTx/>
              <a:buSzTx/>
              <a:buNone/>
              <a:defRPr/>
            </a:pPr>
            <a:endParaRPr lang="en-US" altLang="en-US" sz="1350">
              <a:solidFill>
                <a:srgbClr val="000000"/>
              </a:solidFill>
              <a:latin typeface="Calibri" panose="020F0502020204030204" pitchFamily="34" charset="0"/>
            </a:endParaRPr>
          </a:p>
        </p:txBody>
      </p:sp>
      <p:sp>
        <p:nvSpPr>
          <p:cNvPr id="164" name="Rectangle 163" descr="rectangle">
            <a:extLst>
              <a:ext uri="{FF2B5EF4-FFF2-40B4-BE49-F238E27FC236}">
                <a16:creationId xmlns:a16="http://schemas.microsoft.com/office/drawing/2014/main" id="{CB48B4E1-2782-40B8-9432-C4CEBE74073C}"/>
              </a:ext>
            </a:extLst>
          </p:cNvPr>
          <p:cNvSpPr>
            <a:spLocks noChangeArrowheads="1"/>
          </p:cNvSpPr>
          <p:nvPr/>
        </p:nvSpPr>
        <p:spPr bwMode="auto">
          <a:xfrm>
            <a:off x="6788939" y="1842904"/>
            <a:ext cx="285750" cy="150019"/>
          </a:xfrm>
          <a:prstGeom prst="rect">
            <a:avLst/>
          </a:prstGeom>
          <a:solidFill>
            <a:srgbClr val="0070C0"/>
          </a:solidFill>
          <a:ln w="25400" algn="ctr">
            <a:solidFill>
              <a:srgbClr val="385D8A"/>
            </a:solidFill>
            <a:miter lim="800000"/>
            <a:headEnd/>
            <a:tailEnd/>
          </a:ln>
        </p:spPr>
        <p:txBody>
          <a:bodyPr anchor="ctr"/>
          <a:lstStyle>
            <a:lvl1pPr>
              <a:spcBef>
                <a:spcPct val="20000"/>
              </a:spcBef>
              <a:spcAft>
                <a:spcPts val="1200"/>
              </a:spcAft>
              <a:buClr>
                <a:schemeClr val="accent1"/>
              </a:buClr>
              <a:buSzPct val="85000"/>
              <a:buFont typeface="Arial" panose="020B0604020202020204" pitchFamily="34" charset="0"/>
              <a:buChar char="•"/>
              <a:defRPr sz="2200">
                <a:solidFill>
                  <a:srgbClr val="002060"/>
                </a:solidFill>
                <a:latin typeface="Verdana" panose="020B0604030504040204" pitchFamily="34" charset="0"/>
                <a:ea typeface="Verdana" panose="020B0604030504040204" pitchFamily="34" charset="0"/>
                <a:cs typeface="Verdana" panose="020B0604030504040204" pitchFamily="34" charset="0"/>
              </a:defRPr>
            </a:lvl1pPr>
            <a:lvl2pPr marL="742950" indent="-285750">
              <a:spcBef>
                <a:spcPct val="20000"/>
              </a:spcBef>
              <a:spcAft>
                <a:spcPts val="1200"/>
              </a:spcAft>
              <a:buClr>
                <a:schemeClr val="accent1"/>
              </a:buClr>
              <a:buSzPct val="85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spcBef>
                <a:spcPct val="20000"/>
              </a:spcBef>
              <a:spcAft>
                <a:spcPts val="1200"/>
              </a:spcAft>
              <a:buClr>
                <a:schemeClr val="accent1"/>
              </a:buClr>
              <a:buSzPct val="9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spcBef>
                <a:spcPct val="20000"/>
              </a:spcBef>
              <a:spcAft>
                <a:spcPts val="1200"/>
              </a:spcAft>
              <a:buClr>
                <a:schemeClr val="accent1"/>
              </a:buClr>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9718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34290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38862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pPr fontAlgn="base">
              <a:spcBef>
                <a:spcPct val="0"/>
              </a:spcBef>
              <a:spcAft>
                <a:spcPct val="0"/>
              </a:spcAft>
              <a:buClrTx/>
              <a:buSzTx/>
              <a:buNone/>
              <a:defRPr/>
            </a:pPr>
            <a:endParaRPr lang="en-US" altLang="en-US" sz="1350">
              <a:solidFill>
                <a:srgbClr val="000000"/>
              </a:solidFill>
              <a:latin typeface="Calibri" panose="020F0502020204030204" pitchFamily="34" charset="0"/>
            </a:endParaRPr>
          </a:p>
        </p:txBody>
      </p:sp>
      <p:sp>
        <p:nvSpPr>
          <p:cNvPr id="165" name="Rectangle 164" descr="rectangle">
            <a:extLst>
              <a:ext uri="{FF2B5EF4-FFF2-40B4-BE49-F238E27FC236}">
                <a16:creationId xmlns:a16="http://schemas.microsoft.com/office/drawing/2014/main" id="{1723BA44-BFA0-43DB-AA26-82EDE7E104C4}"/>
              </a:ext>
            </a:extLst>
          </p:cNvPr>
          <p:cNvSpPr>
            <a:spLocks noChangeArrowheads="1"/>
          </p:cNvSpPr>
          <p:nvPr/>
        </p:nvSpPr>
        <p:spPr bwMode="auto">
          <a:xfrm>
            <a:off x="7261817" y="1842905"/>
            <a:ext cx="285750" cy="150019"/>
          </a:xfrm>
          <a:prstGeom prst="rect">
            <a:avLst/>
          </a:prstGeom>
          <a:solidFill>
            <a:srgbClr val="0070C0"/>
          </a:solidFill>
          <a:ln w="25400" algn="ctr">
            <a:solidFill>
              <a:srgbClr val="385D8A"/>
            </a:solidFill>
            <a:miter lim="800000"/>
            <a:headEnd/>
            <a:tailEnd/>
          </a:ln>
        </p:spPr>
        <p:txBody>
          <a:bodyPr anchor="ctr"/>
          <a:lstStyle>
            <a:lvl1pPr>
              <a:spcBef>
                <a:spcPct val="20000"/>
              </a:spcBef>
              <a:spcAft>
                <a:spcPts val="1200"/>
              </a:spcAft>
              <a:buClr>
                <a:schemeClr val="accent1"/>
              </a:buClr>
              <a:buSzPct val="85000"/>
              <a:buFont typeface="Arial" panose="020B0604020202020204" pitchFamily="34" charset="0"/>
              <a:buChar char="•"/>
              <a:defRPr sz="2200">
                <a:solidFill>
                  <a:srgbClr val="002060"/>
                </a:solidFill>
                <a:latin typeface="Verdana" panose="020B0604030504040204" pitchFamily="34" charset="0"/>
                <a:ea typeface="Verdana" panose="020B0604030504040204" pitchFamily="34" charset="0"/>
                <a:cs typeface="Verdana" panose="020B0604030504040204" pitchFamily="34" charset="0"/>
              </a:defRPr>
            </a:lvl1pPr>
            <a:lvl2pPr marL="742950" indent="-285750">
              <a:spcBef>
                <a:spcPct val="20000"/>
              </a:spcBef>
              <a:spcAft>
                <a:spcPts val="1200"/>
              </a:spcAft>
              <a:buClr>
                <a:schemeClr val="accent1"/>
              </a:buClr>
              <a:buSzPct val="85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spcBef>
                <a:spcPct val="20000"/>
              </a:spcBef>
              <a:spcAft>
                <a:spcPts val="1200"/>
              </a:spcAft>
              <a:buClr>
                <a:schemeClr val="accent1"/>
              </a:buClr>
              <a:buSzPct val="9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spcBef>
                <a:spcPct val="20000"/>
              </a:spcBef>
              <a:spcAft>
                <a:spcPts val="1200"/>
              </a:spcAft>
              <a:buClr>
                <a:schemeClr val="accent1"/>
              </a:buClr>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9718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34290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38862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pPr fontAlgn="base">
              <a:spcBef>
                <a:spcPct val="0"/>
              </a:spcBef>
              <a:spcAft>
                <a:spcPct val="0"/>
              </a:spcAft>
              <a:buClrTx/>
              <a:buSzTx/>
              <a:buNone/>
              <a:defRPr/>
            </a:pPr>
            <a:endParaRPr lang="en-US" altLang="en-US" sz="1350">
              <a:solidFill>
                <a:srgbClr val="000000"/>
              </a:solidFill>
              <a:latin typeface="Calibri" panose="020F0502020204030204" pitchFamily="34" charset="0"/>
            </a:endParaRPr>
          </a:p>
        </p:txBody>
      </p:sp>
      <p:sp>
        <p:nvSpPr>
          <p:cNvPr id="190" name="Rectangle 189" descr="rectangle">
            <a:extLst>
              <a:ext uri="{FF2B5EF4-FFF2-40B4-BE49-F238E27FC236}">
                <a16:creationId xmlns:a16="http://schemas.microsoft.com/office/drawing/2014/main" id="{FCB800AF-3F6D-4B47-8094-A8AF2704DE3C}"/>
              </a:ext>
            </a:extLst>
          </p:cNvPr>
          <p:cNvSpPr>
            <a:spLocks noChangeArrowheads="1"/>
          </p:cNvSpPr>
          <p:nvPr/>
        </p:nvSpPr>
        <p:spPr bwMode="auto">
          <a:xfrm>
            <a:off x="7765712" y="1847200"/>
            <a:ext cx="285750" cy="150019"/>
          </a:xfrm>
          <a:prstGeom prst="rect">
            <a:avLst/>
          </a:prstGeom>
          <a:solidFill>
            <a:srgbClr val="0070C0"/>
          </a:solidFill>
          <a:ln w="25400" algn="ctr">
            <a:solidFill>
              <a:srgbClr val="385D8A"/>
            </a:solidFill>
            <a:miter lim="800000"/>
            <a:headEnd/>
            <a:tailEnd/>
          </a:ln>
        </p:spPr>
        <p:txBody>
          <a:bodyPr anchor="ctr"/>
          <a:lstStyle>
            <a:lvl1pPr>
              <a:spcBef>
                <a:spcPct val="20000"/>
              </a:spcBef>
              <a:spcAft>
                <a:spcPts val="1200"/>
              </a:spcAft>
              <a:buClr>
                <a:schemeClr val="accent1"/>
              </a:buClr>
              <a:buSzPct val="85000"/>
              <a:buFont typeface="Arial" panose="020B0604020202020204" pitchFamily="34" charset="0"/>
              <a:buChar char="•"/>
              <a:defRPr sz="2200">
                <a:solidFill>
                  <a:srgbClr val="002060"/>
                </a:solidFill>
                <a:latin typeface="Verdana" panose="020B0604030504040204" pitchFamily="34" charset="0"/>
                <a:ea typeface="Verdana" panose="020B0604030504040204" pitchFamily="34" charset="0"/>
                <a:cs typeface="Verdana" panose="020B0604030504040204" pitchFamily="34" charset="0"/>
              </a:defRPr>
            </a:lvl1pPr>
            <a:lvl2pPr marL="742950" indent="-285750">
              <a:spcBef>
                <a:spcPct val="20000"/>
              </a:spcBef>
              <a:spcAft>
                <a:spcPts val="1200"/>
              </a:spcAft>
              <a:buClr>
                <a:schemeClr val="accent1"/>
              </a:buClr>
              <a:buSzPct val="85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spcBef>
                <a:spcPct val="20000"/>
              </a:spcBef>
              <a:spcAft>
                <a:spcPts val="1200"/>
              </a:spcAft>
              <a:buClr>
                <a:schemeClr val="accent1"/>
              </a:buClr>
              <a:buSzPct val="9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spcBef>
                <a:spcPct val="20000"/>
              </a:spcBef>
              <a:spcAft>
                <a:spcPts val="1200"/>
              </a:spcAft>
              <a:buClr>
                <a:schemeClr val="accent1"/>
              </a:buClr>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9718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34290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38862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pPr fontAlgn="base">
              <a:spcBef>
                <a:spcPct val="0"/>
              </a:spcBef>
              <a:spcAft>
                <a:spcPct val="0"/>
              </a:spcAft>
              <a:buClrTx/>
              <a:buSzTx/>
              <a:buNone/>
              <a:defRPr/>
            </a:pPr>
            <a:endParaRPr lang="en-US" altLang="en-US" sz="1350">
              <a:solidFill>
                <a:srgbClr val="000000"/>
              </a:solidFill>
              <a:latin typeface="Calibri" panose="020F0502020204030204" pitchFamily="34" charset="0"/>
            </a:endParaRPr>
          </a:p>
        </p:txBody>
      </p:sp>
      <p:sp>
        <p:nvSpPr>
          <p:cNvPr id="191" name="Rectangle 190" descr="rectangle">
            <a:extLst>
              <a:ext uri="{FF2B5EF4-FFF2-40B4-BE49-F238E27FC236}">
                <a16:creationId xmlns:a16="http://schemas.microsoft.com/office/drawing/2014/main" id="{1FC0D7CF-42E1-4948-80F4-97CEB2A68E82}"/>
              </a:ext>
            </a:extLst>
          </p:cNvPr>
          <p:cNvSpPr>
            <a:spLocks noChangeArrowheads="1"/>
          </p:cNvSpPr>
          <p:nvPr/>
        </p:nvSpPr>
        <p:spPr bwMode="auto">
          <a:xfrm>
            <a:off x="3606140" y="1851808"/>
            <a:ext cx="285750" cy="150019"/>
          </a:xfrm>
          <a:prstGeom prst="rect">
            <a:avLst/>
          </a:prstGeom>
          <a:solidFill>
            <a:srgbClr val="0070C0"/>
          </a:solidFill>
          <a:ln w="25400" algn="ctr">
            <a:solidFill>
              <a:srgbClr val="385D8A"/>
            </a:solidFill>
            <a:miter lim="800000"/>
            <a:headEnd/>
            <a:tailEnd/>
          </a:ln>
        </p:spPr>
        <p:txBody>
          <a:bodyPr anchor="ctr"/>
          <a:lstStyle>
            <a:lvl1pPr>
              <a:spcBef>
                <a:spcPct val="20000"/>
              </a:spcBef>
              <a:spcAft>
                <a:spcPts val="1200"/>
              </a:spcAft>
              <a:buClr>
                <a:schemeClr val="accent1"/>
              </a:buClr>
              <a:buSzPct val="85000"/>
              <a:buFont typeface="Arial" panose="020B0604020202020204" pitchFamily="34" charset="0"/>
              <a:buChar char="•"/>
              <a:defRPr sz="2200">
                <a:solidFill>
                  <a:srgbClr val="002060"/>
                </a:solidFill>
                <a:latin typeface="Verdana" panose="020B0604030504040204" pitchFamily="34" charset="0"/>
                <a:ea typeface="Verdana" panose="020B0604030504040204" pitchFamily="34" charset="0"/>
                <a:cs typeface="Verdana" panose="020B0604030504040204" pitchFamily="34" charset="0"/>
              </a:defRPr>
            </a:lvl1pPr>
            <a:lvl2pPr marL="742950" indent="-285750">
              <a:spcBef>
                <a:spcPct val="20000"/>
              </a:spcBef>
              <a:spcAft>
                <a:spcPts val="1200"/>
              </a:spcAft>
              <a:buClr>
                <a:schemeClr val="accent1"/>
              </a:buClr>
              <a:buSzPct val="85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spcBef>
                <a:spcPct val="20000"/>
              </a:spcBef>
              <a:spcAft>
                <a:spcPts val="1200"/>
              </a:spcAft>
              <a:buClr>
                <a:schemeClr val="accent1"/>
              </a:buClr>
              <a:buSzPct val="9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spcBef>
                <a:spcPct val="20000"/>
              </a:spcBef>
              <a:spcAft>
                <a:spcPts val="1200"/>
              </a:spcAft>
              <a:buClr>
                <a:schemeClr val="accent1"/>
              </a:buClr>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9718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34290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38862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pPr fontAlgn="base">
              <a:spcBef>
                <a:spcPct val="0"/>
              </a:spcBef>
              <a:spcAft>
                <a:spcPct val="0"/>
              </a:spcAft>
              <a:buClrTx/>
              <a:buSzTx/>
              <a:buNone/>
              <a:defRPr/>
            </a:pPr>
            <a:endParaRPr lang="en-US" altLang="en-US" sz="1350">
              <a:solidFill>
                <a:srgbClr val="000000"/>
              </a:solidFill>
              <a:latin typeface="Calibri" panose="020F0502020204030204" pitchFamily="34" charset="0"/>
            </a:endParaRPr>
          </a:p>
        </p:txBody>
      </p:sp>
      <p:sp>
        <p:nvSpPr>
          <p:cNvPr id="192" name="Rectangle 191" descr="rectangle">
            <a:extLst>
              <a:ext uri="{FF2B5EF4-FFF2-40B4-BE49-F238E27FC236}">
                <a16:creationId xmlns:a16="http://schemas.microsoft.com/office/drawing/2014/main" id="{47E4E9A0-1C38-45BA-96EF-E10DB83D1003}"/>
              </a:ext>
            </a:extLst>
          </p:cNvPr>
          <p:cNvSpPr>
            <a:spLocks noChangeArrowheads="1"/>
          </p:cNvSpPr>
          <p:nvPr/>
        </p:nvSpPr>
        <p:spPr bwMode="auto">
          <a:xfrm>
            <a:off x="4117840" y="1851808"/>
            <a:ext cx="285750" cy="150019"/>
          </a:xfrm>
          <a:prstGeom prst="rect">
            <a:avLst/>
          </a:prstGeom>
          <a:solidFill>
            <a:srgbClr val="0070C0"/>
          </a:solidFill>
          <a:ln w="25400" algn="ctr">
            <a:solidFill>
              <a:srgbClr val="385D8A"/>
            </a:solidFill>
            <a:miter lim="800000"/>
            <a:headEnd/>
            <a:tailEnd/>
          </a:ln>
        </p:spPr>
        <p:txBody>
          <a:bodyPr anchor="ctr"/>
          <a:lstStyle>
            <a:lvl1pPr>
              <a:spcBef>
                <a:spcPct val="20000"/>
              </a:spcBef>
              <a:spcAft>
                <a:spcPts val="1200"/>
              </a:spcAft>
              <a:buClr>
                <a:schemeClr val="accent1"/>
              </a:buClr>
              <a:buSzPct val="85000"/>
              <a:buFont typeface="Arial" panose="020B0604020202020204" pitchFamily="34" charset="0"/>
              <a:buChar char="•"/>
              <a:defRPr sz="2200">
                <a:solidFill>
                  <a:srgbClr val="002060"/>
                </a:solidFill>
                <a:latin typeface="Verdana" panose="020B0604030504040204" pitchFamily="34" charset="0"/>
                <a:ea typeface="Verdana" panose="020B0604030504040204" pitchFamily="34" charset="0"/>
                <a:cs typeface="Verdana" panose="020B0604030504040204" pitchFamily="34" charset="0"/>
              </a:defRPr>
            </a:lvl1pPr>
            <a:lvl2pPr marL="742950" indent="-285750">
              <a:spcBef>
                <a:spcPct val="20000"/>
              </a:spcBef>
              <a:spcAft>
                <a:spcPts val="1200"/>
              </a:spcAft>
              <a:buClr>
                <a:schemeClr val="accent1"/>
              </a:buClr>
              <a:buSzPct val="85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spcBef>
                <a:spcPct val="20000"/>
              </a:spcBef>
              <a:spcAft>
                <a:spcPts val="1200"/>
              </a:spcAft>
              <a:buClr>
                <a:schemeClr val="accent1"/>
              </a:buClr>
              <a:buSzPct val="9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spcBef>
                <a:spcPct val="20000"/>
              </a:spcBef>
              <a:spcAft>
                <a:spcPts val="1200"/>
              </a:spcAft>
              <a:buClr>
                <a:schemeClr val="accent1"/>
              </a:buClr>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9718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34290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38862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pPr fontAlgn="base">
              <a:spcBef>
                <a:spcPct val="0"/>
              </a:spcBef>
              <a:spcAft>
                <a:spcPct val="0"/>
              </a:spcAft>
              <a:buClrTx/>
              <a:buSzTx/>
              <a:buNone/>
              <a:defRPr/>
            </a:pPr>
            <a:endParaRPr lang="en-US" altLang="en-US" sz="1350">
              <a:solidFill>
                <a:srgbClr val="000000"/>
              </a:solidFill>
              <a:latin typeface="Calibri" panose="020F0502020204030204" pitchFamily="34" charset="0"/>
            </a:endParaRPr>
          </a:p>
        </p:txBody>
      </p:sp>
      <p:sp>
        <p:nvSpPr>
          <p:cNvPr id="193" name="Rectangle 192" descr="rectangle">
            <a:extLst>
              <a:ext uri="{FF2B5EF4-FFF2-40B4-BE49-F238E27FC236}">
                <a16:creationId xmlns:a16="http://schemas.microsoft.com/office/drawing/2014/main" id="{C54FD4C4-CAD9-4036-A4C7-5CD42A32F4CA}"/>
              </a:ext>
            </a:extLst>
          </p:cNvPr>
          <p:cNvSpPr>
            <a:spLocks noChangeArrowheads="1"/>
          </p:cNvSpPr>
          <p:nvPr/>
        </p:nvSpPr>
        <p:spPr bwMode="auto">
          <a:xfrm>
            <a:off x="4656551" y="1844579"/>
            <a:ext cx="285750" cy="150019"/>
          </a:xfrm>
          <a:prstGeom prst="rect">
            <a:avLst/>
          </a:prstGeom>
          <a:solidFill>
            <a:srgbClr val="0070C0"/>
          </a:solidFill>
          <a:ln w="25400" algn="ctr">
            <a:solidFill>
              <a:srgbClr val="385D8A"/>
            </a:solidFill>
            <a:miter lim="800000"/>
            <a:headEnd/>
            <a:tailEnd/>
          </a:ln>
        </p:spPr>
        <p:txBody>
          <a:bodyPr anchor="ctr"/>
          <a:lstStyle>
            <a:lvl1pPr>
              <a:spcBef>
                <a:spcPct val="20000"/>
              </a:spcBef>
              <a:spcAft>
                <a:spcPts val="1200"/>
              </a:spcAft>
              <a:buClr>
                <a:schemeClr val="accent1"/>
              </a:buClr>
              <a:buSzPct val="85000"/>
              <a:buFont typeface="Arial" panose="020B0604020202020204" pitchFamily="34" charset="0"/>
              <a:buChar char="•"/>
              <a:defRPr sz="2200">
                <a:solidFill>
                  <a:srgbClr val="002060"/>
                </a:solidFill>
                <a:latin typeface="Verdana" panose="020B0604030504040204" pitchFamily="34" charset="0"/>
                <a:ea typeface="Verdana" panose="020B0604030504040204" pitchFamily="34" charset="0"/>
                <a:cs typeface="Verdana" panose="020B0604030504040204" pitchFamily="34" charset="0"/>
              </a:defRPr>
            </a:lvl1pPr>
            <a:lvl2pPr marL="742950" indent="-285750">
              <a:spcBef>
                <a:spcPct val="20000"/>
              </a:spcBef>
              <a:spcAft>
                <a:spcPts val="1200"/>
              </a:spcAft>
              <a:buClr>
                <a:schemeClr val="accent1"/>
              </a:buClr>
              <a:buSzPct val="85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spcBef>
                <a:spcPct val="20000"/>
              </a:spcBef>
              <a:spcAft>
                <a:spcPts val="1200"/>
              </a:spcAft>
              <a:buClr>
                <a:schemeClr val="accent1"/>
              </a:buClr>
              <a:buSzPct val="9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spcBef>
                <a:spcPct val="20000"/>
              </a:spcBef>
              <a:spcAft>
                <a:spcPts val="1200"/>
              </a:spcAft>
              <a:buClr>
                <a:schemeClr val="accent1"/>
              </a:buClr>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9718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34290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38862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pPr fontAlgn="base">
              <a:spcBef>
                <a:spcPct val="0"/>
              </a:spcBef>
              <a:spcAft>
                <a:spcPct val="0"/>
              </a:spcAft>
              <a:buClrTx/>
              <a:buSzTx/>
              <a:buNone/>
              <a:defRPr/>
            </a:pPr>
            <a:endParaRPr lang="en-US" altLang="en-US" sz="1350">
              <a:solidFill>
                <a:srgbClr val="000000"/>
              </a:solidFill>
              <a:latin typeface="Calibri" panose="020F0502020204030204" pitchFamily="34" charset="0"/>
            </a:endParaRPr>
          </a:p>
        </p:txBody>
      </p:sp>
      <p:sp>
        <p:nvSpPr>
          <p:cNvPr id="194" name="Rectangle 193" descr="rectangle">
            <a:extLst>
              <a:ext uri="{FF2B5EF4-FFF2-40B4-BE49-F238E27FC236}">
                <a16:creationId xmlns:a16="http://schemas.microsoft.com/office/drawing/2014/main" id="{31B9768A-AF1F-4961-8E50-62ECAA4ABEE6}"/>
              </a:ext>
            </a:extLst>
          </p:cNvPr>
          <p:cNvSpPr>
            <a:spLocks noChangeArrowheads="1"/>
          </p:cNvSpPr>
          <p:nvPr/>
        </p:nvSpPr>
        <p:spPr bwMode="auto">
          <a:xfrm>
            <a:off x="5180787" y="1851808"/>
            <a:ext cx="285750" cy="150019"/>
          </a:xfrm>
          <a:prstGeom prst="rect">
            <a:avLst/>
          </a:prstGeom>
          <a:solidFill>
            <a:srgbClr val="0070C0"/>
          </a:solidFill>
          <a:ln w="25400" algn="ctr">
            <a:solidFill>
              <a:srgbClr val="385D8A"/>
            </a:solidFill>
            <a:miter lim="800000"/>
            <a:headEnd/>
            <a:tailEnd/>
          </a:ln>
        </p:spPr>
        <p:txBody>
          <a:bodyPr anchor="ctr"/>
          <a:lstStyle>
            <a:lvl1pPr>
              <a:spcBef>
                <a:spcPct val="20000"/>
              </a:spcBef>
              <a:spcAft>
                <a:spcPts val="1200"/>
              </a:spcAft>
              <a:buClr>
                <a:schemeClr val="accent1"/>
              </a:buClr>
              <a:buSzPct val="85000"/>
              <a:buFont typeface="Arial" panose="020B0604020202020204" pitchFamily="34" charset="0"/>
              <a:buChar char="•"/>
              <a:defRPr sz="2200">
                <a:solidFill>
                  <a:srgbClr val="002060"/>
                </a:solidFill>
                <a:latin typeface="Verdana" panose="020B0604030504040204" pitchFamily="34" charset="0"/>
                <a:ea typeface="Verdana" panose="020B0604030504040204" pitchFamily="34" charset="0"/>
                <a:cs typeface="Verdana" panose="020B0604030504040204" pitchFamily="34" charset="0"/>
              </a:defRPr>
            </a:lvl1pPr>
            <a:lvl2pPr marL="742950" indent="-285750">
              <a:spcBef>
                <a:spcPct val="20000"/>
              </a:spcBef>
              <a:spcAft>
                <a:spcPts val="1200"/>
              </a:spcAft>
              <a:buClr>
                <a:schemeClr val="accent1"/>
              </a:buClr>
              <a:buSzPct val="85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spcBef>
                <a:spcPct val="20000"/>
              </a:spcBef>
              <a:spcAft>
                <a:spcPts val="1200"/>
              </a:spcAft>
              <a:buClr>
                <a:schemeClr val="accent1"/>
              </a:buClr>
              <a:buSzPct val="9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spcBef>
                <a:spcPct val="20000"/>
              </a:spcBef>
              <a:spcAft>
                <a:spcPts val="1200"/>
              </a:spcAft>
              <a:buClr>
                <a:schemeClr val="accent1"/>
              </a:buClr>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9718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34290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38862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pPr fontAlgn="base">
              <a:spcBef>
                <a:spcPct val="0"/>
              </a:spcBef>
              <a:spcAft>
                <a:spcPct val="0"/>
              </a:spcAft>
              <a:buClrTx/>
              <a:buSzTx/>
              <a:buNone/>
              <a:defRPr/>
            </a:pPr>
            <a:endParaRPr lang="en-US" altLang="en-US" sz="1350">
              <a:solidFill>
                <a:srgbClr val="000000"/>
              </a:solidFill>
              <a:latin typeface="Calibri" panose="020F0502020204030204" pitchFamily="34" charset="0"/>
            </a:endParaRPr>
          </a:p>
        </p:txBody>
      </p:sp>
      <p:sp>
        <p:nvSpPr>
          <p:cNvPr id="195" name="Rectangle 194" descr="rectangle">
            <a:extLst>
              <a:ext uri="{FF2B5EF4-FFF2-40B4-BE49-F238E27FC236}">
                <a16:creationId xmlns:a16="http://schemas.microsoft.com/office/drawing/2014/main" id="{C1A592E1-0EDF-4655-B11D-A0DF654C7FDE}"/>
              </a:ext>
            </a:extLst>
          </p:cNvPr>
          <p:cNvSpPr>
            <a:spLocks noChangeArrowheads="1"/>
          </p:cNvSpPr>
          <p:nvPr/>
        </p:nvSpPr>
        <p:spPr bwMode="auto">
          <a:xfrm>
            <a:off x="2584340" y="1845225"/>
            <a:ext cx="285750" cy="150019"/>
          </a:xfrm>
          <a:prstGeom prst="rect">
            <a:avLst/>
          </a:prstGeom>
          <a:solidFill>
            <a:srgbClr val="0070C0"/>
          </a:solidFill>
          <a:ln w="25400" algn="ctr">
            <a:solidFill>
              <a:srgbClr val="385D8A"/>
            </a:solidFill>
            <a:miter lim="800000"/>
            <a:headEnd/>
            <a:tailEnd/>
          </a:ln>
        </p:spPr>
        <p:txBody>
          <a:bodyPr anchor="ctr"/>
          <a:lstStyle>
            <a:lvl1pPr>
              <a:spcBef>
                <a:spcPct val="20000"/>
              </a:spcBef>
              <a:spcAft>
                <a:spcPts val="1200"/>
              </a:spcAft>
              <a:buClr>
                <a:schemeClr val="accent1"/>
              </a:buClr>
              <a:buSzPct val="85000"/>
              <a:buFont typeface="Arial" panose="020B0604020202020204" pitchFamily="34" charset="0"/>
              <a:buChar char="•"/>
              <a:defRPr sz="2200">
                <a:solidFill>
                  <a:srgbClr val="002060"/>
                </a:solidFill>
                <a:latin typeface="Verdana" panose="020B0604030504040204" pitchFamily="34" charset="0"/>
                <a:ea typeface="Verdana" panose="020B0604030504040204" pitchFamily="34" charset="0"/>
                <a:cs typeface="Verdana" panose="020B0604030504040204" pitchFamily="34" charset="0"/>
              </a:defRPr>
            </a:lvl1pPr>
            <a:lvl2pPr marL="742950" indent="-285750">
              <a:spcBef>
                <a:spcPct val="20000"/>
              </a:spcBef>
              <a:spcAft>
                <a:spcPts val="1200"/>
              </a:spcAft>
              <a:buClr>
                <a:schemeClr val="accent1"/>
              </a:buClr>
              <a:buSzPct val="85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spcBef>
                <a:spcPct val="20000"/>
              </a:spcBef>
              <a:spcAft>
                <a:spcPts val="1200"/>
              </a:spcAft>
              <a:buClr>
                <a:schemeClr val="accent1"/>
              </a:buClr>
              <a:buSzPct val="9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spcBef>
                <a:spcPct val="20000"/>
              </a:spcBef>
              <a:spcAft>
                <a:spcPts val="1200"/>
              </a:spcAft>
              <a:buClr>
                <a:schemeClr val="accent1"/>
              </a:buClr>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9718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34290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38862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pPr fontAlgn="base">
              <a:spcBef>
                <a:spcPct val="0"/>
              </a:spcBef>
              <a:spcAft>
                <a:spcPct val="0"/>
              </a:spcAft>
              <a:buClrTx/>
              <a:buSzTx/>
              <a:buNone/>
              <a:defRPr/>
            </a:pPr>
            <a:endParaRPr lang="en-US" altLang="en-US" sz="1350">
              <a:solidFill>
                <a:srgbClr val="000000"/>
              </a:solidFill>
              <a:latin typeface="Calibri" panose="020F0502020204030204" pitchFamily="34" charset="0"/>
            </a:endParaRPr>
          </a:p>
        </p:txBody>
      </p:sp>
      <p:sp>
        <p:nvSpPr>
          <p:cNvPr id="196" name="Rectangle 195" descr="rectangle">
            <a:extLst>
              <a:ext uri="{FF2B5EF4-FFF2-40B4-BE49-F238E27FC236}">
                <a16:creationId xmlns:a16="http://schemas.microsoft.com/office/drawing/2014/main" id="{53AB532A-700B-452A-8ED0-CF98500DC8DF}"/>
              </a:ext>
            </a:extLst>
          </p:cNvPr>
          <p:cNvSpPr>
            <a:spLocks noChangeArrowheads="1"/>
          </p:cNvSpPr>
          <p:nvPr/>
        </p:nvSpPr>
        <p:spPr bwMode="auto">
          <a:xfrm>
            <a:off x="3101607" y="1845149"/>
            <a:ext cx="285750" cy="150019"/>
          </a:xfrm>
          <a:prstGeom prst="rect">
            <a:avLst/>
          </a:prstGeom>
          <a:solidFill>
            <a:srgbClr val="0070C0"/>
          </a:solidFill>
          <a:ln w="25400" algn="ctr">
            <a:solidFill>
              <a:srgbClr val="385D8A"/>
            </a:solidFill>
            <a:miter lim="800000"/>
            <a:headEnd/>
            <a:tailEnd/>
          </a:ln>
        </p:spPr>
        <p:txBody>
          <a:bodyPr anchor="ctr"/>
          <a:lstStyle>
            <a:lvl1pPr>
              <a:spcBef>
                <a:spcPct val="20000"/>
              </a:spcBef>
              <a:spcAft>
                <a:spcPts val="1200"/>
              </a:spcAft>
              <a:buClr>
                <a:schemeClr val="accent1"/>
              </a:buClr>
              <a:buSzPct val="85000"/>
              <a:buFont typeface="Arial" panose="020B0604020202020204" pitchFamily="34" charset="0"/>
              <a:buChar char="•"/>
              <a:defRPr sz="2200">
                <a:solidFill>
                  <a:srgbClr val="002060"/>
                </a:solidFill>
                <a:latin typeface="Verdana" panose="020B0604030504040204" pitchFamily="34" charset="0"/>
                <a:ea typeface="Verdana" panose="020B0604030504040204" pitchFamily="34" charset="0"/>
                <a:cs typeface="Verdana" panose="020B0604030504040204" pitchFamily="34" charset="0"/>
              </a:defRPr>
            </a:lvl1pPr>
            <a:lvl2pPr marL="742950" indent="-285750">
              <a:spcBef>
                <a:spcPct val="20000"/>
              </a:spcBef>
              <a:spcAft>
                <a:spcPts val="1200"/>
              </a:spcAft>
              <a:buClr>
                <a:schemeClr val="accent1"/>
              </a:buClr>
              <a:buSzPct val="85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spcBef>
                <a:spcPct val="20000"/>
              </a:spcBef>
              <a:spcAft>
                <a:spcPts val="1200"/>
              </a:spcAft>
              <a:buClr>
                <a:schemeClr val="accent1"/>
              </a:buClr>
              <a:buSzPct val="9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spcBef>
                <a:spcPct val="20000"/>
              </a:spcBef>
              <a:spcAft>
                <a:spcPts val="1200"/>
              </a:spcAft>
              <a:buClr>
                <a:schemeClr val="accent1"/>
              </a:buClr>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9718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34290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38862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pPr fontAlgn="base">
              <a:spcBef>
                <a:spcPct val="0"/>
              </a:spcBef>
              <a:spcAft>
                <a:spcPct val="0"/>
              </a:spcAft>
              <a:buClrTx/>
              <a:buSzTx/>
              <a:buNone/>
              <a:defRPr/>
            </a:pPr>
            <a:endParaRPr lang="en-US" altLang="en-US" sz="1350">
              <a:solidFill>
                <a:srgbClr val="000000"/>
              </a:solidFill>
              <a:latin typeface="Calibri" panose="020F0502020204030204" pitchFamily="34" charset="0"/>
            </a:endParaRPr>
          </a:p>
        </p:txBody>
      </p:sp>
      <p:sp>
        <p:nvSpPr>
          <p:cNvPr id="197" name="Rectangle 196" descr="rectangle">
            <a:extLst>
              <a:ext uri="{FF2B5EF4-FFF2-40B4-BE49-F238E27FC236}">
                <a16:creationId xmlns:a16="http://schemas.microsoft.com/office/drawing/2014/main" id="{5A8F3A43-3CB5-4030-848E-517E032ECC4B}"/>
              </a:ext>
            </a:extLst>
          </p:cNvPr>
          <p:cNvSpPr>
            <a:spLocks noChangeArrowheads="1"/>
          </p:cNvSpPr>
          <p:nvPr/>
        </p:nvSpPr>
        <p:spPr bwMode="auto">
          <a:xfrm>
            <a:off x="2606132" y="2537261"/>
            <a:ext cx="285750" cy="150019"/>
          </a:xfrm>
          <a:prstGeom prst="rect">
            <a:avLst/>
          </a:prstGeom>
          <a:solidFill>
            <a:srgbClr val="0070C0"/>
          </a:solidFill>
          <a:ln w="25400" algn="ctr">
            <a:solidFill>
              <a:srgbClr val="385D8A"/>
            </a:solidFill>
            <a:miter lim="800000"/>
            <a:headEnd/>
            <a:tailEnd/>
          </a:ln>
        </p:spPr>
        <p:txBody>
          <a:bodyPr anchor="ctr"/>
          <a:lstStyle>
            <a:lvl1pPr>
              <a:spcBef>
                <a:spcPct val="20000"/>
              </a:spcBef>
              <a:spcAft>
                <a:spcPts val="1200"/>
              </a:spcAft>
              <a:buClr>
                <a:schemeClr val="accent1"/>
              </a:buClr>
              <a:buSzPct val="85000"/>
              <a:buFont typeface="Arial" panose="020B0604020202020204" pitchFamily="34" charset="0"/>
              <a:buChar char="•"/>
              <a:defRPr sz="2200">
                <a:solidFill>
                  <a:srgbClr val="002060"/>
                </a:solidFill>
                <a:latin typeface="Verdana" panose="020B0604030504040204" pitchFamily="34" charset="0"/>
                <a:ea typeface="Verdana" panose="020B0604030504040204" pitchFamily="34" charset="0"/>
                <a:cs typeface="Verdana" panose="020B0604030504040204" pitchFamily="34" charset="0"/>
              </a:defRPr>
            </a:lvl1pPr>
            <a:lvl2pPr marL="742950" indent="-285750">
              <a:spcBef>
                <a:spcPct val="20000"/>
              </a:spcBef>
              <a:spcAft>
                <a:spcPts val="1200"/>
              </a:spcAft>
              <a:buClr>
                <a:schemeClr val="accent1"/>
              </a:buClr>
              <a:buSzPct val="85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spcBef>
                <a:spcPct val="20000"/>
              </a:spcBef>
              <a:spcAft>
                <a:spcPts val="1200"/>
              </a:spcAft>
              <a:buClr>
                <a:schemeClr val="accent1"/>
              </a:buClr>
              <a:buSzPct val="9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spcBef>
                <a:spcPct val="20000"/>
              </a:spcBef>
              <a:spcAft>
                <a:spcPts val="1200"/>
              </a:spcAft>
              <a:buClr>
                <a:schemeClr val="accent1"/>
              </a:buClr>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9718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34290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38862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pPr fontAlgn="base">
              <a:spcBef>
                <a:spcPct val="0"/>
              </a:spcBef>
              <a:spcAft>
                <a:spcPct val="0"/>
              </a:spcAft>
              <a:buClrTx/>
              <a:buSzTx/>
              <a:buNone/>
              <a:defRPr/>
            </a:pPr>
            <a:endParaRPr lang="en-US" altLang="en-US" sz="1350">
              <a:solidFill>
                <a:srgbClr val="000000"/>
              </a:solidFill>
              <a:latin typeface="Calibri" panose="020F0502020204030204" pitchFamily="34" charset="0"/>
            </a:endParaRPr>
          </a:p>
        </p:txBody>
      </p:sp>
      <p:sp>
        <p:nvSpPr>
          <p:cNvPr id="198" name="Rectangle 197" descr="rectangle">
            <a:extLst>
              <a:ext uri="{FF2B5EF4-FFF2-40B4-BE49-F238E27FC236}">
                <a16:creationId xmlns:a16="http://schemas.microsoft.com/office/drawing/2014/main" id="{12344E89-2585-4A57-946B-BDF622BD55B3}"/>
              </a:ext>
            </a:extLst>
          </p:cNvPr>
          <p:cNvSpPr>
            <a:spLocks noChangeArrowheads="1"/>
          </p:cNvSpPr>
          <p:nvPr/>
        </p:nvSpPr>
        <p:spPr bwMode="auto">
          <a:xfrm>
            <a:off x="3044086" y="2525595"/>
            <a:ext cx="277229" cy="161685"/>
          </a:xfrm>
          <a:prstGeom prst="rect">
            <a:avLst/>
          </a:prstGeom>
          <a:solidFill>
            <a:srgbClr val="0070C0"/>
          </a:solidFill>
          <a:ln w="25400" algn="ctr">
            <a:solidFill>
              <a:srgbClr val="385D8A"/>
            </a:solidFill>
            <a:miter lim="800000"/>
            <a:headEnd/>
            <a:tailEnd/>
          </a:ln>
        </p:spPr>
        <p:txBody>
          <a:bodyPr anchor="ctr"/>
          <a:lstStyle>
            <a:lvl1pPr>
              <a:spcBef>
                <a:spcPct val="20000"/>
              </a:spcBef>
              <a:spcAft>
                <a:spcPts val="1200"/>
              </a:spcAft>
              <a:buClr>
                <a:schemeClr val="accent1"/>
              </a:buClr>
              <a:buSzPct val="85000"/>
              <a:buFont typeface="Arial" panose="020B0604020202020204" pitchFamily="34" charset="0"/>
              <a:buChar char="•"/>
              <a:defRPr sz="2200">
                <a:solidFill>
                  <a:srgbClr val="002060"/>
                </a:solidFill>
                <a:latin typeface="Verdana" panose="020B0604030504040204" pitchFamily="34" charset="0"/>
                <a:ea typeface="Verdana" panose="020B0604030504040204" pitchFamily="34" charset="0"/>
                <a:cs typeface="Verdana" panose="020B0604030504040204" pitchFamily="34" charset="0"/>
              </a:defRPr>
            </a:lvl1pPr>
            <a:lvl2pPr marL="742950" indent="-285750">
              <a:spcBef>
                <a:spcPct val="20000"/>
              </a:spcBef>
              <a:spcAft>
                <a:spcPts val="1200"/>
              </a:spcAft>
              <a:buClr>
                <a:schemeClr val="accent1"/>
              </a:buClr>
              <a:buSzPct val="85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spcBef>
                <a:spcPct val="20000"/>
              </a:spcBef>
              <a:spcAft>
                <a:spcPts val="1200"/>
              </a:spcAft>
              <a:buClr>
                <a:schemeClr val="accent1"/>
              </a:buClr>
              <a:buSzPct val="9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spcBef>
                <a:spcPct val="20000"/>
              </a:spcBef>
              <a:spcAft>
                <a:spcPts val="1200"/>
              </a:spcAft>
              <a:buClr>
                <a:schemeClr val="accent1"/>
              </a:buClr>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9718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34290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38862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pPr fontAlgn="base">
              <a:spcBef>
                <a:spcPct val="0"/>
              </a:spcBef>
              <a:spcAft>
                <a:spcPct val="0"/>
              </a:spcAft>
              <a:buClrTx/>
              <a:buSzTx/>
              <a:buNone/>
              <a:defRPr/>
            </a:pPr>
            <a:endParaRPr lang="en-US" altLang="en-US" sz="1350">
              <a:solidFill>
                <a:srgbClr val="000000"/>
              </a:solidFill>
              <a:latin typeface="Calibri" panose="020F0502020204030204" pitchFamily="34" charset="0"/>
            </a:endParaRPr>
          </a:p>
        </p:txBody>
      </p:sp>
      <p:sp>
        <p:nvSpPr>
          <p:cNvPr id="199" name="Rectangle 198" descr="rectangle">
            <a:extLst>
              <a:ext uri="{FF2B5EF4-FFF2-40B4-BE49-F238E27FC236}">
                <a16:creationId xmlns:a16="http://schemas.microsoft.com/office/drawing/2014/main" id="{08F6C3C8-63A6-4F8A-91F4-7F3DE2113D0D}"/>
              </a:ext>
            </a:extLst>
          </p:cNvPr>
          <p:cNvSpPr>
            <a:spLocks noChangeArrowheads="1"/>
          </p:cNvSpPr>
          <p:nvPr/>
        </p:nvSpPr>
        <p:spPr bwMode="auto">
          <a:xfrm>
            <a:off x="3578497" y="2542933"/>
            <a:ext cx="285750" cy="150019"/>
          </a:xfrm>
          <a:prstGeom prst="rect">
            <a:avLst/>
          </a:prstGeom>
          <a:solidFill>
            <a:srgbClr val="0070C0"/>
          </a:solidFill>
          <a:ln w="25400" algn="ctr">
            <a:solidFill>
              <a:srgbClr val="385D8A"/>
            </a:solidFill>
            <a:miter lim="800000"/>
            <a:headEnd/>
            <a:tailEnd/>
          </a:ln>
        </p:spPr>
        <p:txBody>
          <a:bodyPr anchor="ctr"/>
          <a:lstStyle>
            <a:lvl1pPr>
              <a:spcBef>
                <a:spcPct val="20000"/>
              </a:spcBef>
              <a:spcAft>
                <a:spcPts val="1200"/>
              </a:spcAft>
              <a:buClr>
                <a:schemeClr val="accent1"/>
              </a:buClr>
              <a:buSzPct val="85000"/>
              <a:buFont typeface="Arial" panose="020B0604020202020204" pitchFamily="34" charset="0"/>
              <a:buChar char="•"/>
              <a:defRPr sz="2200">
                <a:solidFill>
                  <a:srgbClr val="002060"/>
                </a:solidFill>
                <a:latin typeface="Verdana" panose="020B0604030504040204" pitchFamily="34" charset="0"/>
                <a:ea typeface="Verdana" panose="020B0604030504040204" pitchFamily="34" charset="0"/>
                <a:cs typeface="Verdana" panose="020B0604030504040204" pitchFamily="34" charset="0"/>
              </a:defRPr>
            </a:lvl1pPr>
            <a:lvl2pPr marL="742950" indent="-285750">
              <a:spcBef>
                <a:spcPct val="20000"/>
              </a:spcBef>
              <a:spcAft>
                <a:spcPts val="1200"/>
              </a:spcAft>
              <a:buClr>
                <a:schemeClr val="accent1"/>
              </a:buClr>
              <a:buSzPct val="85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spcBef>
                <a:spcPct val="20000"/>
              </a:spcBef>
              <a:spcAft>
                <a:spcPts val="1200"/>
              </a:spcAft>
              <a:buClr>
                <a:schemeClr val="accent1"/>
              </a:buClr>
              <a:buSzPct val="9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spcBef>
                <a:spcPct val="20000"/>
              </a:spcBef>
              <a:spcAft>
                <a:spcPts val="1200"/>
              </a:spcAft>
              <a:buClr>
                <a:schemeClr val="accent1"/>
              </a:buClr>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9718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34290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38862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pPr fontAlgn="base">
              <a:spcBef>
                <a:spcPct val="0"/>
              </a:spcBef>
              <a:spcAft>
                <a:spcPct val="0"/>
              </a:spcAft>
              <a:buClrTx/>
              <a:buSzTx/>
              <a:buNone/>
              <a:defRPr/>
            </a:pPr>
            <a:endParaRPr lang="en-US" altLang="en-US" sz="1350">
              <a:solidFill>
                <a:srgbClr val="000000"/>
              </a:solidFill>
              <a:latin typeface="Calibri" panose="020F0502020204030204" pitchFamily="34" charset="0"/>
            </a:endParaRPr>
          </a:p>
        </p:txBody>
      </p:sp>
      <p:sp>
        <p:nvSpPr>
          <p:cNvPr id="200" name="Rectangle 199" descr="rectangle">
            <a:extLst>
              <a:ext uri="{FF2B5EF4-FFF2-40B4-BE49-F238E27FC236}">
                <a16:creationId xmlns:a16="http://schemas.microsoft.com/office/drawing/2014/main" id="{3612F3F3-6026-41A4-8B25-4B50C9D684B5}"/>
              </a:ext>
            </a:extLst>
          </p:cNvPr>
          <p:cNvSpPr>
            <a:spLocks noChangeArrowheads="1"/>
          </p:cNvSpPr>
          <p:nvPr/>
        </p:nvSpPr>
        <p:spPr bwMode="auto">
          <a:xfrm>
            <a:off x="4135713" y="2542933"/>
            <a:ext cx="285750" cy="150019"/>
          </a:xfrm>
          <a:prstGeom prst="rect">
            <a:avLst/>
          </a:prstGeom>
          <a:solidFill>
            <a:srgbClr val="0070C0"/>
          </a:solidFill>
          <a:ln w="25400" algn="ctr">
            <a:solidFill>
              <a:srgbClr val="385D8A"/>
            </a:solidFill>
            <a:miter lim="800000"/>
            <a:headEnd/>
            <a:tailEnd/>
          </a:ln>
        </p:spPr>
        <p:txBody>
          <a:bodyPr anchor="ctr"/>
          <a:lstStyle>
            <a:lvl1pPr>
              <a:spcBef>
                <a:spcPct val="20000"/>
              </a:spcBef>
              <a:spcAft>
                <a:spcPts val="1200"/>
              </a:spcAft>
              <a:buClr>
                <a:schemeClr val="accent1"/>
              </a:buClr>
              <a:buSzPct val="85000"/>
              <a:buFont typeface="Arial" panose="020B0604020202020204" pitchFamily="34" charset="0"/>
              <a:buChar char="•"/>
              <a:defRPr sz="2200">
                <a:solidFill>
                  <a:srgbClr val="002060"/>
                </a:solidFill>
                <a:latin typeface="Verdana" panose="020B0604030504040204" pitchFamily="34" charset="0"/>
                <a:ea typeface="Verdana" panose="020B0604030504040204" pitchFamily="34" charset="0"/>
                <a:cs typeface="Verdana" panose="020B0604030504040204" pitchFamily="34" charset="0"/>
              </a:defRPr>
            </a:lvl1pPr>
            <a:lvl2pPr marL="742950" indent="-285750">
              <a:spcBef>
                <a:spcPct val="20000"/>
              </a:spcBef>
              <a:spcAft>
                <a:spcPts val="1200"/>
              </a:spcAft>
              <a:buClr>
                <a:schemeClr val="accent1"/>
              </a:buClr>
              <a:buSzPct val="85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spcBef>
                <a:spcPct val="20000"/>
              </a:spcBef>
              <a:spcAft>
                <a:spcPts val="1200"/>
              </a:spcAft>
              <a:buClr>
                <a:schemeClr val="accent1"/>
              </a:buClr>
              <a:buSzPct val="9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spcBef>
                <a:spcPct val="20000"/>
              </a:spcBef>
              <a:spcAft>
                <a:spcPts val="1200"/>
              </a:spcAft>
              <a:buClr>
                <a:schemeClr val="accent1"/>
              </a:buClr>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9718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34290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38862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pPr fontAlgn="base">
              <a:spcBef>
                <a:spcPct val="0"/>
              </a:spcBef>
              <a:spcAft>
                <a:spcPct val="0"/>
              </a:spcAft>
              <a:buClrTx/>
              <a:buSzTx/>
              <a:buNone/>
              <a:defRPr/>
            </a:pPr>
            <a:endParaRPr lang="en-US" altLang="en-US" sz="1350">
              <a:solidFill>
                <a:srgbClr val="000000"/>
              </a:solidFill>
              <a:latin typeface="Calibri" panose="020F0502020204030204" pitchFamily="34" charset="0"/>
            </a:endParaRPr>
          </a:p>
        </p:txBody>
      </p:sp>
      <p:sp>
        <p:nvSpPr>
          <p:cNvPr id="201" name="Rectangle 200" descr="rectangle">
            <a:extLst>
              <a:ext uri="{FF2B5EF4-FFF2-40B4-BE49-F238E27FC236}">
                <a16:creationId xmlns:a16="http://schemas.microsoft.com/office/drawing/2014/main" id="{1B680A30-5D64-440C-AC58-25807E6BFF35}"/>
              </a:ext>
            </a:extLst>
          </p:cNvPr>
          <p:cNvSpPr>
            <a:spLocks noChangeArrowheads="1"/>
          </p:cNvSpPr>
          <p:nvPr/>
        </p:nvSpPr>
        <p:spPr bwMode="auto">
          <a:xfrm>
            <a:off x="4671373" y="2537262"/>
            <a:ext cx="285750" cy="150019"/>
          </a:xfrm>
          <a:prstGeom prst="rect">
            <a:avLst/>
          </a:prstGeom>
          <a:solidFill>
            <a:srgbClr val="0070C0"/>
          </a:solidFill>
          <a:ln w="25400" algn="ctr">
            <a:solidFill>
              <a:srgbClr val="385D8A"/>
            </a:solidFill>
            <a:miter lim="800000"/>
            <a:headEnd/>
            <a:tailEnd/>
          </a:ln>
        </p:spPr>
        <p:txBody>
          <a:bodyPr anchor="ctr"/>
          <a:lstStyle>
            <a:lvl1pPr>
              <a:spcBef>
                <a:spcPct val="20000"/>
              </a:spcBef>
              <a:spcAft>
                <a:spcPts val="1200"/>
              </a:spcAft>
              <a:buClr>
                <a:schemeClr val="accent1"/>
              </a:buClr>
              <a:buSzPct val="85000"/>
              <a:buFont typeface="Arial" panose="020B0604020202020204" pitchFamily="34" charset="0"/>
              <a:buChar char="•"/>
              <a:defRPr sz="2200">
                <a:solidFill>
                  <a:srgbClr val="002060"/>
                </a:solidFill>
                <a:latin typeface="Verdana" panose="020B0604030504040204" pitchFamily="34" charset="0"/>
                <a:ea typeface="Verdana" panose="020B0604030504040204" pitchFamily="34" charset="0"/>
                <a:cs typeface="Verdana" panose="020B0604030504040204" pitchFamily="34" charset="0"/>
              </a:defRPr>
            </a:lvl1pPr>
            <a:lvl2pPr marL="742950" indent="-285750">
              <a:spcBef>
                <a:spcPct val="20000"/>
              </a:spcBef>
              <a:spcAft>
                <a:spcPts val="1200"/>
              </a:spcAft>
              <a:buClr>
                <a:schemeClr val="accent1"/>
              </a:buClr>
              <a:buSzPct val="85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spcBef>
                <a:spcPct val="20000"/>
              </a:spcBef>
              <a:spcAft>
                <a:spcPts val="1200"/>
              </a:spcAft>
              <a:buClr>
                <a:schemeClr val="accent1"/>
              </a:buClr>
              <a:buSzPct val="9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spcBef>
                <a:spcPct val="20000"/>
              </a:spcBef>
              <a:spcAft>
                <a:spcPts val="1200"/>
              </a:spcAft>
              <a:buClr>
                <a:schemeClr val="accent1"/>
              </a:buClr>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9718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34290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38862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pPr fontAlgn="base">
              <a:spcBef>
                <a:spcPct val="0"/>
              </a:spcBef>
              <a:spcAft>
                <a:spcPct val="0"/>
              </a:spcAft>
              <a:buClrTx/>
              <a:buSzTx/>
              <a:buNone/>
              <a:defRPr/>
            </a:pPr>
            <a:endParaRPr lang="en-US" altLang="en-US" sz="1350">
              <a:solidFill>
                <a:srgbClr val="000000"/>
              </a:solidFill>
              <a:latin typeface="Calibri" panose="020F0502020204030204" pitchFamily="34" charset="0"/>
            </a:endParaRPr>
          </a:p>
        </p:txBody>
      </p:sp>
      <p:sp>
        <p:nvSpPr>
          <p:cNvPr id="202" name="Rectangle 201" descr="rectangle">
            <a:extLst>
              <a:ext uri="{FF2B5EF4-FFF2-40B4-BE49-F238E27FC236}">
                <a16:creationId xmlns:a16="http://schemas.microsoft.com/office/drawing/2014/main" id="{3FE1EAD1-E315-4D5F-A440-FA21091442FB}"/>
              </a:ext>
            </a:extLst>
          </p:cNvPr>
          <p:cNvSpPr>
            <a:spLocks noChangeArrowheads="1"/>
          </p:cNvSpPr>
          <p:nvPr/>
        </p:nvSpPr>
        <p:spPr bwMode="auto">
          <a:xfrm>
            <a:off x="5172783" y="2537262"/>
            <a:ext cx="285750" cy="150019"/>
          </a:xfrm>
          <a:prstGeom prst="rect">
            <a:avLst/>
          </a:prstGeom>
          <a:solidFill>
            <a:srgbClr val="0070C0"/>
          </a:solidFill>
          <a:ln w="25400" algn="ctr">
            <a:solidFill>
              <a:srgbClr val="385D8A"/>
            </a:solidFill>
            <a:miter lim="800000"/>
            <a:headEnd/>
            <a:tailEnd/>
          </a:ln>
        </p:spPr>
        <p:txBody>
          <a:bodyPr anchor="ctr"/>
          <a:lstStyle>
            <a:lvl1pPr>
              <a:spcBef>
                <a:spcPct val="20000"/>
              </a:spcBef>
              <a:spcAft>
                <a:spcPts val="1200"/>
              </a:spcAft>
              <a:buClr>
                <a:schemeClr val="accent1"/>
              </a:buClr>
              <a:buSzPct val="85000"/>
              <a:buFont typeface="Arial" panose="020B0604020202020204" pitchFamily="34" charset="0"/>
              <a:buChar char="•"/>
              <a:defRPr sz="2200">
                <a:solidFill>
                  <a:srgbClr val="002060"/>
                </a:solidFill>
                <a:latin typeface="Verdana" panose="020B0604030504040204" pitchFamily="34" charset="0"/>
                <a:ea typeface="Verdana" panose="020B0604030504040204" pitchFamily="34" charset="0"/>
                <a:cs typeface="Verdana" panose="020B0604030504040204" pitchFamily="34" charset="0"/>
              </a:defRPr>
            </a:lvl1pPr>
            <a:lvl2pPr marL="742950" indent="-285750">
              <a:spcBef>
                <a:spcPct val="20000"/>
              </a:spcBef>
              <a:spcAft>
                <a:spcPts val="1200"/>
              </a:spcAft>
              <a:buClr>
                <a:schemeClr val="accent1"/>
              </a:buClr>
              <a:buSzPct val="85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spcBef>
                <a:spcPct val="20000"/>
              </a:spcBef>
              <a:spcAft>
                <a:spcPts val="1200"/>
              </a:spcAft>
              <a:buClr>
                <a:schemeClr val="accent1"/>
              </a:buClr>
              <a:buSzPct val="9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spcBef>
                <a:spcPct val="20000"/>
              </a:spcBef>
              <a:spcAft>
                <a:spcPts val="1200"/>
              </a:spcAft>
              <a:buClr>
                <a:schemeClr val="accent1"/>
              </a:buClr>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9718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34290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38862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pPr fontAlgn="base">
              <a:spcBef>
                <a:spcPct val="0"/>
              </a:spcBef>
              <a:spcAft>
                <a:spcPct val="0"/>
              </a:spcAft>
              <a:buClrTx/>
              <a:buSzTx/>
              <a:buNone/>
              <a:defRPr/>
            </a:pPr>
            <a:endParaRPr lang="en-US" altLang="en-US" sz="1350">
              <a:solidFill>
                <a:srgbClr val="000000"/>
              </a:solidFill>
              <a:latin typeface="Calibri" panose="020F0502020204030204" pitchFamily="34" charset="0"/>
            </a:endParaRPr>
          </a:p>
        </p:txBody>
      </p:sp>
      <p:sp>
        <p:nvSpPr>
          <p:cNvPr id="203" name="Rectangle 202" descr="rectangle">
            <a:extLst>
              <a:ext uri="{FF2B5EF4-FFF2-40B4-BE49-F238E27FC236}">
                <a16:creationId xmlns:a16="http://schemas.microsoft.com/office/drawing/2014/main" id="{2B39319C-154B-4735-9F6D-21057909404C}"/>
              </a:ext>
            </a:extLst>
          </p:cNvPr>
          <p:cNvSpPr>
            <a:spLocks noChangeArrowheads="1"/>
          </p:cNvSpPr>
          <p:nvPr/>
        </p:nvSpPr>
        <p:spPr bwMode="auto">
          <a:xfrm>
            <a:off x="5670863" y="2549338"/>
            <a:ext cx="285750" cy="150019"/>
          </a:xfrm>
          <a:prstGeom prst="rect">
            <a:avLst/>
          </a:prstGeom>
          <a:solidFill>
            <a:srgbClr val="0070C0"/>
          </a:solidFill>
          <a:ln w="25400" algn="ctr">
            <a:solidFill>
              <a:srgbClr val="385D8A"/>
            </a:solidFill>
            <a:miter lim="800000"/>
            <a:headEnd/>
            <a:tailEnd/>
          </a:ln>
        </p:spPr>
        <p:txBody>
          <a:bodyPr anchor="ctr"/>
          <a:lstStyle>
            <a:lvl1pPr>
              <a:spcBef>
                <a:spcPct val="20000"/>
              </a:spcBef>
              <a:spcAft>
                <a:spcPts val="1200"/>
              </a:spcAft>
              <a:buClr>
                <a:schemeClr val="accent1"/>
              </a:buClr>
              <a:buSzPct val="85000"/>
              <a:buFont typeface="Arial" panose="020B0604020202020204" pitchFamily="34" charset="0"/>
              <a:buChar char="•"/>
              <a:defRPr sz="2200">
                <a:solidFill>
                  <a:srgbClr val="002060"/>
                </a:solidFill>
                <a:latin typeface="Verdana" panose="020B0604030504040204" pitchFamily="34" charset="0"/>
                <a:ea typeface="Verdana" panose="020B0604030504040204" pitchFamily="34" charset="0"/>
                <a:cs typeface="Verdana" panose="020B0604030504040204" pitchFamily="34" charset="0"/>
              </a:defRPr>
            </a:lvl1pPr>
            <a:lvl2pPr marL="742950" indent="-285750">
              <a:spcBef>
                <a:spcPct val="20000"/>
              </a:spcBef>
              <a:spcAft>
                <a:spcPts val="1200"/>
              </a:spcAft>
              <a:buClr>
                <a:schemeClr val="accent1"/>
              </a:buClr>
              <a:buSzPct val="85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spcBef>
                <a:spcPct val="20000"/>
              </a:spcBef>
              <a:spcAft>
                <a:spcPts val="1200"/>
              </a:spcAft>
              <a:buClr>
                <a:schemeClr val="accent1"/>
              </a:buClr>
              <a:buSzPct val="9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spcBef>
                <a:spcPct val="20000"/>
              </a:spcBef>
              <a:spcAft>
                <a:spcPts val="1200"/>
              </a:spcAft>
              <a:buClr>
                <a:schemeClr val="accent1"/>
              </a:buClr>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9718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34290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38862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pPr fontAlgn="base">
              <a:spcBef>
                <a:spcPct val="0"/>
              </a:spcBef>
              <a:spcAft>
                <a:spcPct val="0"/>
              </a:spcAft>
              <a:buClrTx/>
              <a:buSzTx/>
              <a:buNone/>
              <a:defRPr/>
            </a:pPr>
            <a:endParaRPr lang="en-US" altLang="en-US" sz="1350">
              <a:solidFill>
                <a:srgbClr val="000000"/>
              </a:solidFill>
              <a:latin typeface="Calibri" panose="020F0502020204030204" pitchFamily="34" charset="0"/>
            </a:endParaRPr>
          </a:p>
        </p:txBody>
      </p:sp>
      <p:sp>
        <p:nvSpPr>
          <p:cNvPr id="204" name="Rectangle 203" descr="rectangle">
            <a:extLst>
              <a:ext uri="{FF2B5EF4-FFF2-40B4-BE49-F238E27FC236}">
                <a16:creationId xmlns:a16="http://schemas.microsoft.com/office/drawing/2014/main" id="{F625C38A-944B-4E16-9E51-EDE42A567565}"/>
              </a:ext>
            </a:extLst>
          </p:cNvPr>
          <p:cNvSpPr>
            <a:spLocks noChangeArrowheads="1"/>
          </p:cNvSpPr>
          <p:nvPr/>
        </p:nvSpPr>
        <p:spPr bwMode="auto">
          <a:xfrm>
            <a:off x="6228079" y="2549339"/>
            <a:ext cx="285750" cy="150019"/>
          </a:xfrm>
          <a:prstGeom prst="rect">
            <a:avLst/>
          </a:prstGeom>
          <a:solidFill>
            <a:srgbClr val="0070C0"/>
          </a:solidFill>
          <a:ln w="25400" algn="ctr">
            <a:solidFill>
              <a:srgbClr val="385D8A"/>
            </a:solidFill>
            <a:miter lim="800000"/>
            <a:headEnd/>
            <a:tailEnd/>
          </a:ln>
        </p:spPr>
        <p:txBody>
          <a:bodyPr anchor="ctr"/>
          <a:lstStyle>
            <a:lvl1pPr>
              <a:spcBef>
                <a:spcPct val="20000"/>
              </a:spcBef>
              <a:spcAft>
                <a:spcPts val="1200"/>
              </a:spcAft>
              <a:buClr>
                <a:schemeClr val="accent1"/>
              </a:buClr>
              <a:buSzPct val="85000"/>
              <a:buFont typeface="Arial" panose="020B0604020202020204" pitchFamily="34" charset="0"/>
              <a:buChar char="•"/>
              <a:defRPr sz="2200">
                <a:solidFill>
                  <a:srgbClr val="002060"/>
                </a:solidFill>
                <a:latin typeface="Verdana" panose="020B0604030504040204" pitchFamily="34" charset="0"/>
                <a:ea typeface="Verdana" panose="020B0604030504040204" pitchFamily="34" charset="0"/>
                <a:cs typeface="Verdana" panose="020B0604030504040204" pitchFamily="34" charset="0"/>
              </a:defRPr>
            </a:lvl1pPr>
            <a:lvl2pPr marL="742950" indent="-285750">
              <a:spcBef>
                <a:spcPct val="20000"/>
              </a:spcBef>
              <a:spcAft>
                <a:spcPts val="1200"/>
              </a:spcAft>
              <a:buClr>
                <a:schemeClr val="accent1"/>
              </a:buClr>
              <a:buSzPct val="85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spcBef>
                <a:spcPct val="20000"/>
              </a:spcBef>
              <a:spcAft>
                <a:spcPts val="1200"/>
              </a:spcAft>
              <a:buClr>
                <a:schemeClr val="accent1"/>
              </a:buClr>
              <a:buSzPct val="9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spcBef>
                <a:spcPct val="20000"/>
              </a:spcBef>
              <a:spcAft>
                <a:spcPts val="1200"/>
              </a:spcAft>
              <a:buClr>
                <a:schemeClr val="accent1"/>
              </a:buClr>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9718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34290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38862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pPr fontAlgn="base">
              <a:spcBef>
                <a:spcPct val="0"/>
              </a:spcBef>
              <a:spcAft>
                <a:spcPct val="0"/>
              </a:spcAft>
              <a:buClrTx/>
              <a:buSzTx/>
              <a:buNone/>
              <a:defRPr/>
            </a:pPr>
            <a:endParaRPr lang="en-US" altLang="en-US" sz="1350">
              <a:solidFill>
                <a:srgbClr val="000000"/>
              </a:solidFill>
              <a:latin typeface="Calibri" panose="020F0502020204030204" pitchFamily="34" charset="0"/>
            </a:endParaRPr>
          </a:p>
        </p:txBody>
      </p:sp>
      <p:sp>
        <p:nvSpPr>
          <p:cNvPr id="205" name="Rectangle 204" descr="rectangle">
            <a:extLst>
              <a:ext uri="{FF2B5EF4-FFF2-40B4-BE49-F238E27FC236}">
                <a16:creationId xmlns:a16="http://schemas.microsoft.com/office/drawing/2014/main" id="{087495EB-323F-4236-829B-A96B72BE00A4}"/>
              </a:ext>
            </a:extLst>
          </p:cNvPr>
          <p:cNvSpPr>
            <a:spLocks noChangeArrowheads="1"/>
          </p:cNvSpPr>
          <p:nvPr/>
        </p:nvSpPr>
        <p:spPr bwMode="auto">
          <a:xfrm>
            <a:off x="6771011" y="2549340"/>
            <a:ext cx="285750" cy="150019"/>
          </a:xfrm>
          <a:prstGeom prst="rect">
            <a:avLst/>
          </a:prstGeom>
          <a:solidFill>
            <a:srgbClr val="0070C0"/>
          </a:solidFill>
          <a:ln w="25400" algn="ctr">
            <a:solidFill>
              <a:srgbClr val="385D8A"/>
            </a:solidFill>
            <a:miter lim="800000"/>
            <a:headEnd/>
            <a:tailEnd/>
          </a:ln>
        </p:spPr>
        <p:txBody>
          <a:bodyPr anchor="ctr"/>
          <a:lstStyle>
            <a:lvl1pPr>
              <a:spcBef>
                <a:spcPct val="20000"/>
              </a:spcBef>
              <a:spcAft>
                <a:spcPts val="1200"/>
              </a:spcAft>
              <a:buClr>
                <a:schemeClr val="accent1"/>
              </a:buClr>
              <a:buSzPct val="85000"/>
              <a:buFont typeface="Arial" panose="020B0604020202020204" pitchFamily="34" charset="0"/>
              <a:buChar char="•"/>
              <a:defRPr sz="2200">
                <a:solidFill>
                  <a:srgbClr val="002060"/>
                </a:solidFill>
                <a:latin typeface="Verdana" panose="020B0604030504040204" pitchFamily="34" charset="0"/>
                <a:ea typeface="Verdana" panose="020B0604030504040204" pitchFamily="34" charset="0"/>
                <a:cs typeface="Verdana" panose="020B0604030504040204" pitchFamily="34" charset="0"/>
              </a:defRPr>
            </a:lvl1pPr>
            <a:lvl2pPr marL="742950" indent="-285750">
              <a:spcBef>
                <a:spcPct val="20000"/>
              </a:spcBef>
              <a:spcAft>
                <a:spcPts val="1200"/>
              </a:spcAft>
              <a:buClr>
                <a:schemeClr val="accent1"/>
              </a:buClr>
              <a:buSzPct val="85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spcBef>
                <a:spcPct val="20000"/>
              </a:spcBef>
              <a:spcAft>
                <a:spcPts val="1200"/>
              </a:spcAft>
              <a:buClr>
                <a:schemeClr val="accent1"/>
              </a:buClr>
              <a:buSzPct val="9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spcBef>
                <a:spcPct val="20000"/>
              </a:spcBef>
              <a:spcAft>
                <a:spcPts val="1200"/>
              </a:spcAft>
              <a:buClr>
                <a:schemeClr val="accent1"/>
              </a:buClr>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9718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34290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38862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pPr fontAlgn="base">
              <a:spcBef>
                <a:spcPct val="0"/>
              </a:spcBef>
              <a:spcAft>
                <a:spcPct val="0"/>
              </a:spcAft>
              <a:buClrTx/>
              <a:buSzTx/>
              <a:buNone/>
              <a:defRPr/>
            </a:pPr>
            <a:endParaRPr lang="en-US" altLang="en-US" sz="1350">
              <a:solidFill>
                <a:srgbClr val="000000"/>
              </a:solidFill>
              <a:latin typeface="Calibri" panose="020F0502020204030204" pitchFamily="34" charset="0"/>
            </a:endParaRPr>
          </a:p>
        </p:txBody>
      </p:sp>
      <p:sp>
        <p:nvSpPr>
          <p:cNvPr id="206" name="Rectangle 205" descr="rectangle">
            <a:extLst>
              <a:ext uri="{FF2B5EF4-FFF2-40B4-BE49-F238E27FC236}">
                <a16:creationId xmlns:a16="http://schemas.microsoft.com/office/drawing/2014/main" id="{1405EDB3-C883-468B-A1C4-AB19CDC60CBD}"/>
              </a:ext>
            </a:extLst>
          </p:cNvPr>
          <p:cNvSpPr>
            <a:spLocks noChangeArrowheads="1"/>
          </p:cNvSpPr>
          <p:nvPr/>
        </p:nvSpPr>
        <p:spPr bwMode="auto">
          <a:xfrm>
            <a:off x="7275317" y="2549341"/>
            <a:ext cx="285750" cy="150019"/>
          </a:xfrm>
          <a:prstGeom prst="rect">
            <a:avLst/>
          </a:prstGeom>
          <a:solidFill>
            <a:srgbClr val="0070C0"/>
          </a:solidFill>
          <a:ln w="25400" algn="ctr">
            <a:solidFill>
              <a:srgbClr val="385D8A"/>
            </a:solidFill>
            <a:miter lim="800000"/>
            <a:headEnd/>
            <a:tailEnd/>
          </a:ln>
        </p:spPr>
        <p:txBody>
          <a:bodyPr anchor="ctr"/>
          <a:lstStyle>
            <a:lvl1pPr>
              <a:spcBef>
                <a:spcPct val="20000"/>
              </a:spcBef>
              <a:spcAft>
                <a:spcPts val="1200"/>
              </a:spcAft>
              <a:buClr>
                <a:schemeClr val="accent1"/>
              </a:buClr>
              <a:buSzPct val="85000"/>
              <a:buFont typeface="Arial" panose="020B0604020202020204" pitchFamily="34" charset="0"/>
              <a:buChar char="•"/>
              <a:defRPr sz="2200">
                <a:solidFill>
                  <a:srgbClr val="002060"/>
                </a:solidFill>
                <a:latin typeface="Verdana" panose="020B0604030504040204" pitchFamily="34" charset="0"/>
                <a:ea typeface="Verdana" panose="020B0604030504040204" pitchFamily="34" charset="0"/>
                <a:cs typeface="Verdana" panose="020B0604030504040204" pitchFamily="34" charset="0"/>
              </a:defRPr>
            </a:lvl1pPr>
            <a:lvl2pPr marL="742950" indent="-285750">
              <a:spcBef>
                <a:spcPct val="20000"/>
              </a:spcBef>
              <a:spcAft>
                <a:spcPts val="1200"/>
              </a:spcAft>
              <a:buClr>
                <a:schemeClr val="accent1"/>
              </a:buClr>
              <a:buSzPct val="85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spcBef>
                <a:spcPct val="20000"/>
              </a:spcBef>
              <a:spcAft>
                <a:spcPts val="1200"/>
              </a:spcAft>
              <a:buClr>
                <a:schemeClr val="accent1"/>
              </a:buClr>
              <a:buSzPct val="9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spcBef>
                <a:spcPct val="20000"/>
              </a:spcBef>
              <a:spcAft>
                <a:spcPts val="1200"/>
              </a:spcAft>
              <a:buClr>
                <a:schemeClr val="accent1"/>
              </a:buClr>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9718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34290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38862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pPr fontAlgn="base">
              <a:spcBef>
                <a:spcPct val="0"/>
              </a:spcBef>
              <a:spcAft>
                <a:spcPct val="0"/>
              </a:spcAft>
              <a:buClrTx/>
              <a:buSzTx/>
              <a:buNone/>
              <a:defRPr/>
            </a:pPr>
            <a:endParaRPr lang="en-US" altLang="en-US" sz="1350">
              <a:solidFill>
                <a:srgbClr val="000000"/>
              </a:solidFill>
              <a:latin typeface="Calibri" panose="020F0502020204030204" pitchFamily="34" charset="0"/>
            </a:endParaRPr>
          </a:p>
        </p:txBody>
      </p:sp>
      <p:sp>
        <p:nvSpPr>
          <p:cNvPr id="207" name="Rectangle 206" descr="rectangle">
            <a:extLst>
              <a:ext uri="{FF2B5EF4-FFF2-40B4-BE49-F238E27FC236}">
                <a16:creationId xmlns:a16="http://schemas.microsoft.com/office/drawing/2014/main" id="{8DBF7661-B398-4291-9F7E-056DBBEEFBC0}"/>
              </a:ext>
            </a:extLst>
          </p:cNvPr>
          <p:cNvSpPr>
            <a:spLocks noChangeArrowheads="1"/>
          </p:cNvSpPr>
          <p:nvPr/>
        </p:nvSpPr>
        <p:spPr bwMode="auto">
          <a:xfrm>
            <a:off x="7781455" y="2549342"/>
            <a:ext cx="285750" cy="150019"/>
          </a:xfrm>
          <a:prstGeom prst="rect">
            <a:avLst/>
          </a:prstGeom>
          <a:solidFill>
            <a:srgbClr val="0070C0"/>
          </a:solidFill>
          <a:ln w="25400" algn="ctr">
            <a:solidFill>
              <a:srgbClr val="385D8A"/>
            </a:solidFill>
            <a:miter lim="800000"/>
            <a:headEnd/>
            <a:tailEnd/>
          </a:ln>
        </p:spPr>
        <p:txBody>
          <a:bodyPr anchor="ctr"/>
          <a:lstStyle>
            <a:lvl1pPr>
              <a:spcBef>
                <a:spcPct val="20000"/>
              </a:spcBef>
              <a:spcAft>
                <a:spcPts val="1200"/>
              </a:spcAft>
              <a:buClr>
                <a:schemeClr val="accent1"/>
              </a:buClr>
              <a:buSzPct val="85000"/>
              <a:buFont typeface="Arial" panose="020B0604020202020204" pitchFamily="34" charset="0"/>
              <a:buChar char="•"/>
              <a:defRPr sz="2200">
                <a:solidFill>
                  <a:srgbClr val="002060"/>
                </a:solidFill>
                <a:latin typeface="Verdana" panose="020B0604030504040204" pitchFamily="34" charset="0"/>
                <a:ea typeface="Verdana" panose="020B0604030504040204" pitchFamily="34" charset="0"/>
                <a:cs typeface="Verdana" panose="020B0604030504040204" pitchFamily="34" charset="0"/>
              </a:defRPr>
            </a:lvl1pPr>
            <a:lvl2pPr marL="742950" indent="-285750">
              <a:spcBef>
                <a:spcPct val="20000"/>
              </a:spcBef>
              <a:spcAft>
                <a:spcPts val="1200"/>
              </a:spcAft>
              <a:buClr>
                <a:schemeClr val="accent1"/>
              </a:buClr>
              <a:buSzPct val="85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spcBef>
                <a:spcPct val="20000"/>
              </a:spcBef>
              <a:spcAft>
                <a:spcPts val="1200"/>
              </a:spcAft>
              <a:buClr>
                <a:schemeClr val="accent1"/>
              </a:buClr>
              <a:buSzPct val="9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spcBef>
                <a:spcPct val="20000"/>
              </a:spcBef>
              <a:spcAft>
                <a:spcPts val="1200"/>
              </a:spcAft>
              <a:buClr>
                <a:schemeClr val="accent1"/>
              </a:buClr>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9718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34290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38862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pPr fontAlgn="base">
              <a:spcBef>
                <a:spcPct val="0"/>
              </a:spcBef>
              <a:spcAft>
                <a:spcPct val="0"/>
              </a:spcAft>
              <a:buClrTx/>
              <a:buSzTx/>
              <a:buNone/>
              <a:defRPr/>
            </a:pPr>
            <a:endParaRPr lang="en-US" altLang="en-US" sz="1350">
              <a:solidFill>
                <a:srgbClr val="000000"/>
              </a:solidFill>
              <a:latin typeface="Calibri" panose="020F0502020204030204" pitchFamily="34" charset="0"/>
            </a:endParaRPr>
          </a:p>
        </p:txBody>
      </p:sp>
      <p:sp>
        <p:nvSpPr>
          <p:cNvPr id="208" name="Rectangle 207" descr="rectangle">
            <a:extLst>
              <a:ext uri="{FF2B5EF4-FFF2-40B4-BE49-F238E27FC236}">
                <a16:creationId xmlns:a16="http://schemas.microsoft.com/office/drawing/2014/main" id="{33D63A9C-2ABC-4BB5-B691-30C02C48FAA4}"/>
              </a:ext>
            </a:extLst>
          </p:cNvPr>
          <p:cNvSpPr>
            <a:spLocks noChangeArrowheads="1"/>
          </p:cNvSpPr>
          <p:nvPr/>
        </p:nvSpPr>
        <p:spPr bwMode="auto">
          <a:xfrm>
            <a:off x="2096708" y="2537261"/>
            <a:ext cx="285750" cy="150019"/>
          </a:xfrm>
          <a:prstGeom prst="rect">
            <a:avLst/>
          </a:prstGeom>
          <a:solidFill>
            <a:srgbClr val="0070C0"/>
          </a:solidFill>
          <a:ln w="25400" algn="ctr">
            <a:solidFill>
              <a:srgbClr val="385D8A"/>
            </a:solidFill>
            <a:miter lim="800000"/>
            <a:headEnd/>
            <a:tailEnd/>
          </a:ln>
        </p:spPr>
        <p:txBody>
          <a:bodyPr anchor="ctr"/>
          <a:lstStyle>
            <a:lvl1pPr>
              <a:spcBef>
                <a:spcPct val="20000"/>
              </a:spcBef>
              <a:spcAft>
                <a:spcPts val="1200"/>
              </a:spcAft>
              <a:buClr>
                <a:schemeClr val="accent1"/>
              </a:buClr>
              <a:buSzPct val="85000"/>
              <a:buFont typeface="Arial" panose="020B0604020202020204" pitchFamily="34" charset="0"/>
              <a:buChar char="•"/>
              <a:defRPr sz="2200">
                <a:solidFill>
                  <a:srgbClr val="002060"/>
                </a:solidFill>
                <a:latin typeface="Verdana" panose="020B0604030504040204" pitchFamily="34" charset="0"/>
                <a:ea typeface="Verdana" panose="020B0604030504040204" pitchFamily="34" charset="0"/>
                <a:cs typeface="Verdana" panose="020B0604030504040204" pitchFamily="34" charset="0"/>
              </a:defRPr>
            </a:lvl1pPr>
            <a:lvl2pPr marL="742950" indent="-285750">
              <a:spcBef>
                <a:spcPct val="20000"/>
              </a:spcBef>
              <a:spcAft>
                <a:spcPts val="1200"/>
              </a:spcAft>
              <a:buClr>
                <a:schemeClr val="accent1"/>
              </a:buClr>
              <a:buSzPct val="85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spcBef>
                <a:spcPct val="20000"/>
              </a:spcBef>
              <a:spcAft>
                <a:spcPts val="1200"/>
              </a:spcAft>
              <a:buClr>
                <a:schemeClr val="accent1"/>
              </a:buClr>
              <a:buSzPct val="9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spcBef>
                <a:spcPct val="20000"/>
              </a:spcBef>
              <a:spcAft>
                <a:spcPts val="1200"/>
              </a:spcAft>
              <a:buClr>
                <a:schemeClr val="accent1"/>
              </a:buClr>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9718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34290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38862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pPr fontAlgn="base">
              <a:spcBef>
                <a:spcPct val="0"/>
              </a:spcBef>
              <a:spcAft>
                <a:spcPct val="0"/>
              </a:spcAft>
              <a:buClrTx/>
              <a:buSzTx/>
              <a:buNone/>
              <a:defRPr/>
            </a:pPr>
            <a:endParaRPr lang="en-US" altLang="en-US" sz="1350">
              <a:solidFill>
                <a:srgbClr val="000000"/>
              </a:solidFill>
              <a:latin typeface="Calibri" panose="020F0502020204030204" pitchFamily="34" charset="0"/>
            </a:endParaRPr>
          </a:p>
        </p:txBody>
      </p:sp>
      <p:sp>
        <p:nvSpPr>
          <p:cNvPr id="209" name="Rectangle 208" descr="rectangle">
            <a:extLst>
              <a:ext uri="{FF2B5EF4-FFF2-40B4-BE49-F238E27FC236}">
                <a16:creationId xmlns:a16="http://schemas.microsoft.com/office/drawing/2014/main" id="{757392F9-902A-4B23-A6BF-FAECCE8B9D47}"/>
              </a:ext>
            </a:extLst>
          </p:cNvPr>
          <p:cNvSpPr>
            <a:spLocks noChangeArrowheads="1"/>
          </p:cNvSpPr>
          <p:nvPr/>
        </p:nvSpPr>
        <p:spPr bwMode="auto">
          <a:xfrm>
            <a:off x="4102453" y="3193198"/>
            <a:ext cx="285750" cy="150019"/>
          </a:xfrm>
          <a:prstGeom prst="rect">
            <a:avLst/>
          </a:prstGeom>
          <a:solidFill>
            <a:srgbClr val="0070C0"/>
          </a:solidFill>
          <a:ln w="25400" algn="ctr">
            <a:solidFill>
              <a:srgbClr val="385D8A"/>
            </a:solidFill>
            <a:miter lim="800000"/>
            <a:headEnd/>
            <a:tailEnd/>
          </a:ln>
        </p:spPr>
        <p:txBody>
          <a:bodyPr anchor="ctr"/>
          <a:lstStyle>
            <a:lvl1pPr>
              <a:spcBef>
                <a:spcPct val="20000"/>
              </a:spcBef>
              <a:spcAft>
                <a:spcPts val="1200"/>
              </a:spcAft>
              <a:buClr>
                <a:schemeClr val="accent1"/>
              </a:buClr>
              <a:buSzPct val="85000"/>
              <a:buFont typeface="Arial" panose="020B0604020202020204" pitchFamily="34" charset="0"/>
              <a:buChar char="•"/>
              <a:defRPr sz="2200">
                <a:solidFill>
                  <a:srgbClr val="002060"/>
                </a:solidFill>
                <a:latin typeface="Verdana" panose="020B0604030504040204" pitchFamily="34" charset="0"/>
                <a:ea typeface="Verdana" panose="020B0604030504040204" pitchFamily="34" charset="0"/>
                <a:cs typeface="Verdana" panose="020B0604030504040204" pitchFamily="34" charset="0"/>
              </a:defRPr>
            </a:lvl1pPr>
            <a:lvl2pPr marL="742950" indent="-285750">
              <a:spcBef>
                <a:spcPct val="20000"/>
              </a:spcBef>
              <a:spcAft>
                <a:spcPts val="1200"/>
              </a:spcAft>
              <a:buClr>
                <a:schemeClr val="accent1"/>
              </a:buClr>
              <a:buSzPct val="85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spcBef>
                <a:spcPct val="20000"/>
              </a:spcBef>
              <a:spcAft>
                <a:spcPts val="1200"/>
              </a:spcAft>
              <a:buClr>
                <a:schemeClr val="accent1"/>
              </a:buClr>
              <a:buSzPct val="9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spcBef>
                <a:spcPct val="20000"/>
              </a:spcBef>
              <a:spcAft>
                <a:spcPts val="1200"/>
              </a:spcAft>
              <a:buClr>
                <a:schemeClr val="accent1"/>
              </a:buClr>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9718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34290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38862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pPr fontAlgn="base">
              <a:spcBef>
                <a:spcPct val="0"/>
              </a:spcBef>
              <a:spcAft>
                <a:spcPct val="0"/>
              </a:spcAft>
              <a:buClrTx/>
              <a:buSzTx/>
              <a:buNone/>
              <a:defRPr/>
            </a:pPr>
            <a:endParaRPr lang="en-US" altLang="en-US" sz="1350">
              <a:solidFill>
                <a:srgbClr val="000000"/>
              </a:solidFill>
              <a:latin typeface="Calibri" panose="020F0502020204030204" pitchFamily="34" charset="0"/>
            </a:endParaRPr>
          </a:p>
        </p:txBody>
      </p:sp>
      <p:sp>
        <p:nvSpPr>
          <p:cNvPr id="210" name="Rectangle 209" descr="rectangle">
            <a:extLst>
              <a:ext uri="{FF2B5EF4-FFF2-40B4-BE49-F238E27FC236}">
                <a16:creationId xmlns:a16="http://schemas.microsoft.com/office/drawing/2014/main" id="{DB7F884B-6EEB-4566-A6D5-F74172184B39}"/>
              </a:ext>
            </a:extLst>
          </p:cNvPr>
          <p:cNvSpPr>
            <a:spLocks noChangeArrowheads="1"/>
          </p:cNvSpPr>
          <p:nvPr/>
        </p:nvSpPr>
        <p:spPr bwMode="auto">
          <a:xfrm>
            <a:off x="4661330" y="3168499"/>
            <a:ext cx="285750" cy="150019"/>
          </a:xfrm>
          <a:prstGeom prst="rect">
            <a:avLst/>
          </a:prstGeom>
          <a:solidFill>
            <a:srgbClr val="0070C0"/>
          </a:solidFill>
          <a:ln w="25400" algn="ctr">
            <a:solidFill>
              <a:srgbClr val="385D8A"/>
            </a:solidFill>
            <a:miter lim="800000"/>
            <a:headEnd/>
            <a:tailEnd/>
          </a:ln>
        </p:spPr>
        <p:txBody>
          <a:bodyPr anchor="ctr"/>
          <a:lstStyle>
            <a:lvl1pPr>
              <a:spcBef>
                <a:spcPct val="20000"/>
              </a:spcBef>
              <a:spcAft>
                <a:spcPts val="1200"/>
              </a:spcAft>
              <a:buClr>
                <a:schemeClr val="accent1"/>
              </a:buClr>
              <a:buSzPct val="85000"/>
              <a:buFont typeface="Arial" panose="020B0604020202020204" pitchFamily="34" charset="0"/>
              <a:buChar char="•"/>
              <a:defRPr sz="2200">
                <a:solidFill>
                  <a:srgbClr val="002060"/>
                </a:solidFill>
                <a:latin typeface="Verdana" panose="020B0604030504040204" pitchFamily="34" charset="0"/>
                <a:ea typeface="Verdana" panose="020B0604030504040204" pitchFamily="34" charset="0"/>
                <a:cs typeface="Verdana" panose="020B0604030504040204" pitchFamily="34" charset="0"/>
              </a:defRPr>
            </a:lvl1pPr>
            <a:lvl2pPr marL="742950" indent="-285750">
              <a:spcBef>
                <a:spcPct val="20000"/>
              </a:spcBef>
              <a:spcAft>
                <a:spcPts val="1200"/>
              </a:spcAft>
              <a:buClr>
                <a:schemeClr val="accent1"/>
              </a:buClr>
              <a:buSzPct val="85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spcBef>
                <a:spcPct val="20000"/>
              </a:spcBef>
              <a:spcAft>
                <a:spcPts val="1200"/>
              </a:spcAft>
              <a:buClr>
                <a:schemeClr val="accent1"/>
              </a:buClr>
              <a:buSzPct val="9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spcBef>
                <a:spcPct val="20000"/>
              </a:spcBef>
              <a:spcAft>
                <a:spcPts val="1200"/>
              </a:spcAft>
              <a:buClr>
                <a:schemeClr val="accent1"/>
              </a:buClr>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9718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34290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38862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pPr fontAlgn="base">
              <a:spcBef>
                <a:spcPct val="0"/>
              </a:spcBef>
              <a:spcAft>
                <a:spcPct val="0"/>
              </a:spcAft>
              <a:buClrTx/>
              <a:buSzTx/>
              <a:buNone/>
              <a:defRPr/>
            </a:pPr>
            <a:endParaRPr lang="en-US" altLang="en-US" sz="1350">
              <a:solidFill>
                <a:srgbClr val="000000"/>
              </a:solidFill>
              <a:latin typeface="Calibri" panose="020F0502020204030204" pitchFamily="34" charset="0"/>
            </a:endParaRPr>
          </a:p>
        </p:txBody>
      </p:sp>
      <p:sp>
        <p:nvSpPr>
          <p:cNvPr id="211" name="Rectangle 210" descr="rectangle">
            <a:extLst>
              <a:ext uri="{FF2B5EF4-FFF2-40B4-BE49-F238E27FC236}">
                <a16:creationId xmlns:a16="http://schemas.microsoft.com/office/drawing/2014/main" id="{CC8701FA-49B4-4AD3-92DB-2BF8A1D702C9}"/>
              </a:ext>
            </a:extLst>
          </p:cNvPr>
          <p:cNvSpPr>
            <a:spLocks noChangeArrowheads="1"/>
          </p:cNvSpPr>
          <p:nvPr/>
        </p:nvSpPr>
        <p:spPr bwMode="auto">
          <a:xfrm>
            <a:off x="5150653" y="3168498"/>
            <a:ext cx="285750" cy="150019"/>
          </a:xfrm>
          <a:prstGeom prst="rect">
            <a:avLst/>
          </a:prstGeom>
          <a:solidFill>
            <a:srgbClr val="0070C0"/>
          </a:solidFill>
          <a:ln w="25400" algn="ctr">
            <a:solidFill>
              <a:srgbClr val="385D8A"/>
            </a:solidFill>
            <a:miter lim="800000"/>
            <a:headEnd/>
            <a:tailEnd/>
          </a:ln>
        </p:spPr>
        <p:txBody>
          <a:bodyPr anchor="ctr"/>
          <a:lstStyle>
            <a:lvl1pPr>
              <a:spcBef>
                <a:spcPct val="20000"/>
              </a:spcBef>
              <a:spcAft>
                <a:spcPts val="1200"/>
              </a:spcAft>
              <a:buClr>
                <a:schemeClr val="accent1"/>
              </a:buClr>
              <a:buSzPct val="85000"/>
              <a:buFont typeface="Arial" panose="020B0604020202020204" pitchFamily="34" charset="0"/>
              <a:buChar char="•"/>
              <a:defRPr sz="2200">
                <a:solidFill>
                  <a:srgbClr val="002060"/>
                </a:solidFill>
                <a:latin typeface="Verdana" panose="020B0604030504040204" pitchFamily="34" charset="0"/>
                <a:ea typeface="Verdana" panose="020B0604030504040204" pitchFamily="34" charset="0"/>
                <a:cs typeface="Verdana" panose="020B0604030504040204" pitchFamily="34" charset="0"/>
              </a:defRPr>
            </a:lvl1pPr>
            <a:lvl2pPr marL="742950" indent="-285750">
              <a:spcBef>
                <a:spcPct val="20000"/>
              </a:spcBef>
              <a:spcAft>
                <a:spcPts val="1200"/>
              </a:spcAft>
              <a:buClr>
                <a:schemeClr val="accent1"/>
              </a:buClr>
              <a:buSzPct val="85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spcBef>
                <a:spcPct val="20000"/>
              </a:spcBef>
              <a:spcAft>
                <a:spcPts val="1200"/>
              </a:spcAft>
              <a:buClr>
                <a:schemeClr val="accent1"/>
              </a:buClr>
              <a:buSzPct val="9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spcBef>
                <a:spcPct val="20000"/>
              </a:spcBef>
              <a:spcAft>
                <a:spcPts val="1200"/>
              </a:spcAft>
              <a:buClr>
                <a:schemeClr val="accent1"/>
              </a:buClr>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9718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34290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38862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pPr fontAlgn="base">
              <a:spcBef>
                <a:spcPct val="0"/>
              </a:spcBef>
              <a:spcAft>
                <a:spcPct val="0"/>
              </a:spcAft>
              <a:buClrTx/>
              <a:buSzTx/>
              <a:buNone/>
              <a:defRPr/>
            </a:pPr>
            <a:endParaRPr lang="en-US" altLang="en-US" sz="1350">
              <a:solidFill>
                <a:srgbClr val="000000"/>
              </a:solidFill>
              <a:latin typeface="Calibri" panose="020F0502020204030204" pitchFamily="34" charset="0"/>
            </a:endParaRPr>
          </a:p>
        </p:txBody>
      </p:sp>
      <p:sp>
        <p:nvSpPr>
          <p:cNvPr id="212" name="Rectangle 211" descr="rectangle">
            <a:extLst>
              <a:ext uri="{FF2B5EF4-FFF2-40B4-BE49-F238E27FC236}">
                <a16:creationId xmlns:a16="http://schemas.microsoft.com/office/drawing/2014/main" id="{FFF0903E-C3A2-4368-A1F9-1B3F7854BA92}"/>
              </a:ext>
            </a:extLst>
          </p:cNvPr>
          <p:cNvSpPr>
            <a:spLocks noChangeArrowheads="1"/>
          </p:cNvSpPr>
          <p:nvPr/>
        </p:nvSpPr>
        <p:spPr bwMode="auto">
          <a:xfrm>
            <a:off x="5673636" y="3176473"/>
            <a:ext cx="285750" cy="150019"/>
          </a:xfrm>
          <a:prstGeom prst="rect">
            <a:avLst/>
          </a:prstGeom>
          <a:solidFill>
            <a:srgbClr val="0070C0"/>
          </a:solidFill>
          <a:ln w="25400" algn="ctr">
            <a:solidFill>
              <a:srgbClr val="385D8A"/>
            </a:solidFill>
            <a:miter lim="800000"/>
            <a:headEnd/>
            <a:tailEnd/>
          </a:ln>
        </p:spPr>
        <p:txBody>
          <a:bodyPr anchor="ctr"/>
          <a:lstStyle>
            <a:lvl1pPr>
              <a:spcBef>
                <a:spcPct val="20000"/>
              </a:spcBef>
              <a:spcAft>
                <a:spcPts val="1200"/>
              </a:spcAft>
              <a:buClr>
                <a:schemeClr val="accent1"/>
              </a:buClr>
              <a:buSzPct val="85000"/>
              <a:buFont typeface="Arial" panose="020B0604020202020204" pitchFamily="34" charset="0"/>
              <a:buChar char="•"/>
              <a:defRPr sz="2200">
                <a:solidFill>
                  <a:srgbClr val="002060"/>
                </a:solidFill>
                <a:latin typeface="Verdana" panose="020B0604030504040204" pitchFamily="34" charset="0"/>
                <a:ea typeface="Verdana" panose="020B0604030504040204" pitchFamily="34" charset="0"/>
                <a:cs typeface="Verdana" panose="020B0604030504040204" pitchFamily="34" charset="0"/>
              </a:defRPr>
            </a:lvl1pPr>
            <a:lvl2pPr marL="742950" indent="-285750">
              <a:spcBef>
                <a:spcPct val="20000"/>
              </a:spcBef>
              <a:spcAft>
                <a:spcPts val="1200"/>
              </a:spcAft>
              <a:buClr>
                <a:schemeClr val="accent1"/>
              </a:buClr>
              <a:buSzPct val="85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spcBef>
                <a:spcPct val="20000"/>
              </a:spcBef>
              <a:spcAft>
                <a:spcPts val="1200"/>
              </a:spcAft>
              <a:buClr>
                <a:schemeClr val="accent1"/>
              </a:buClr>
              <a:buSzPct val="9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spcBef>
                <a:spcPct val="20000"/>
              </a:spcBef>
              <a:spcAft>
                <a:spcPts val="1200"/>
              </a:spcAft>
              <a:buClr>
                <a:schemeClr val="accent1"/>
              </a:buClr>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9718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34290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38862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pPr fontAlgn="base">
              <a:spcBef>
                <a:spcPct val="0"/>
              </a:spcBef>
              <a:spcAft>
                <a:spcPct val="0"/>
              </a:spcAft>
              <a:buClrTx/>
              <a:buSzTx/>
              <a:buNone/>
              <a:defRPr/>
            </a:pPr>
            <a:endParaRPr lang="en-US" altLang="en-US" sz="1350">
              <a:solidFill>
                <a:srgbClr val="000000"/>
              </a:solidFill>
              <a:latin typeface="Calibri" panose="020F0502020204030204" pitchFamily="34" charset="0"/>
            </a:endParaRPr>
          </a:p>
        </p:txBody>
      </p:sp>
      <p:sp>
        <p:nvSpPr>
          <p:cNvPr id="213" name="Rectangle 212" descr="rectangle">
            <a:extLst>
              <a:ext uri="{FF2B5EF4-FFF2-40B4-BE49-F238E27FC236}">
                <a16:creationId xmlns:a16="http://schemas.microsoft.com/office/drawing/2014/main" id="{DDBF3049-C2F3-4902-A548-898DEA341C2B}"/>
              </a:ext>
            </a:extLst>
          </p:cNvPr>
          <p:cNvSpPr>
            <a:spLocks noChangeArrowheads="1"/>
          </p:cNvSpPr>
          <p:nvPr/>
        </p:nvSpPr>
        <p:spPr bwMode="auto">
          <a:xfrm>
            <a:off x="6242684" y="3168498"/>
            <a:ext cx="285750" cy="150019"/>
          </a:xfrm>
          <a:prstGeom prst="rect">
            <a:avLst/>
          </a:prstGeom>
          <a:solidFill>
            <a:srgbClr val="0070C0"/>
          </a:solidFill>
          <a:ln w="25400" algn="ctr">
            <a:solidFill>
              <a:srgbClr val="385D8A"/>
            </a:solidFill>
            <a:miter lim="800000"/>
            <a:headEnd/>
            <a:tailEnd/>
          </a:ln>
        </p:spPr>
        <p:txBody>
          <a:bodyPr anchor="ctr"/>
          <a:lstStyle>
            <a:lvl1pPr>
              <a:spcBef>
                <a:spcPct val="20000"/>
              </a:spcBef>
              <a:spcAft>
                <a:spcPts val="1200"/>
              </a:spcAft>
              <a:buClr>
                <a:schemeClr val="accent1"/>
              </a:buClr>
              <a:buSzPct val="85000"/>
              <a:buFont typeface="Arial" panose="020B0604020202020204" pitchFamily="34" charset="0"/>
              <a:buChar char="•"/>
              <a:defRPr sz="2200">
                <a:solidFill>
                  <a:srgbClr val="002060"/>
                </a:solidFill>
                <a:latin typeface="Verdana" panose="020B0604030504040204" pitchFamily="34" charset="0"/>
                <a:ea typeface="Verdana" panose="020B0604030504040204" pitchFamily="34" charset="0"/>
                <a:cs typeface="Verdana" panose="020B0604030504040204" pitchFamily="34" charset="0"/>
              </a:defRPr>
            </a:lvl1pPr>
            <a:lvl2pPr marL="742950" indent="-285750">
              <a:spcBef>
                <a:spcPct val="20000"/>
              </a:spcBef>
              <a:spcAft>
                <a:spcPts val="1200"/>
              </a:spcAft>
              <a:buClr>
                <a:schemeClr val="accent1"/>
              </a:buClr>
              <a:buSzPct val="85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spcBef>
                <a:spcPct val="20000"/>
              </a:spcBef>
              <a:spcAft>
                <a:spcPts val="1200"/>
              </a:spcAft>
              <a:buClr>
                <a:schemeClr val="accent1"/>
              </a:buClr>
              <a:buSzPct val="9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spcBef>
                <a:spcPct val="20000"/>
              </a:spcBef>
              <a:spcAft>
                <a:spcPts val="1200"/>
              </a:spcAft>
              <a:buClr>
                <a:schemeClr val="accent1"/>
              </a:buClr>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9718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34290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38862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pPr fontAlgn="base">
              <a:spcBef>
                <a:spcPct val="0"/>
              </a:spcBef>
              <a:spcAft>
                <a:spcPct val="0"/>
              </a:spcAft>
              <a:buClrTx/>
              <a:buSzTx/>
              <a:buNone/>
              <a:defRPr/>
            </a:pPr>
            <a:endParaRPr lang="en-US" altLang="en-US" sz="1350">
              <a:solidFill>
                <a:srgbClr val="000000"/>
              </a:solidFill>
              <a:latin typeface="Calibri" panose="020F0502020204030204" pitchFamily="34" charset="0"/>
            </a:endParaRPr>
          </a:p>
        </p:txBody>
      </p:sp>
      <p:sp>
        <p:nvSpPr>
          <p:cNvPr id="214" name="Rectangle 213" descr="rectangle">
            <a:extLst>
              <a:ext uri="{FF2B5EF4-FFF2-40B4-BE49-F238E27FC236}">
                <a16:creationId xmlns:a16="http://schemas.microsoft.com/office/drawing/2014/main" id="{AFFFC24B-3A6C-42DB-B3C3-089B33025CDE}"/>
              </a:ext>
            </a:extLst>
          </p:cNvPr>
          <p:cNvSpPr>
            <a:spLocks noChangeArrowheads="1"/>
          </p:cNvSpPr>
          <p:nvPr/>
        </p:nvSpPr>
        <p:spPr bwMode="auto">
          <a:xfrm>
            <a:off x="6788939" y="3176472"/>
            <a:ext cx="285750" cy="150019"/>
          </a:xfrm>
          <a:prstGeom prst="rect">
            <a:avLst/>
          </a:prstGeom>
          <a:solidFill>
            <a:srgbClr val="0070C0"/>
          </a:solidFill>
          <a:ln w="25400" algn="ctr">
            <a:solidFill>
              <a:srgbClr val="385D8A"/>
            </a:solidFill>
            <a:miter lim="800000"/>
            <a:headEnd/>
            <a:tailEnd/>
          </a:ln>
        </p:spPr>
        <p:txBody>
          <a:bodyPr anchor="ctr"/>
          <a:lstStyle>
            <a:lvl1pPr>
              <a:spcBef>
                <a:spcPct val="20000"/>
              </a:spcBef>
              <a:spcAft>
                <a:spcPts val="1200"/>
              </a:spcAft>
              <a:buClr>
                <a:schemeClr val="accent1"/>
              </a:buClr>
              <a:buSzPct val="85000"/>
              <a:buFont typeface="Arial" panose="020B0604020202020204" pitchFamily="34" charset="0"/>
              <a:buChar char="•"/>
              <a:defRPr sz="2200">
                <a:solidFill>
                  <a:srgbClr val="002060"/>
                </a:solidFill>
                <a:latin typeface="Verdana" panose="020B0604030504040204" pitchFamily="34" charset="0"/>
                <a:ea typeface="Verdana" panose="020B0604030504040204" pitchFamily="34" charset="0"/>
                <a:cs typeface="Verdana" panose="020B0604030504040204" pitchFamily="34" charset="0"/>
              </a:defRPr>
            </a:lvl1pPr>
            <a:lvl2pPr marL="742950" indent="-285750">
              <a:spcBef>
                <a:spcPct val="20000"/>
              </a:spcBef>
              <a:spcAft>
                <a:spcPts val="1200"/>
              </a:spcAft>
              <a:buClr>
                <a:schemeClr val="accent1"/>
              </a:buClr>
              <a:buSzPct val="85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spcBef>
                <a:spcPct val="20000"/>
              </a:spcBef>
              <a:spcAft>
                <a:spcPts val="1200"/>
              </a:spcAft>
              <a:buClr>
                <a:schemeClr val="accent1"/>
              </a:buClr>
              <a:buSzPct val="9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spcBef>
                <a:spcPct val="20000"/>
              </a:spcBef>
              <a:spcAft>
                <a:spcPts val="1200"/>
              </a:spcAft>
              <a:buClr>
                <a:schemeClr val="accent1"/>
              </a:buClr>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9718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34290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38862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pPr fontAlgn="base">
              <a:spcBef>
                <a:spcPct val="0"/>
              </a:spcBef>
              <a:spcAft>
                <a:spcPct val="0"/>
              </a:spcAft>
              <a:buClrTx/>
              <a:buSzTx/>
              <a:buNone/>
              <a:defRPr/>
            </a:pPr>
            <a:endParaRPr lang="en-US" altLang="en-US" sz="1350">
              <a:solidFill>
                <a:srgbClr val="000000"/>
              </a:solidFill>
              <a:latin typeface="Calibri" panose="020F0502020204030204" pitchFamily="34" charset="0"/>
            </a:endParaRPr>
          </a:p>
        </p:txBody>
      </p:sp>
      <p:sp>
        <p:nvSpPr>
          <p:cNvPr id="215" name="Rectangle 214" descr="rectangle">
            <a:extLst>
              <a:ext uri="{FF2B5EF4-FFF2-40B4-BE49-F238E27FC236}">
                <a16:creationId xmlns:a16="http://schemas.microsoft.com/office/drawing/2014/main" id="{B1C27331-D792-41C3-A620-18397B4D5B85}"/>
              </a:ext>
            </a:extLst>
          </p:cNvPr>
          <p:cNvSpPr>
            <a:spLocks noChangeArrowheads="1"/>
          </p:cNvSpPr>
          <p:nvPr/>
        </p:nvSpPr>
        <p:spPr bwMode="auto">
          <a:xfrm>
            <a:off x="7272399" y="3184395"/>
            <a:ext cx="285750" cy="150019"/>
          </a:xfrm>
          <a:prstGeom prst="rect">
            <a:avLst/>
          </a:prstGeom>
          <a:solidFill>
            <a:srgbClr val="0070C0"/>
          </a:solidFill>
          <a:ln w="25400" algn="ctr">
            <a:solidFill>
              <a:srgbClr val="385D8A"/>
            </a:solidFill>
            <a:miter lim="800000"/>
            <a:headEnd/>
            <a:tailEnd/>
          </a:ln>
        </p:spPr>
        <p:txBody>
          <a:bodyPr anchor="ctr"/>
          <a:lstStyle>
            <a:lvl1pPr>
              <a:spcBef>
                <a:spcPct val="20000"/>
              </a:spcBef>
              <a:spcAft>
                <a:spcPts val="1200"/>
              </a:spcAft>
              <a:buClr>
                <a:schemeClr val="accent1"/>
              </a:buClr>
              <a:buSzPct val="85000"/>
              <a:buFont typeface="Arial" panose="020B0604020202020204" pitchFamily="34" charset="0"/>
              <a:buChar char="•"/>
              <a:defRPr sz="2200">
                <a:solidFill>
                  <a:srgbClr val="002060"/>
                </a:solidFill>
                <a:latin typeface="Verdana" panose="020B0604030504040204" pitchFamily="34" charset="0"/>
                <a:ea typeface="Verdana" panose="020B0604030504040204" pitchFamily="34" charset="0"/>
                <a:cs typeface="Verdana" panose="020B0604030504040204" pitchFamily="34" charset="0"/>
              </a:defRPr>
            </a:lvl1pPr>
            <a:lvl2pPr marL="742950" indent="-285750">
              <a:spcBef>
                <a:spcPct val="20000"/>
              </a:spcBef>
              <a:spcAft>
                <a:spcPts val="1200"/>
              </a:spcAft>
              <a:buClr>
                <a:schemeClr val="accent1"/>
              </a:buClr>
              <a:buSzPct val="85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spcBef>
                <a:spcPct val="20000"/>
              </a:spcBef>
              <a:spcAft>
                <a:spcPts val="1200"/>
              </a:spcAft>
              <a:buClr>
                <a:schemeClr val="accent1"/>
              </a:buClr>
              <a:buSzPct val="9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spcBef>
                <a:spcPct val="20000"/>
              </a:spcBef>
              <a:spcAft>
                <a:spcPts val="1200"/>
              </a:spcAft>
              <a:buClr>
                <a:schemeClr val="accent1"/>
              </a:buClr>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9718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34290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38862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pPr fontAlgn="base">
              <a:spcBef>
                <a:spcPct val="0"/>
              </a:spcBef>
              <a:spcAft>
                <a:spcPct val="0"/>
              </a:spcAft>
              <a:buClrTx/>
              <a:buSzTx/>
              <a:buNone/>
              <a:defRPr/>
            </a:pPr>
            <a:endParaRPr lang="en-US" altLang="en-US" sz="1350">
              <a:solidFill>
                <a:srgbClr val="000000"/>
              </a:solidFill>
              <a:latin typeface="Calibri" panose="020F0502020204030204" pitchFamily="34" charset="0"/>
            </a:endParaRPr>
          </a:p>
        </p:txBody>
      </p:sp>
      <p:sp>
        <p:nvSpPr>
          <p:cNvPr id="216" name="Rectangle 215" descr="rectangle">
            <a:extLst>
              <a:ext uri="{FF2B5EF4-FFF2-40B4-BE49-F238E27FC236}">
                <a16:creationId xmlns:a16="http://schemas.microsoft.com/office/drawing/2014/main" id="{88F8EB1F-F051-4B88-912D-BAD83FD0D8E7}"/>
              </a:ext>
            </a:extLst>
          </p:cNvPr>
          <p:cNvSpPr>
            <a:spLocks noChangeArrowheads="1"/>
          </p:cNvSpPr>
          <p:nvPr/>
        </p:nvSpPr>
        <p:spPr bwMode="auto">
          <a:xfrm>
            <a:off x="7781455" y="3176474"/>
            <a:ext cx="285750" cy="150019"/>
          </a:xfrm>
          <a:prstGeom prst="rect">
            <a:avLst/>
          </a:prstGeom>
          <a:solidFill>
            <a:srgbClr val="FF0000"/>
          </a:solidFill>
          <a:ln w="25400" algn="ctr">
            <a:solidFill>
              <a:srgbClr val="385D8A"/>
            </a:solidFill>
            <a:miter lim="800000"/>
            <a:headEnd/>
            <a:tailEnd/>
          </a:ln>
        </p:spPr>
        <p:txBody>
          <a:bodyPr anchor="ctr"/>
          <a:lstStyle>
            <a:lvl1pPr>
              <a:spcBef>
                <a:spcPct val="20000"/>
              </a:spcBef>
              <a:spcAft>
                <a:spcPts val="1200"/>
              </a:spcAft>
              <a:buClr>
                <a:schemeClr val="accent1"/>
              </a:buClr>
              <a:buSzPct val="85000"/>
              <a:buFont typeface="Arial" panose="020B0604020202020204" pitchFamily="34" charset="0"/>
              <a:buChar char="•"/>
              <a:defRPr sz="2200">
                <a:solidFill>
                  <a:srgbClr val="002060"/>
                </a:solidFill>
                <a:latin typeface="Verdana" panose="020B0604030504040204" pitchFamily="34" charset="0"/>
                <a:ea typeface="Verdana" panose="020B0604030504040204" pitchFamily="34" charset="0"/>
                <a:cs typeface="Verdana" panose="020B0604030504040204" pitchFamily="34" charset="0"/>
              </a:defRPr>
            </a:lvl1pPr>
            <a:lvl2pPr marL="742950" indent="-285750">
              <a:spcBef>
                <a:spcPct val="20000"/>
              </a:spcBef>
              <a:spcAft>
                <a:spcPts val="1200"/>
              </a:spcAft>
              <a:buClr>
                <a:schemeClr val="accent1"/>
              </a:buClr>
              <a:buSzPct val="85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spcBef>
                <a:spcPct val="20000"/>
              </a:spcBef>
              <a:spcAft>
                <a:spcPts val="1200"/>
              </a:spcAft>
              <a:buClr>
                <a:schemeClr val="accent1"/>
              </a:buClr>
              <a:buSzPct val="9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spcBef>
                <a:spcPct val="20000"/>
              </a:spcBef>
              <a:spcAft>
                <a:spcPts val="1200"/>
              </a:spcAft>
              <a:buClr>
                <a:schemeClr val="accent1"/>
              </a:buClr>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9718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34290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38862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pPr fontAlgn="base">
              <a:spcBef>
                <a:spcPct val="0"/>
              </a:spcBef>
              <a:spcAft>
                <a:spcPct val="0"/>
              </a:spcAft>
              <a:buClrTx/>
              <a:buSzTx/>
              <a:buNone/>
              <a:defRPr/>
            </a:pPr>
            <a:endParaRPr lang="en-US" altLang="en-US" sz="1350">
              <a:solidFill>
                <a:srgbClr val="000000"/>
              </a:solidFill>
              <a:latin typeface="Calibri" panose="020F0502020204030204" pitchFamily="34" charset="0"/>
            </a:endParaRPr>
          </a:p>
        </p:txBody>
      </p:sp>
      <p:sp>
        <p:nvSpPr>
          <p:cNvPr id="217" name="Rectangle 216" descr="rectangle">
            <a:extLst>
              <a:ext uri="{FF2B5EF4-FFF2-40B4-BE49-F238E27FC236}">
                <a16:creationId xmlns:a16="http://schemas.microsoft.com/office/drawing/2014/main" id="{90141C99-39CA-4412-AF68-A11350AC91C9}"/>
              </a:ext>
            </a:extLst>
          </p:cNvPr>
          <p:cNvSpPr>
            <a:spLocks noChangeArrowheads="1"/>
          </p:cNvSpPr>
          <p:nvPr/>
        </p:nvSpPr>
        <p:spPr bwMode="auto">
          <a:xfrm>
            <a:off x="3059203" y="3168499"/>
            <a:ext cx="285750" cy="150019"/>
          </a:xfrm>
          <a:prstGeom prst="rect">
            <a:avLst/>
          </a:prstGeom>
          <a:solidFill>
            <a:srgbClr val="0070C0"/>
          </a:solidFill>
          <a:ln w="25400" algn="ctr">
            <a:solidFill>
              <a:srgbClr val="385D8A"/>
            </a:solidFill>
            <a:miter lim="800000"/>
            <a:headEnd/>
            <a:tailEnd/>
          </a:ln>
        </p:spPr>
        <p:txBody>
          <a:bodyPr anchor="ctr"/>
          <a:lstStyle>
            <a:lvl1pPr>
              <a:spcBef>
                <a:spcPct val="20000"/>
              </a:spcBef>
              <a:spcAft>
                <a:spcPts val="1200"/>
              </a:spcAft>
              <a:buClr>
                <a:schemeClr val="accent1"/>
              </a:buClr>
              <a:buSzPct val="85000"/>
              <a:buFont typeface="Arial" panose="020B0604020202020204" pitchFamily="34" charset="0"/>
              <a:buChar char="•"/>
              <a:defRPr sz="2200">
                <a:solidFill>
                  <a:srgbClr val="002060"/>
                </a:solidFill>
                <a:latin typeface="Verdana" panose="020B0604030504040204" pitchFamily="34" charset="0"/>
                <a:ea typeface="Verdana" panose="020B0604030504040204" pitchFamily="34" charset="0"/>
                <a:cs typeface="Verdana" panose="020B0604030504040204" pitchFamily="34" charset="0"/>
              </a:defRPr>
            </a:lvl1pPr>
            <a:lvl2pPr marL="742950" indent="-285750">
              <a:spcBef>
                <a:spcPct val="20000"/>
              </a:spcBef>
              <a:spcAft>
                <a:spcPts val="1200"/>
              </a:spcAft>
              <a:buClr>
                <a:schemeClr val="accent1"/>
              </a:buClr>
              <a:buSzPct val="85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spcBef>
                <a:spcPct val="20000"/>
              </a:spcBef>
              <a:spcAft>
                <a:spcPts val="1200"/>
              </a:spcAft>
              <a:buClr>
                <a:schemeClr val="accent1"/>
              </a:buClr>
              <a:buSzPct val="9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spcBef>
                <a:spcPct val="20000"/>
              </a:spcBef>
              <a:spcAft>
                <a:spcPts val="1200"/>
              </a:spcAft>
              <a:buClr>
                <a:schemeClr val="accent1"/>
              </a:buClr>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9718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34290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38862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pPr fontAlgn="base">
              <a:spcBef>
                <a:spcPct val="0"/>
              </a:spcBef>
              <a:spcAft>
                <a:spcPct val="0"/>
              </a:spcAft>
              <a:buClrTx/>
              <a:buSzTx/>
              <a:buNone/>
              <a:defRPr/>
            </a:pPr>
            <a:endParaRPr lang="en-US" altLang="en-US" sz="1350">
              <a:solidFill>
                <a:srgbClr val="000000"/>
              </a:solidFill>
              <a:latin typeface="Calibri" panose="020F0502020204030204" pitchFamily="34" charset="0"/>
            </a:endParaRPr>
          </a:p>
        </p:txBody>
      </p:sp>
      <p:sp>
        <p:nvSpPr>
          <p:cNvPr id="218" name="Rectangle 217" descr="rectangle">
            <a:extLst>
              <a:ext uri="{FF2B5EF4-FFF2-40B4-BE49-F238E27FC236}">
                <a16:creationId xmlns:a16="http://schemas.microsoft.com/office/drawing/2014/main" id="{0797A120-E4F9-43EA-98E0-A8B6E8A07D24}"/>
              </a:ext>
            </a:extLst>
          </p:cNvPr>
          <p:cNvSpPr>
            <a:spLocks noChangeArrowheads="1"/>
          </p:cNvSpPr>
          <p:nvPr/>
        </p:nvSpPr>
        <p:spPr bwMode="auto">
          <a:xfrm>
            <a:off x="3590591" y="3176470"/>
            <a:ext cx="285750" cy="150019"/>
          </a:xfrm>
          <a:prstGeom prst="rect">
            <a:avLst/>
          </a:prstGeom>
          <a:solidFill>
            <a:srgbClr val="0070C0"/>
          </a:solidFill>
          <a:ln w="25400" algn="ctr">
            <a:solidFill>
              <a:srgbClr val="385D8A"/>
            </a:solidFill>
            <a:miter lim="800000"/>
            <a:headEnd/>
            <a:tailEnd/>
          </a:ln>
        </p:spPr>
        <p:txBody>
          <a:bodyPr anchor="ctr"/>
          <a:lstStyle>
            <a:lvl1pPr>
              <a:spcBef>
                <a:spcPct val="20000"/>
              </a:spcBef>
              <a:spcAft>
                <a:spcPts val="1200"/>
              </a:spcAft>
              <a:buClr>
                <a:schemeClr val="accent1"/>
              </a:buClr>
              <a:buSzPct val="85000"/>
              <a:buFont typeface="Arial" panose="020B0604020202020204" pitchFamily="34" charset="0"/>
              <a:buChar char="•"/>
              <a:defRPr sz="2200">
                <a:solidFill>
                  <a:srgbClr val="002060"/>
                </a:solidFill>
                <a:latin typeface="Verdana" panose="020B0604030504040204" pitchFamily="34" charset="0"/>
                <a:ea typeface="Verdana" panose="020B0604030504040204" pitchFamily="34" charset="0"/>
                <a:cs typeface="Verdana" panose="020B0604030504040204" pitchFamily="34" charset="0"/>
              </a:defRPr>
            </a:lvl1pPr>
            <a:lvl2pPr marL="742950" indent="-285750">
              <a:spcBef>
                <a:spcPct val="20000"/>
              </a:spcBef>
              <a:spcAft>
                <a:spcPts val="1200"/>
              </a:spcAft>
              <a:buClr>
                <a:schemeClr val="accent1"/>
              </a:buClr>
              <a:buSzPct val="85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spcBef>
                <a:spcPct val="20000"/>
              </a:spcBef>
              <a:spcAft>
                <a:spcPts val="1200"/>
              </a:spcAft>
              <a:buClr>
                <a:schemeClr val="accent1"/>
              </a:buClr>
              <a:buSzPct val="9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spcBef>
                <a:spcPct val="20000"/>
              </a:spcBef>
              <a:spcAft>
                <a:spcPts val="1200"/>
              </a:spcAft>
              <a:buClr>
                <a:schemeClr val="accent1"/>
              </a:buClr>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9718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34290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38862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pPr fontAlgn="base">
              <a:spcBef>
                <a:spcPct val="0"/>
              </a:spcBef>
              <a:spcAft>
                <a:spcPct val="0"/>
              </a:spcAft>
              <a:buClrTx/>
              <a:buSzTx/>
              <a:buNone/>
              <a:defRPr/>
            </a:pPr>
            <a:endParaRPr lang="en-US" altLang="en-US" sz="1350">
              <a:solidFill>
                <a:srgbClr val="000000"/>
              </a:solidFill>
              <a:latin typeface="Calibri" panose="020F0502020204030204" pitchFamily="34" charset="0"/>
            </a:endParaRPr>
          </a:p>
        </p:txBody>
      </p:sp>
      <p:sp>
        <p:nvSpPr>
          <p:cNvPr id="219" name="Rectangle 218" descr="rectangle">
            <a:extLst>
              <a:ext uri="{FF2B5EF4-FFF2-40B4-BE49-F238E27FC236}">
                <a16:creationId xmlns:a16="http://schemas.microsoft.com/office/drawing/2014/main" id="{85E3861B-2ED4-479E-97F7-3D498839189A}"/>
              </a:ext>
            </a:extLst>
          </p:cNvPr>
          <p:cNvSpPr>
            <a:spLocks noChangeArrowheads="1"/>
          </p:cNvSpPr>
          <p:nvPr/>
        </p:nvSpPr>
        <p:spPr bwMode="auto">
          <a:xfrm>
            <a:off x="2598075" y="3176471"/>
            <a:ext cx="285750" cy="150019"/>
          </a:xfrm>
          <a:prstGeom prst="rect">
            <a:avLst/>
          </a:prstGeom>
          <a:solidFill>
            <a:srgbClr val="0070C0"/>
          </a:solidFill>
          <a:ln w="25400" algn="ctr">
            <a:solidFill>
              <a:srgbClr val="385D8A"/>
            </a:solidFill>
            <a:miter lim="800000"/>
            <a:headEnd/>
            <a:tailEnd/>
          </a:ln>
        </p:spPr>
        <p:txBody>
          <a:bodyPr anchor="ctr"/>
          <a:lstStyle>
            <a:lvl1pPr>
              <a:spcBef>
                <a:spcPct val="20000"/>
              </a:spcBef>
              <a:spcAft>
                <a:spcPts val="1200"/>
              </a:spcAft>
              <a:buClr>
                <a:schemeClr val="accent1"/>
              </a:buClr>
              <a:buSzPct val="85000"/>
              <a:buFont typeface="Arial" panose="020B0604020202020204" pitchFamily="34" charset="0"/>
              <a:buChar char="•"/>
              <a:defRPr sz="2200">
                <a:solidFill>
                  <a:srgbClr val="002060"/>
                </a:solidFill>
                <a:latin typeface="Verdana" panose="020B0604030504040204" pitchFamily="34" charset="0"/>
                <a:ea typeface="Verdana" panose="020B0604030504040204" pitchFamily="34" charset="0"/>
                <a:cs typeface="Verdana" panose="020B0604030504040204" pitchFamily="34" charset="0"/>
              </a:defRPr>
            </a:lvl1pPr>
            <a:lvl2pPr marL="742950" indent="-285750">
              <a:spcBef>
                <a:spcPct val="20000"/>
              </a:spcBef>
              <a:spcAft>
                <a:spcPts val="1200"/>
              </a:spcAft>
              <a:buClr>
                <a:schemeClr val="accent1"/>
              </a:buClr>
              <a:buSzPct val="85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spcBef>
                <a:spcPct val="20000"/>
              </a:spcBef>
              <a:spcAft>
                <a:spcPts val="1200"/>
              </a:spcAft>
              <a:buClr>
                <a:schemeClr val="accent1"/>
              </a:buClr>
              <a:buSzPct val="9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spcBef>
                <a:spcPct val="20000"/>
              </a:spcBef>
              <a:spcAft>
                <a:spcPts val="1200"/>
              </a:spcAft>
              <a:buClr>
                <a:schemeClr val="accent1"/>
              </a:buClr>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9718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34290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38862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pPr fontAlgn="base">
              <a:spcBef>
                <a:spcPct val="0"/>
              </a:spcBef>
              <a:spcAft>
                <a:spcPct val="0"/>
              </a:spcAft>
              <a:buClrTx/>
              <a:buSzTx/>
              <a:buNone/>
              <a:defRPr/>
            </a:pPr>
            <a:endParaRPr lang="en-US" altLang="en-US" sz="1350">
              <a:solidFill>
                <a:srgbClr val="000000"/>
              </a:solidFill>
              <a:latin typeface="Calibri" panose="020F0502020204030204" pitchFamily="34" charset="0"/>
            </a:endParaRPr>
          </a:p>
        </p:txBody>
      </p:sp>
      <p:sp>
        <p:nvSpPr>
          <p:cNvPr id="220" name="Rectangle 219" descr="rectangle">
            <a:extLst>
              <a:ext uri="{FF2B5EF4-FFF2-40B4-BE49-F238E27FC236}">
                <a16:creationId xmlns:a16="http://schemas.microsoft.com/office/drawing/2014/main" id="{786F069B-2C67-498F-8E0A-F89D232E86AA}"/>
              </a:ext>
            </a:extLst>
          </p:cNvPr>
          <p:cNvSpPr>
            <a:spLocks noChangeArrowheads="1"/>
          </p:cNvSpPr>
          <p:nvPr/>
        </p:nvSpPr>
        <p:spPr bwMode="auto">
          <a:xfrm>
            <a:off x="2094584" y="3177857"/>
            <a:ext cx="285750" cy="150019"/>
          </a:xfrm>
          <a:prstGeom prst="rect">
            <a:avLst/>
          </a:prstGeom>
          <a:solidFill>
            <a:srgbClr val="0070C0"/>
          </a:solidFill>
          <a:ln w="25400" algn="ctr">
            <a:solidFill>
              <a:srgbClr val="385D8A"/>
            </a:solidFill>
            <a:miter lim="800000"/>
            <a:headEnd/>
            <a:tailEnd/>
          </a:ln>
        </p:spPr>
        <p:txBody>
          <a:bodyPr anchor="ctr"/>
          <a:lstStyle>
            <a:lvl1pPr>
              <a:spcBef>
                <a:spcPct val="20000"/>
              </a:spcBef>
              <a:spcAft>
                <a:spcPts val="1200"/>
              </a:spcAft>
              <a:buClr>
                <a:schemeClr val="accent1"/>
              </a:buClr>
              <a:buSzPct val="85000"/>
              <a:buFont typeface="Arial" panose="020B0604020202020204" pitchFamily="34" charset="0"/>
              <a:buChar char="•"/>
              <a:defRPr sz="2200">
                <a:solidFill>
                  <a:srgbClr val="002060"/>
                </a:solidFill>
                <a:latin typeface="Verdana" panose="020B0604030504040204" pitchFamily="34" charset="0"/>
                <a:ea typeface="Verdana" panose="020B0604030504040204" pitchFamily="34" charset="0"/>
                <a:cs typeface="Verdana" panose="020B0604030504040204" pitchFamily="34" charset="0"/>
              </a:defRPr>
            </a:lvl1pPr>
            <a:lvl2pPr marL="742950" indent="-285750">
              <a:spcBef>
                <a:spcPct val="20000"/>
              </a:spcBef>
              <a:spcAft>
                <a:spcPts val="1200"/>
              </a:spcAft>
              <a:buClr>
                <a:schemeClr val="accent1"/>
              </a:buClr>
              <a:buSzPct val="85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spcBef>
                <a:spcPct val="20000"/>
              </a:spcBef>
              <a:spcAft>
                <a:spcPts val="1200"/>
              </a:spcAft>
              <a:buClr>
                <a:schemeClr val="accent1"/>
              </a:buClr>
              <a:buSzPct val="9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spcBef>
                <a:spcPct val="20000"/>
              </a:spcBef>
              <a:spcAft>
                <a:spcPts val="1200"/>
              </a:spcAft>
              <a:buClr>
                <a:schemeClr val="accent1"/>
              </a:buClr>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9718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34290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38862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pPr fontAlgn="base">
              <a:spcBef>
                <a:spcPct val="0"/>
              </a:spcBef>
              <a:spcAft>
                <a:spcPct val="0"/>
              </a:spcAft>
              <a:buClrTx/>
              <a:buSzTx/>
              <a:buNone/>
              <a:defRPr/>
            </a:pPr>
            <a:endParaRPr lang="en-US" altLang="en-US" sz="1350">
              <a:solidFill>
                <a:srgbClr val="000000"/>
              </a:solidFill>
              <a:latin typeface="Calibri" panose="020F0502020204030204" pitchFamily="34" charset="0"/>
            </a:endParaRPr>
          </a:p>
        </p:txBody>
      </p:sp>
      <p:sp>
        <p:nvSpPr>
          <p:cNvPr id="2" name="TextBox 1">
            <a:extLst>
              <a:ext uri="{FF2B5EF4-FFF2-40B4-BE49-F238E27FC236}">
                <a16:creationId xmlns:a16="http://schemas.microsoft.com/office/drawing/2014/main" id="{B509E370-6018-4B56-A70E-764F0CD8CA62}"/>
              </a:ext>
            </a:extLst>
          </p:cNvPr>
          <p:cNvSpPr txBox="1"/>
          <p:nvPr/>
        </p:nvSpPr>
        <p:spPr>
          <a:xfrm>
            <a:off x="7908587" y="6293796"/>
            <a:ext cx="1235413" cy="307777"/>
          </a:xfrm>
          <a:prstGeom prst="rect">
            <a:avLst/>
          </a:prstGeom>
          <a:noFill/>
        </p:spPr>
        <p:txBody>
          <a:bodyPr wrap="square" rtlCol="0">
            <a:spAutoFit/>
          </a:bodyPr>
          <a:lstStyle/>
          <a:p>
            <a:pPr algn="r"/>
            <a:r>
              <a:rPr lang="en-US" sz="1400" b="1" dirty="0">
                <a:solidFill>
                  <a:schemeClr val="bg1">
                    <a:lumMod val="50000"/>
                  </a:schemeClr>
                </a:solidFill>
                <a:latin typeface="Gill Sans MT" panose="020B0502020104020203" pitchFamily="34" charset="0"/>
              </a:rPr>
              <a:t>46</a:t>
            </a:r>
          </a:p>
        </p:txBody>
      </p:sp>
      <p:sp>
        <p:nvSpPr>
          <p:cNvPr id="50" name="Rectangle 49" descr="rectangle">
            <a:extLst>
              <a:ext uri="{FF2B5EF4-FFF2-40B4-BE49-F238E27FC236}">
                <a16:creationId xmlns:a16="http://schemas.microsoft.com/office/drawing/2014/main" id="{A8460176-928C-4689-95E3-4B489669D7F9}"/>
              </a:ext>
            </a:extLst>
          </p:cNvPr>
          <p:cNvSpPr>
            <a:spLocks noChangeArrowheads="1"/>
          </p:cNvSpPr>
          <p:nvPr/>
        </p:nvSpPr>
        <p:spPr bwMode="auto">
          <a:xfrm>
            <a:off x="4145441" y="1198008"/>
            <a:ext cx="285750" cy="150019"/>
          </a:xfrm>
          <a:prstGeom prst="rect">
            <a:avLst/>
          </a:prstGeom>
          <a:solidFill>
            <a:srgbClr val="00B050"/>
          </a:solidFill>
          <a:ln w="25400" algn="ctr">
            <a:solidFill>
              <a:srgbClr val="385D8A"/>
            </a:solidFill>
            <a:miter lim="800000"/>
            <a:headEnd/>
            <a:tailEnd/>
          </a:ln>
        </p:spPr>
        <p:txBody>
          <a:bodyPr anchor="ctr"/>
          <a:lstStyle>
            <a:lvl1pPr>
              <a:spcBef>
                <a:spcPct val="20000"/>
              </a:spcBef>
              <a:spcAft>
                <a:spcPts val="1200"/>
              </a:spcAft>
              <a:buClr>
                <a:schemeClr val="accent1"/>
              </a:buClr>
              <a:buSzPct val="85000"/>
              <a:buFont typeface="Arial" panose="020B0604020202020204" pitchFamily="34" charset="0"/>
              <a:buChar char="•"/>
              <a:defRPr sz="2200">
                <a:solidFill>
                  <a:srgbClr val="002060"/>
                </a:solidFill>
                <a:latin typeface="Verdana" panose="020B0604030504040204" pitchFamily="34" charset="0"/>
                <a:ea typeface="Verdana" panose="020B0604030504040204" pitchFamily="34" charset="0"/>
                <a:cs typeface="Verdana" panose="020B0604030504040204" pitchFamily="34" charset="0"/>
              </a:defRPr>
            </a:lvl1pPr>
            <a:lvl2pPr marL="742950" indent="-285750">
              <a:spcBef>
                <a:spcPct val="20000"/>
              </a:spcBef>
              <a:spcAft>
                <a:spcPts val="1200"/>
              </a:spcAft>
              <a:buClr>
                <a:schemeClr val="accent1"/>
              </a:buClr>
              <a:buSzPct val="85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spcBef>
                <a:spcPct val="20000"/>
              </a:spcBef>
              <a:spcAft>
                <a:spcPts val="1200"/>
              </a:spcAft>
              <a:buClr>
                <a:schemeClr val="accent1"/>
              </a:buClr>
              <a:buSzPct val="9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spcBef>
                <a:spcPct val="20000"/>
              </a:spcBef>
              <a:spcAft>
                <a:spcPts val="1200"/>
              </a:spcAft>
              <a:buClr>
                <a:schemeClr val="accent1"/>
              </a:buClr>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9718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34290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38862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pPr fontAlgn="base">
              <a:spcBef>
                <a:spcPct val="0"/>
              </a:spcBef>
              <a:spcAft>
                <a:spcPct val="0"/>
              </a:spcAft>
              <a:buClrTx/>
              <a:buSzTx/>
              <a:buNone/>
              <a:defRPr/>
            </a:pPr>
            <a:endParaRPr lang="en-US" altLang="en-US" sz="1350">
              <a:solidFill>
                <a:srgbClr val="000000"/>
              </a:solidFill>
              <a:latin typeface="Calibri" panose="020F0502020204030204" pitchFamily="34" charset="0"/>
            </a:endParaRPr>
          </a:p>
        </p:txBody>
      </p:sp>
      <p:sp>
        <p:nvSpPr>
          <p:cNvPr id="51" name="Rectangle 50" descr="rectangle">
            <a:extLst>
              <a:ext uri="{FF2B5EF4-FFF2-40B4-BE49-F238E27FC236}">
                <a16:creationId xmlns:a16="http://schemas.microsoft.com/office/drawing/2014/main" id="{CAF43D1C-AC98-4E03-8D90-13FC9F6CB284}"/>
              </a:ext>
            </a:extLst>
          </p:cNvPr>
          <p:cNvSpPr>
            <a:spLocks noChangeArrowheads="1"/>
          </p:cNvSpPr>
          <p:nvPr/>
        </p:nvSpPr>
        <p:spPr bwMode="auto">
          <a:xfrm>
            <a:off x="3598497" y="1205466"/>
            <a:ext cx="285750" cy="150019"/>
          </a:xfrm>
          <a:prstGeom prst="rect">
            <a:avLst/>
          </a:prstGeom>
          <a:solidFill>
            <a:srgbClr val="00B050"/>
          </a:solidFill>
          <a:ln w="25400" algn="ctr">
            <a:solidFill>
              <a:srgbClr val="385D8A"/>
            </a:solidFill>
            <a:miter lim="800000"/>
            <a:headEnd/>
            <a:tailEnd/>
          </a:ln>
        </p:spPr>
        <p:txBody>
          <a:bodyPr anchor="ctr"/>
          <a:lstStyle>
            <a:lvl1pPr>
              <a:spcBef>
                <a:spcPct val="20000"/>
              </a:spcBef>
              <a:spcAft>
                <a:spcPts val="1200"/>
              </a:spcAft>
              <a:buClr>
                <a:schemeClr val="accent1"/>
              </a:buClr>
              <a:buSzPct val="85000"/>
              <a:buFont typeface="Arial" panose="020B0604020202020204" pitchFamily="34" charset="0"/>
              <a:buChar char="•"/>
              <a:defRPr sz="2200">
                <a:solidFill>
                  <a:srgbClr val="002060"/>
                </a:solidFill>
                <a:latin typeface="Verdana" panose="020B0604030504040204" pitchFamily="34" charset="0"/>
                <a:ea typeface="Verdana" panose="020B0604030504040204" pitchFamily="34" charset="0"/>
                <a:cs typeface="Verdana" panose="020B0604030504040204" pitchFamily="34" charset="0"/>
              </a:defRPr>
            </a:lvl1pPr>
            <a:lvl2pPr marL="742950" indent="-285750">
              <a:spcBef>
                <a:spcPct val="20000"/>
              </a:spcBef>
              <a:spcAft>
                <a:spcPts val="1200"/>
              </a:spcAft>
              <a:buClr>
                <a:schemeClr val="accent1"/>
              </a:buClr>
              <a:buSzPct val="85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spcBef>
                <a:spcPct val="20000"/>
              </a:spcBef>
              <a:spcAft>
                <a:spcPts val="1200"/>
              </a:spcAft>
              <a:buClr>
                <a:schemeClr val="accent1"/>
              </a:buClr>
              <a:buSzPct val="9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spcBef>
                <a:spcPct val="20000"/>
              </a:spcBef>
              <a:spcAft>
                <a:spcPts val="1200"/>
              </a:spcAft>
              <a:buClr>
                <a:schemeClr val="accent1"/>
              </a:buClr>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9718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34290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3886200" indent="-228600" eaLnBrk="0" fontAlgn="base" hangingPunct="0">
              <a:spcBef>
                <a:spcPct val="20000"/>
              </a:spcBef>
              <a:spcAft>
                <a:spcPts val="1200"/>
              </a:spcAft>
              <a:buClr>
                <a:schemeClr val="accent1"/>
              </a:buClr>
              <a:buSzPct val="100000"/>
              <a:buFont typeface="Arial" panose="020B0604020202020204" pitchFamily="34" charset="0"/>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pPr fontAlgn="base">
              <a:spcBef>
                <a:spcPct val="0"/>
              </a:spcBef>
              <a:spcAft>
                <a:spcPct val="0"/>
              </a:spcAft>
              <a:buClrTx/>
              <a:buSzTx/>
              <a:buNone/>
              <a:defRPr/>
            </a:pPr>
            <a:endParaRPr lang="en-US" altLang="en-US" sz="1350">
              <a:solidFill>
                <a:srgbClr val="000000"/>
              </a:solidFill>
              <a:latin typeface="Calibri" panose="020F0502020204030204" pitchFamily="34" charset="0"/>
            </a:endParaRPr>
          </a:p>
        </p:txBody>
      </p:sp>
    </p:spTree>
    <p:extLst>
      <p:ext uri="{BB962C8B-B14F-4D97-AF65-F5344CB8AC3E}">
        <p14:creationId xmlns:p14="http://schemas.microsoft.com/office/powerpoint/2010/main" val="40779115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0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0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9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9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9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0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2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1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1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1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0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09"/>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10"/>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11"/>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12"/>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13"/>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05"/>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14"/>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06"/>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215"/>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207"/>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2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045BB-3B69-4389-8846-708B54E8ECA4}"/>
              </a:ext>
            </a:extLst>
          </p:cNvPr>
          <p:cNvSpPr>
            <a:spLocks noGrp="1"/>
          </p:cNvSpPr>
          <p:nvPr>
            <p:ph type="title"/>
          </p:nvPr>
        </p:nvSpPr>
        <p:spPr/>
        <p:txBody>
          <a:bodyPr/>
          <a:lstStyle/>
          <a:p>
            <a:r>
              <a:rPr lang="en-US" dirty="0"/>
              <a:t>Stage Four: Expedited Reinstatement </a:t>
            </a:r>
          </a:p>
        </p:txBody>
      </p:sp>
      <p:sp>
        <p:nvSpPr>
          <p:cNvPr id="3" name="Content Placeholder 2">
            <a:extLst>
              <a:ext uri="{FF2B5EF4-FFF2-40B4-BE49-F238E27FC236}">
                <a16:creationId xmlns:a16="http://schemas.microsoft.com/office/drawing/2014/main" id="{36CAE269-A66E-47E6-AF7B-B62405365E7A}"/>
              </a:ext>
            </a:extLst>
          </p:cNvPr>
          <p:cNvSpPr>
            <a:spLocks noGrp="1"/>
          </p:cNvSpPr>
          <p:nvPr>
            <p:ph idx="1"/>
          </p:nvPr>
        </p:nvSpPr>
        <p:spPr/>
        <p:txBody>
          <a:bodyPr/>
          <a:lstStyle/>
          <a:p>
            <a:pPr marL="342900" indent="-342900">
              <a:buFont typeface="Arial" panose="020B0604020202020204" pitchFamily="34" charset="0"/>
              <a:buChar char="•"/>
            </a:pPr>
            <a:r>
              <a:rPr lang="en-US" dirty="0"/>
              <a:t>After the end of the Extended Period of Eligibility, the individual is out of the major safety nets. Once he/she earns above SGA </a:t>
            </a:r>
            <a:r>
              <a:rPr lang="en-US" i="1" dirty="0"/>
              <a:t>after the EPE has ended</a:t>
            </a:r>
            <a:r>
              <a:rPr lang="en-US" dirty="0"/>
              <a:t>, cash benefits will terminate. </a:t>
            </a:r>
          </a:p>
          <a:p>
            <a:pPr marL="342900" indent="-342900">
              <a:buFont typeface="Arial" panose="020B0604020202020204" pitchFamily="34" charset="0"/>
              <a:buChar char="•"/>
            </a:pPr>
            <a:endParaRPr lang="en-US" sz="800" dirty="0"/>
          </a:p>
          <a:p>
            <a:pPr marL="342900" indent="-342900">
              <a:buFont typeface="Arial" panose="020B0604020202020204" pitchFamily="34" charset="0"/>
              <a:buChar char="•"/>
            </a:pPr>
            <a:r>
              <a:rPr lang="en-US" dirty="0"/>
              <a:t>If Cessation/Grace Period was not used during EPE, the individual will get three months of cash benefits and then cash benefits will terminate.</a:t>
            </a:r>
          </a:p>
          <a:p>
            <a:pPr marL="342900" indent="-342900">
              <a:buFont typeface="Arial" panose="020B0604020202020204" pitchFamily="34" charset="0"/>
              <a:buChar char="•"/>
            </a:pPr>
            <a:endParaRPr lang="en-US" sz="800" dirty="0"/>
          </a:p>
          <a:p>
            <a:pPr marL="342900" indent="-342900">
              <a:buFont typeface="Arial" panose="020B0604020202020204" pitchFamily="34" charset="0"/>
              <a:buChar char="•"/>
            </a:pPr>
            <a:r>
              <a:rPr lang="en-US" dirty="0"/>
              <a:t>The individual has five years from month cash benefits were terminated to use Expedited Reinstatement (ExR). </a:t>
            </a:r>
          </a:p>
          <a:p>
            <a:pPr marL="342900" indent="-342900">
              <a:buFont typeface="Arial" panose="020B0604020202020204" pitchFamily="34" charset="0"/>
              <a:buChar char="•"/>
            </a:pPr>
            <a:endParaRPr lang="en-US" sz="800" dirty="0"/>
          </a:p>
          <a:p>
            <a:pPr marL="342900" indent="-342900">
              <a:buFont typeface="Arial" panose="020B0604020202020204" pitchFamily="34" charset="0"/>
              <a:buChar char="•"/>
            </a:pPr>
            <a:r>
              <a:rPr lang="en-US" dirty="0"/>
              <a:t>Lose the job? Pay drops to below SGA? Go back to SSA and fill out a one page ExR application and get six months of provisional cash benefits while SSA determines if you are still disabled under the original condition. If so, cash benefits and Medicare just continue. Medically improved? Don’t have to pay back the six months!</a:t>
            </a:r>
          </a:p>
          <a:p>
            <a:endParaRPr lang="en-US" dirty="0"/>
          </a:p>
        </p:txBody>
      </p:sp>
      <p:sp>
        <p:nvSpPr>
          <p:cNvPr id="4" name="Slide Number Placeholder 3">
            <a:extLst>
              <a:ext uri="{FF2B5EF4-FFF2-40B4-BE49-F238E27FC236}">
                <a16:creationId xmlns:a16="http://schemas.microsoft.com/office/drawing/2014/main" id="{E0204028-B577-48C6-91A4-CBFEDA585D83}"/>
              </a:ext>
            </a:extLst>
          </p:cNvPr>
          <p:cNvSpPr>
            <a:spLocks noGrp="1"/>
          </p:cNvSpPr>
          <p:nvPr>
            <p:ph type="sldNum" sz="quarter" idx="10"/>
          </p:nvPr>
        </p:nvSpPr>
        <p:spPr/>
        <p:txBody>
          <a:bodyPr/>
          <a:lstStyle/>
          <a:p>
            <a:pPr>
              <a:defRPr/>
            </a:pPr>
            <a:fld id="{DAFD3366-2A37-4093-BC82-A6B70C738ADF}" type="slidenum">
              <a:rPr lang="en-US" altLang="en-US" smtClean="0"/>
              <a:pPr>
                <a:defRPr/>
              </a:pPr>
              <a:t>47</a:t>
            </a:fld>
            <a:endParaRPr lang="en-US" altLang="en-US" dirty="0"/>
          </a:p>
        </p:txBody>
      </p:sp>
    </p:spTree>
    <p:extLst>
      <p:ext uri="{BB962C8B-B14F-4D97-AF65-F5344CB8AC3E}">
        <p14:creationId xmlns:p14="http://schemas.microsoft.com/office/powerpoint/2010/main" val="12512958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0A3EE-D9F1-42F7-AE4A-37F74C581898}"/>
              </a:ext>
            </a:extLst>
          </p:cNvPr>
          <p:cNvSpPr>
            <a:spLocks noGrp="1"/>
          </p:cNvSpPr>
          <p:nvPr>
            <p:ph type="title"/>
          </p:nvPr>
        </p:nvSpPr>
        <p:spPr/>
        <p:txBody>
          <a:bodyPr/>
          <a:lstStyle/>
          <a:p>
            <a:r>
              <a:rPr lang="en-US" dirty="0"/>
              <a:t>Extended Period of Medicare Coverage</a:t>
            </a:r>
          </a:p>
        </p:txBody>
      </p:sp>
      <p:sp>
        <p:nvSpPr>
          <p:cNvPr id="3" name="Content Placeholder 2">
            <a:extLst>
              <a:ext uri="{FF2B5EF4-FFF2-40B4-BE49-F238E27FC236}">
                <a16:creationId xmlns:a16="http://schemas.microsoft.com/office/drawing/2014/main" id="{9D46D23C-F812-453D-8EA1-ED2D1C4700AD}"/>
              </a:ext>
            </a:extLst>
          </p:cNvPr>
          <p:cNvSpPr>
            <a:spLocks noGrp="1"/>
          </p:cNvSpPr>
          <p:nvPr>
            <p:ph idx="1"/>
          </p:nvPr>
        </p:nvSpPr>
        <p:spPr/>
        <p:txBody>
          <a:bodyPr/>
          <a:lstStyle/>
          <a:p>
            <a:pPr marL="342900" indent="-342900">
              <a:buFont typeface="Arial" panose="020B0604020202020204" pitchFamily="34" charset="0"/>
              <a:buChar char="•"/>
            </a:pPr>
            <a:r>
              <a:rPr lang="en-US" dirty="0"/>
              <a:t>If an individual was terminated from cash benefits due to earnings (not medical improvement), the Extended Period of Medicare Coverage (EPMC) kicks in. Medicare will continue for at least seven ¾ months (could be much longer) after the end of the Trial Work Period if cash benefits were terminated after the EPE due to earnings.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Even after EPMC ends, individual can purchase all parts of Medicare if needed through Medicare Buy-In for the Working Disabled.</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Check to see if any IRWE and/or Subsidy that existed during and after the EPE were submitted to SSA for approval. If not, submit them upon termination of cash benefits. SSA will retroactively apply them. This could cause cash benefits to continue, rather than be terminated!</a:t>
            </a:r>
          </a:p>
          <a:p>
            <a:endParaRPr lang="en-US" dirty="0"/>
          </a:p>
        </p:txBody>
      </p:sp>
      <p:sp>
        <p:nvSpPr>
          <p:cNvPr id="4" name="Slide Number Placeholder 3">
            <a:extLst>
              <a:ext uri="{FF2B5EF4-FFF2-40B4-BE49-F238E27FC236}">
                <a16:creationId xmlns:a16="http://schemas.microsoft.com/office/drawing/2014/main" id="{33FBCE95-9A87-4685-82E4-25D2503089ED}"/>
              </a:ext>
            </a:extLst>
          </p:cNvPr>
          <p:cNvSpPr>
            <a:spLocks noGrp="1"/>
          </p:cNvSpPr>
          <p:nvPr>
            <p:ph type="sldNum" sz="quarter" idx="10"/>
          </p:nvPr>
        </p:nvSpPr>
        <p:spPr/>
        <p:txBody>
          <a:bodyPr/>
          <a:lstStyle/>
          <a:p>
            <a:pPr>
              <a:defRPr/>
            </a:pPr>
            <a:fld id="{DAFD3366-2A37-4093-BC82-A6B70C738ADF}" type="slidenum">
              <a:rPr lang="en-US" altLang="en-US" smtClean="0"/>
              <a:pPr>
                <a:defRPr/>
              </a:pPr>
              <a:t>48</a:t>
            </a:fld>
            <a:endParaRPr lang="en-US" altLang="en-US" dirty="0"/>
          </a:p>
        </p:txBody>
      </p:sp>
    </p:spTree>
    <p:extLst>
      <p:ext uri="{BB962C8B-B14F-4D97-AF65-F5344CB8AC3E}">
        <p14:creationId xmlns:p14="http://schemas.microsoft.com/office/powerpoint/2010/main" val="888626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58D39-1C20-4F1F-91AB-39008B9F94CC}"/>
              </a:ext>
            </a:extLst>
          </p:cNvPr>
          <p:cNvSpPr>
            <a:spLocks noGrp="1"/>
          </p:cNvSpPr>
          <p:nvPr>
            <p:ph type="title"/>
          </p:nvPr>
        </p:nvSpPr>
        <p:spPr/>
        <p:txBody>
          <a:bodyPr/>
          <a:lstStyle/>
          <a:p>
            <a:r>
              <a:rPr lang="en-US" dirty="0"/>
              <a:t>Medicaid Buy-In</a:t>
            </a:r>
          </a:p>
        </p:txBody>
      </p:sp>
      <p:sp>
        <p:nvSpPr>
          <p:cNvPr id="3" name="Content Placeholder 2">
            <a:extLst>
              <a:ext uri="{FF2B5EF4-FFF2-40B4-BE49-F238E27FC236}">
                <a16:creationId xmlns:a16="http://schemas.microsoft.com/office/drawing/2014/main" id="{E68E932D-A9AB-437B-9759-B868A0D89DE6}"/>
              </a:ext>
            </a:extLst>
          </p:cNvPr>
          <p:cNvSpPr>
            <a:spLocks noGrp="1"/>
          </p:cNvSpPr>
          <p:nvPr>
            <p:ph idx="1"/>
          </p:nvPr>
        </p:nvSpPr>
        <p:spPr/>
        <p:txBody>
          <a:bodyPr/>
          <a:lstStyle/>
          <a:p>
            <a:pPr marL="342900" indent="-342900">
              <a:buFont typeface="Arial" panose="020B0604020202020204" pitchFamily="34" charset="0"/>
              <a:buChar char="•"/>
            </a:pPr>
            <a:r>
              <a:rPr lang="en-US" dirty="0"/>
              <a:t>If someone on Title II is working, he/she can join Medicaid Buy-In at any time. Do not have to wait until termination of cash benefits.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A possibility for the 24 month Medicare waiting period (if working).</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Drawback is currently those on Title II will pay anything above the Federal Benefit Rate (2018 $750) up to $500 based on their cash benefit. </a:t>
            </a:r>
          </a:p>
          <a:p>
            <a:pPr marL="300038" lvl="1" indent="0">
              <a:buNone/>
            </a:pPr>
            <a:r>
              <a:rPr lang="en-US" dirty="0"/>
              <a:t>If someone gets an $1,100 Title II cash benefit, MBI monthly premium will be $350. If they get $1,700 cash benefit, MBI monthly premium will be $500. </a:t>
            </a:r>
          </a:p>
          <a:p>
            <a:pPr marL="300038" lvl="1" indent="0">
              <a:buNone/>
            </a:pPr>
            <a:r>
              <a:rPr lang="en-US" dirty="0"/>
              <a:t>The higher the Title II cash benefit, the higher the MBI monthly premium.</a:t>
            </a:r>
          </a:p>
        </p:txBody>
      </p:sp>
      <p:sp>
        <p:nvSpPr>
          <p:cNvPr id="4" name="Slide Number Placeholder 3">
            <a:extLst>
              <a:ext uri="{FF2B5EF4-FFF2-40B4-BE49-F238E27FC236}">
                <a16:creationId xmlns:a16="http://schemas.microsoft.com/office/drawing/2014/main" id="{DD18623F-4EC8-4EAF-8591-1CA0F884A95C}"/>
              </a:ext>
            </a:extLst>
          </p:cNvPr>
          <p:cNvSpPr>
            <a:spLocks noGrp="1"/>
          </p:cNvSpPr>
          <p:nvPr>
            <p:ph type="sldNum" sz="quarter" idx="10"/>
          </p:nvPr>
        </p:nvSpPr>
        <p:spPr/>
        <p:txBody>
          <a:bodyPr/>
          <a:lstStyle/>
          <a:p>
            <a:pPr>
              <a:defRPr/>
            </a:pPr>
            <a:fld id="{DAFD3366-2A37-4093-BC82-A6B70C738ADF}" type="slidenum">
              <a:rPr lang="en-US" altLang="en-US" smtClean="0"/>
              <a:pPr>
                <a:defRPr/>
              </a:pPr>
              <a:t>49</a:t>
            </a:fld>
            <a:endParaRPr lang="en-US" altLang="en-US" dirty="0"/>
          </a:p>
        </p:txBody>
      </p:sp>
    </p:spTree>
    <p:extLst>
      <p:ext uri="{BB962C8B-B14F-4D97-AF65-F5344CB8AC3E}">
        <p14:creationId xmlns:p14="http://schemas.microsoft.com/office/powerpoint/2010/main" val="22645090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C6250-5E1B-41B1-A5DE-B63A32E109EF}"/>
              </a:ext>
            </a:extLst>
          </p:cNvPr>
          <p:cNvSpPr>
            <a:spLocks noGrp="1"/>
          </p:cNvSpPr>
          <p:nvPr>
            <p:ph type="title"/>
          </p:nvPr>
        </p:nvSpPr>
        <p:spPr/>
        <p:txBody>
          <a:bodyPr/>
          <a:lstStyle/>
          <a:p>
            <a:r>
              <a:rPr lang="en-US" dirty="0"/>
              <a:t>Title XVI and Title II</a:t>
            </a:r>
          </a:p>
        </p:txBody>
      </p:sp>
      <p:sp>
        <p:nvSpPr>
          <p:cNvPr id="3" name="Content Placeholder 2">
            <a:extLst>
              <a:ext uri="{FF2B5EF4-FFF2-40B4-BE49-F238E27FC236}">
                <a16:creationId xmlns:a16="http://schemas.microsoft.com/office/drawing/2014/main" id="{86C73748-42E4-4698-BEDB-FE8B144848A4}"/>
              </a:ext>
            </a:extLst>
          </p:cNvPr>
          <p:cNvSpPr>
            <a:spLocks noGrp="1"/>
          </p:cNvSpPr>
          <p:nvPr>
            <p:ph idx="1"/>
          </p:nvPr>
        </p:nvSpPr>
        <p:spPr/>
        <p:txBody>
          <a:bodyPr/>
          <a:lstStyle/>
          <a:p>
            <a:pPr marL="342900" indent="-342900">
              <a:buFont typeface="Arial" panose="020B0604020202020204" pitchFamily="34" charset="0"/>
              <a:buChar char="•"/>
            </a:pPr>
            <a:r>
              <a:rPr lang="en-US" dirty="0"/>
              <a:t>Adult Supplemental Security Income (SSI) and Title II (Title II, Childhood Disability Beneficiary and Disabled Widow/Widower) benefits are not “disability only” benefit programs.</a:t>
            </a:r>
          </a:p>
          <a:p>
            <a:pPr marL="0" indent="0"/>
            <a:endParaRPr lang="en-US" dirty="0"/>
          </a:p>
          <a:p>
            <a:pPr marL="342900" indent="-342900">
              <a:buFont typeface="Arial" panose="020B0604020202020204" pitchFamily="34" charset="0"/>
              <a:buChar char="•"/>
            </a:pPr>
            <a:r>
              <a:rPr lang="en-US" dirty="0"/>
              <a:t>Adult SSI and Title II are “you get benefits based on your inability to do substantial gainful activity due to your disability” benefit programs.</a:t>
            </a:r>
          </a:p>
          <a:p>
            <a:pPr marL="0" indent="0"/>
            <a:endParaRPr lang="en-US" dirty="0"/>
          </a:p>
          <a:p>
            <a:pPr marL="342900" indent="-342900">
              <a:buFont typeface="Arial" panose="020B0604020202020204" pitchFamily="34" charset="0"/>
              <a:buChar char="•"/>
            </a:pPr>
            <a:r>
              <a:rPr lang="en-US" dirty="0"/>
              <a:t>Substantial Gainful Activity is only important if the individual receives Title II, and even then only at a specific point in their work activity. SGA has nothing to do with SSI work activity at all!</a:t>
            </a:r>
          </a:p>
          <a:p>
            <a:endParaRPr lang="en-US" dirty="0"/>
          </a:p>
        </p:txBody>
      </p:sp>
      <p:sp>
        <p:nvSpPr>
          <p:cNvPr id="4" name="Slide Number Placeholder 3">
            <a:extLst>
              <a:ext uri="{FF2B5EF4-FFF2-40B4-BE49-F238E27FC236}">
                <a16:creationId xmlns:a16="http://schemas.microsoft.com/office/drawing/2014/main" id="{A8D6E782-3243-4D36-9B90-5C98C8708CB7}"/>
              </a:ext>
            </a:extLst>
          </p:cNvPr>
          <p:cNvSpPr>
            <a:spLocks noGrp="1"/>
          </p:cNvSpPr>
          <p:nvPr>
            <p:ph type="sldNum" sz="quarter" idx="10"/>
          </p:nvPr>
        </p:nvSpPr>
        <p:spPr/>
        <p:txBody>
          <a:bodyPr/>
          <a:lstStyle/>
          <a:p>
            <a:pPr>
              <a:defRPr/>
            </a:pPr>
            <a:fld id="{DAFD3366-2A37-4093-BC82-A6B70C738ADF}" type="slidenum">
              <a:rPr lang="en-US" altLang="en-US" smtClean="0"/>
              <a:pPr>
                <a:defRPr/>
              </a:pPr>
              <a:t>5</a:t>
            </a:fld>
            <a:endParaRPr lang="en-US" altLang="en-US" dirty="0"/>
          </a:p>
        </p:txBody>
      </p:sp>
    </p:spTree>
    <p:extLst>
      <p:ext uri="{BB962C8B-B14F-4D97-AF65-F5344CB8AC3E}">
        <p14:creationId xmlns:p14="http://schemas.microsoft.com/office/powerpoint/2010/main" val="295060936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5C5A3-9F21-4FBB-A742-C5D03D585129}"/>
              </a:ext>
            </a:extLst>
          </p:cNvPr>
          <p:cNvSpPr>
            <a:spLocks noGrp="1"/>
          </p:cNvSpPr>
          <p:nvPr>
            <p:ph type="title"/>
          </p:nvPr>
        </p:nvSpPr>
        <p:spPr/>
        <p:txBody>
          <a:bodyPr/>
          <a:lstStyle/>
          <a:p>
            <a:r>
              <a:rPr lang="en-US" dirty="0"/>
              <a:t>Stage Five: Initial Reinstatement Period</a:t>
            </a:r>
          </a:p>
        </p:txBody>
      </p:sp>
      <p:sp>
        <p:nvSpPr>
          <p:cNvPr id="3" name="Content Placeholder 2">
            <a:extLst>
              <a:ext uri="{FF2B5EF4-FFF2-40B4-BE49-F238E27FC236}">
                <a16:creationId xmlns:a16="http://schemas.microsoft.com/office/drawing/2014/main" id="{867E47BB-A0B4-488B-AD4E-8D56C8322D81}"/>
              </a:ext>
            </a:extLst>
          </p:cNvPr>
          <p:cNvSpPr>
            <a:spLocks noGrp="1"/>
          </p:cNvSpPr>
          <p:nvPr>
            <p:ph idx="1"/>
          </p:nvPr>
        </p:nvSpPr>
        <p:spPr/>
        <p:txBody>
          <a:bodyPr/>
          <a:lstStyle/>
          <a:p>
            <a:pPr marL="342900" indent="-342900">
              <a:buFont typeface="Arial" panose="020B0604020202020204" pitchFamily="34" charset="0"/>
              <a:buChar char="•"/>
            </a:pPr>
            <a:r>
              <a:rPr lang="en-US" dirty="0"/>
              <a:t>The individual has ExR’ed back on and the Initial Reinstatement Period (IRP) starts.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Two main parts of IRP:</a:t>
            </a:r>
          </a:p>
          <a:p>
            <a:pPr marL="757238" lvl="1" indent="-457200">
              <a:buFont typeface="+mj-lt"/>
              <a:buAutoNum type="arabicPeriod"/>
            </a:pPr>
            <a:r>
              <a:rPr lang="en-US" dirty="0"/>
              <a:t>Collect 24 months of cash benefits (does not have to be consecutive) and get a new TWP, EPE, Cessation/Grace and ExR; start the process from the beginning.</a:t>
            </a:r>
          </a:p>
          <a:p>
            <a:pPr marL="757238" lvl="1" indent="-457200">
              <a:buFont typeface="+mj-lt"/>
              <a:buAutoNum type="arabicPeriod"/>
            </a:pPr>
            <a:r>
              <a:rPr lang="en-US" dirty="0"/>
              <a:t>Until individual has gotten 24 month of cash benefits any earnings above SGA will cause cash benefit to stop for the month; earn below SGA and keep getting the cash benefit. Many people in IRP make above and below SGA regularly and never accumulate 24 months of cash benefits.</a:t>
            </a:r>
          </a:p>
          <a:p>
            <a:pPr marL="757238" lvl="1" indent="-457200">
              <a:buFont typeface="+mj-lt"/>
              <a:buAutoNum type="arabicPeriod"/>
            </a:pPr>
            <a:endParaRPr lang="en-US" dirty="0"/>
          </a:p>
          <a:p>
            <a:pPr marL="300038" lvl="1" indent="0">
              <a:buNone/>
            </a:pPr>
            <a:endParaRPr lang="en-US" dirty="0"/>
          </a:p>
        </p:txBody>
      </p:sp>
      <p:sp>
        <p:nvSpPr>
          <p:cNvPr id="4" name="Slide Number Placeholder 3">
            <a:extLst>
              <a:ext uri="{FF2B5EF4-FFF2-40B4-BE49-F238E27FC236}">
                <a16:creationId xmlns:a16="http://schemas.microsoft.com/office/drawing/2014/main" id="{F9B1EDFF-303D-4861-9E34-30D3CCAEAD58}"/>
              </a:ext>
            </a:extLst>
          </p:cNvPr>
          <p:cNvSpPr>
            <a:spLocks noGrp="1"/>
          </p:cNvSpPr>
          <p:nvPr>
            <p:ph type="sldNum" sz="quarter" idx="10"/>
          </p:nvPr>
        </p:nvSpPr>
        <p:spPr/>
        <p:txBody>
          <a:bodyPr/>
          <a:lstStyle/>
          <a:p>
            <a:pPr>
              <a:defRPr/>
            </a:pPr>
            <a:fld id="{DAFD3366-2A37-4093-BC82-A6B70C738ADF}" type="slidenum">
              <a:rPr lang="en-US" altLang="en-US" smtClean="0"/>
              <a:pPr>
                <a:defRPr/>
              </a:pPr>
              <a:t>50</a:t>
            </a:fld>
            <a:endParaRPr lang="en-US" altLang="en-US" dirty="0"/>
          </a:p>
        </p:txBody>
      </p:sp>
    </p:spTree>
    <p:extLst>
      <p:ext uri="{BB962C8B-B14F-4D97-AF65-F5344CB8AC3E}">
        <p14:creationId xmlns:p14="http://schemas.microsoft.com/office/powerpoint/2010/main" val="276654720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6F0B9-F5DE-4534-A29B-B01DC7A9E5FA}"/>
              </a:ext>
            </a:extLst>
          </p:cNvPr>
          <p:cNvSpPr>
            <a:spLocks noGrp="1"/>
          </p:cNvSpPr>
          <p:nvPr>
            <p:ph type="title"/>
          </p:nvPr>
        </p:nvSpPr>
        <p:spPr/>
        <p:txBody>
          <a:bodyPr/>
          <a:lstStyle/>
          <a:p>
            <a:r>
              <a:rPr lang="en-US" dirty="0"/>
              <a:t>Reporting Income</a:t>
            </a:r>
          </a:p>
        </p:txBody>
      </p:sp>
      <p:sp>
        <p:nvSpPr>
          <p:cNvPr id="3" name="Content Placeholder 2">
            <a:extLst>
              <a:ext uri="{FF2B5EF4-FFF2-40B4-BE49-F238E27FC236}">
                <a16:creationId xmlns:a16="http://schemas.microsoft.com/office/drawing/2014/main" id="{FCE6A455-0BA9-41DA-9FF0-D8DADBAB8DDE}"/>
              </a:ext>
            </a:extLst>
          </p:cNvPr>
          <p:cNvSpPr>
            <a:spLocks noGrp="1"/>
          </p:cNvSpPr>
          <p:nvPr>
            <p:ph idx="1"/>
          </p:nvPr>
        </p:nvSpPr>
        <p:spPr>
          <a:xfrm>
            <a:off x="457200" y="1649413"/>
            <a:ext cx="8229600" cy="4965396"/>
          </a:xfrm>
        </p:spPr>
        <p:txBody>
          <a:bodyPr/>
          <a:lstStyle/>
          <a:p>
            <a:pPr marL="342900" indent="-342900">
              <a:buFont typeface="Arial" panose="020B0604020202020204" pitchFamily="34" charset="0"/>
              <a:buChar char="•"/>
            </a:pPr>
            <a:r>
              <a:rPr lang="en-US" dirty="0"/>
              <a:t>Everyone must report their income to SSA. Those on SSI are required to report every month. Title II are required to report any time there is a change in earnings (even one cent).</a:t>
            </a:r>
          </a:p>
          <a:p>
            <a:pPr marL="342900" indent="-342900">
              <a:buFont typeface="Arial" panose="020B0604020202020204" pitchFamily="34" charset="0"/>
              <a:buChar char="•"/>
            </a:pPr>
            <a:endParaRPr lang="en-US" sz="800" dirty="0"/>
          </a:p>
          <a:p>
            <a:pPr marL="342900" indent="-342900">
              <a:buFont typeface="Arial" panose="020B0604020202020204" pitchFamily="34" charset="0"/>
              <a:buChar char="•"/>
            </a:pPr>
            <a:r>
              <a:rPr lang="en-US" dirty="0"/>
              <a:t>SSI: Report using app on Android or I-Phone, wage reporting line: 1-866-772-0953 or through a ‘"myWageReport" by establishing a mySSSA.gov’ account. If using a work incentive, must report by U.S. Mail or in person.</a:t>
            </a:r>
          </a:p>
          <a:p>
            <a:pPr marL="0" indent="0"/>
            <a:endParaRPr lang="en-US" sz="800" dirty="0"/>
          </a:p>
          <a:p>
            <a:pPr marL="342900" indent="-342900">
              <a:buFont typeface="Arial" panose="020B0604020202020204" pitchFamily="34" charset="0"/>
              <a:buChar char="•"/>
            </a:pPr>
            <a:r>
              <a:rPr lang="en-US" dirty="0"/>
              <a:t>Title II: Report online through a ‘"myWageReport" by establishing a mySSSA.gov’ account, by U.S. Mail or in person.</a:t>
            </a:r>
          </a:p>
          <a:p>
            <a:pPr marL="342900" indent="-342900">
              <a:buFont typeface="Arial" panose="020B0604020202020204" pitchFamily="34" charset="0"/>
              <a:buChar char="•"/>
            </a:pPr>
            <a:endParaRPr lang="en-US" sz="800" dirty="0"/>
          </a:p>
          <a:p>
            <a:pPr marL="342900" indent="-342900">
              <a:buFont typeface="Arial" panose="020B0604020202020204" pitchFamily="34" charset="0"/>
              <a:buChar char="•"/>
            </a:pPr>
            <a:r>
              <a:rPr lang="en-US" dirty="0"/>
              <a:t>If the organization faxes in pay info for groups, verify the person you are faxing to at SSA is still there every month before you fax. No name? Don’t fax.</a:t>
            </a:r>
          </a:p>
          <a:p>
            <a:pPr marL="342900" indent="-342900">
              <a:buFont typeface="Arial" panose="020B0604020202020204" pitchFamily="34" charset="0"/>
              <a:buChar char="•"/>
            </a:pPr>
            <a:endParaRPr lang="en-US" sz="800" dirty="0"/>
          </a:p>
          <a:p>
            <a:pPr marL="342900" indent="-342900">
              <a:buFont typeface="Arial" panose="020B0604020202020204" pitchFamily="34" charset="0"/>
              <a:buChar char="•"/>
            </a:pPr>
            <a:r>
              <a:rPr lang="en-US" dirty="0"/>
              <a:t>Keep copies of everything sent in, </a:t>
            </a:r>
            <a:r>
              <a:rPr lang="en-US" u="sng" dirty="0"/>
              <a:t>every single thing</a:t>
            </a:r>
            <a:r>
              <a:rPr lang="en-US" dirty="0"/>
              <a:t>. Forever.</a:t>
            </a:r>
          </a:p>
        </p:txBody>
      </p:sp>
      <p:sp>
        <p:nvSpPr>
          <p:cNvPr id="4" name="Slide Number Placeholder 3">
            <a:extLst>
              <a:ext uri="{FF2B5EF4-FFF2-40B4-BE49-F238E27FC236}">
                <a16:creationId xmlns:a16="http://schemas.microsoft.com/office/drawing/2014/main" id="{6AEB62A2-0E90-4D64-A976-3C8464979367}"/>
              </a:ext>
            </a:extLst>
          </p:cNvPr>
          <p:cNvSpPr>
            <a:spLocks noGrp="1"/>
          </p:cNvSpPr>
          <p:nvPr>
            <p:ph type="sldNum" sz="quarter" idx="10"/>
          </p:nvPr>
        </p:nvSpPr>
        <p:spPr/>
        <p:txBody>
          <a:bodyPr/>
          <a:lstStyle/>
          <a:p>
            <a:pPr>
              <a:defRPr/>
            </a:pPr>
            <a:fld id="{DAFD3366-2A37-4093-BC82-A6B70C738ADF}" type="slidenum">
              <a:rPr lang="en-US" altLang="en-US" smtClean="0"/>
              <a:pPr>
                <a:defRPr/>
              </a:pPr>
              <a:t>51</a:t>
            </a:fld>
            <a:endParaRPr lang="en-US" altLang="en-US" dirty="0"/>
          </a:p>
        </p:txBody>
      </p:sp>
    </p:spTree>
    <p:extLst>
      <p:ext uri="{BB962C8B-B14F-4D97-AF65-F5344CB8AC3E}">
        <p14:creationId xmlns:p14="http://schemas.microsoft.com/office/powerpoint/2010/main" val="307715921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A4945-DA41-4429-BB94-B83BC28DB313}"/>
              </a:ext>
            </a:extLst>
          </p:cNvPr>
          <p:cNvSpPr>
            <a:spLocks noGrp="1"/>
          </p:cNvSpPr>
          <p:nvPr>
            <p:ph type="title"/>
          </p:nvPr>
        </p:nvSpPr>
        <p:spPr/>
        <p:txBody>
          <a:bodyPr/>
          <a:lstStyle/>
          <a:p>
            <a:r>
              <a:rPr lang="en-US" dirty="0"/>
              <a:t>Overpayments</a:t>
            </a:r>
          </a:p>
        </p:txBody>
      </p:sp>
      <p:sp>
        <p:nvSpPr>
          <p:cNvPr id="3" name="Content Placeholder 2">
            <a:extLst>
              <a:ext uri="{FF2B5EF4-FFF2-40B4-BE49-F238E27FC236}">
                <a16:creationId xmlns:a16="http://schemas.microsoft.com/office/drawing/2014/main" id="{00ABEEB0-AF34-45AE-B32D-890113E4DFFE}"/>
              </a:ext>
            </a:extLst>
          </p:cNvPr>
          <p:cNvSpPr>
            <a:spLocks noGrp="1"/>
          </p:cNvSpPr>
          <p:nvPr>
            <p:ph idx="1"/>
          </p:nvPr>
        </p:nvSpPr>
        <p:spPr/>
        <p:txBody>
          <a:bodyPr/>
          <a:lstStyle/>
          <a:p>
            <a:pPr marL="342900" indent="-342900">
              <a:buFont typeface="Arial" panose="020B0604020202020204" pitchFamily="34" charset="0"/>
              <a:buChar char="•"/>
            </a:pPr>
            <a:r>
              <a:rPr lang="en-US" dirty="0"/>
              <a:t>Pretty much a sure thing as SSA uses “retrospective accounting”.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SSI cash benefit for this month is actually for two months ago.  Title II is three months behind.</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Reported every month? Have copies of everything? First overpayment? This will be wiped out!</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Single overpayment of $1,000 or under? Ask for The Administrative Waiver.</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Worst case scenario? Negotiate a payment plan of anywhere from $10 to a maximum of $25 per month.</a:t>
            </a:r>
          </a:p>
        </p:txBody>
      </p:sp>
      <p:sp>
        <p:nvSpPr>
          <p:cNvPr id="4" name="Slide Number Placeholder 3">
            <a:extLst>
              <a:ext uri="{FF2B5EF4-FFF2-40B4-BE49-F238E27FC236}">
                <a16:creationId xmlns:a16="http://schemas.microsoft.com/office/drawing/2014/main" id="{C8AFC72D-1E48-41FD-91A9-E677A6069205}"/>
              </a:ext>
            </a:extLst>
          </p:cNvPr>
          <p:cNvSpPr>
            <a:spLocks noGrp="1"/>
          </p:cNvSpPr>
          <p:nvPr>
            <p:ph type="sldNum" sz="quarter" idx="10"/>
          </p:nvPr>
        </p:nvSpPr>
        <p:spPr/>
        <p:txBody>
          <a:bodyPr/>
          <a:lstStyle/>
          <a:p>
            <a:pPr>
              <a:defRPr/>
            </a:pPr>
            <a:fld id="{DAFD3366-2A37-4093-BC82-A6B70C738ADF}" type="slidenum">
              <a:rPr lang="en-US" altLang="en-US" smtClean="0"/>
              <a:pPr>
                <a:defRPr/>
              </a:pPr>
              <a:t>52</a:t>
            </a:fld>
            <a:endParaRPr lang="en-US" altLang="en-US" dirty="0"/>
          </a:p>
        </p:txBody>
      </p:sp>
    </p:spTree>
    <p:extLst>
      <p:ext uri="{BB962C8B-B14F-4D97-AF65-F5344CB8AC3E}">
        <p14:creationId xmlns:p14="http://schemas.microsoft.com/office/powerpoint/2010/main" val="37567948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E0CCD-75B0-4356-A517-DD6312A164CC}"/>
              </a:ext>
            </a:extLst>
          </p:cNvPr>
          <p:cNvSpPr>
            <a:spLocks noGrp="1"/>
          </p:cNvSpPr>
          <p:nvPr>
            <p:ph type="title"/>
          </p:nvPr>
        </p:nvSpPr>
        <p:spPr/>
        <p:txBody>
          <a:bodyPr/>
          <a:lstStyle/>
          <a:p>
            <a:r>
              <a:rPr lang="en-US" dirty="0"/>
              <a:t>HELP!</a:t>
            </a:r>
          </a:p>
        </p:txBody>
      </p:sp>
      <p:sp>
        <p:nvSpPr>
          <p:cNvPr id="3" name="Content Placeholder 2">
            <a:extLst>
              <a:ext uri="{FF2B5EF4-FFF2-40B4-BE49-F238E27FC236}">
                <a16:creationId xmlns:a16="http://schemas.microsoft.com/office/drawing/2014/main" id="{8C03D62B-6115-4ECA-AE2C-034AC0B80084}"/>
              </a:ext>
            </a:extLst>
          </p:cNvPr>
          <p:cNvSpPr>
            <a:spLocks noGrp="1"/>
          </p:cNvSpPr>
          <p:nvPr>
            <p:ph idx="1"/>
          </p:nvPr>
        </p:nvSpPr>
        <p:spPr/>
        <p:txBody>
          <a:bodyPr/>
          <a:lstStyle/>
          <a:p>
            <a:pPr marL="342900" indent="-342900">
              <a:buFont typeface="Arial" panose="020B0604020202020204" pitchFamily="34" charset="0"/>
              <a:buChar char="•"/>
            </a:pPr>
            <a:r>
              <a:rPr lang="en-US" dirty="0"/>
              <a:t>There are people who can help, right here in Texas and across the nation.</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You don’t have to become an expert in benefits to make them work for the people you serve.</a:t>
            </a:r>
          </a:p>
          <a:p>
            <a:endParaRPr lang="en-US" dirty="0"/>
          </a:p>
          <a:p>
            <a:endParaRPr lang="en-US" dirty="0"/>
          </a:p>
        </p:txBody>
      </p:sp>
      <p:sp>
        <p:nvSpPr>
          <p:cNvPr id="4" name="Slide Number Placeholder 3">
            <a:extLst>
              <a:ext uri="{FF2B5EF4-FFF2-40B4-BE49-F238E27FC236}">
                <a16:creationId xmlns:a16="http://schemas.microsoft.com/office/drawing/2014/main" id="{05C45EEA-2A4C-444D-A85E-11F001BCBCF4}"/>
              </a:ext>
            </a:extLst>
          </p:cNvPr>
          <p:cNvSpPr>
            <a:spLocks noGrp="1"/>
          </p:cNvSpPr>
          <p:nvPr>
            <p:ph type="sldNum" sz="quarter" idx="10"/>
          </p:nvPr>
        </p:nvSpPr>
        <p:spPr/>
        <p:txBody>
          <a:bodyPr/>
          <a:lstStyle/>
          <a:p>
            <a:pPr>
              <a:defRPr/>
            </a:pPr>
            <a:fld id="{DAFD3366-2A37-4093-BC82-A6B70C738ADF}" type="slidenum">
              <a:rPr lang="en-US" altLang="en-US" smtClean="0"/>
              <a:pPr>
                <a:defRPr/>
              </a:pPr>
              <a:t>53</a:t>
            </a:fld>
            <a:endParaRPr lang="en-US" altLang="en-US" dirty="0"/>
          </a:p>
        </p:txBody>
      </p:sp>
    </p:spTree>
    <p:extLst>
      <p:ext uri="{BB962C8B-B14F-4D97-AF65-F5344CB8AC3E}">
        <p14:creationId xmlns:p14="http://schemas.microsoft.com/office/powerpoint/2010/main" val="331984955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AE67B-0031-4463-A8A4-14BC3C3714FF}"/>
              </a:ext>
            </a:extLst>
          </p:cNvPr>
          <p:cNvSpPr>
            <a:spLocks noGrp="1"/>
          </p:cNvSpPr>
          <p:nvPr>
            <p:ph type="title"/>
          </p:nvPr>
        </p:nvSpPr>
        <p:spPr/>
        <p:txBody>
          <a:bodyPr/>
          <a:lstStyle/>
          <a:p>
            <a:r>
              <a:rPr lang="en-US" dirty="0"/>
              <a:t>Verifying Benefits</a:t>
            </a:r>
          </a:p>
        </p:txBody>
      </p:sp>
      <p:sp>
        <p:nvSpPr>
          <p:cNvPr id="3" name="Content Placeholder 2">
            <a:extLst>
              <a:ext uri="{FF2B5EF4-FFF2-40B4-BE49-F238E27FC236}">
                <a16:creationId xmlns:a16="http://schemas.microsoft.com/office/drawing/2014/main" id="{575D4A54-2F9D-4EDF-9D39-624B93EF262A}"/>
              </a:ext>
            </a:extLst>
          </p:cNvPr>
          <p:cNvSpPr>
            <a:spLocks noGrp="1"/>
          </p:cNvSpPr>
          <p:nvPr>
            <p:ph idx="1"/>
          </p:nvPr>
        </p:nvSpPr>
        <p:spPr>
          <a:xfrm>
            <a:off x="457200" y="1649413"/>
            <a:ext cx="8229600" cy="4994578"/>
          </a:xfrm>
        </p:spPr>
        <p:txBody>
          <a:bodyPr/>
          <a:lstStyle/>
          <a:p>
            <a:pPr marL="342900" indent="-342900">
              <a:buFont typeface="Arial" panose="020B0604020202020204" pitchFamily="34" charset="0"/>
              <a:buChar char="•"/>
            </a:pPr>
            <a:r>
              <a:rPr lang="en-US" dirty="0"/>
              <a:t>Have Participant:</a:t>
            </a:r>
          </a:p>
          <a:p>
            <a:pPr marL="714375" indent="-457200">
              <a:buFont typeface="+mj-lt"/>
              <a:buAutoNum type="arabicPeriod"/>
            </a:pPr>
            <a:r>
              <a:rPr lang="en-US" dirty="0"/>
              <a:t>Log onto </a:t>
            </a:r>
            <a:r>
              <a:rPr lang="en-US" b="1" i="1" dirty="0">
                <a:hlinkClick r:id="rId2"/>
              </a:rPr>
              <a:t>www.socialsecurity.gov/myaccount</a:t>
            </a:r>
            <a:r>
              <a:rPr lang="en-US" b="1" i="1" dirty="0"/>
              <a:t>; </a:t>
            </a:r>
            <a:r>
              <a:rPr lang="en-US" dirty="0"/>
              <a:t>select</a:t>
            </a:r>
            <a:r>
              <a:rPr lang="en-US" b="1" i="1" dirty="0"/>
              <a:t> </a:t>
            </a:r>
            <a:r>
              <a:rPr lang="en-US" dirty="0"/>
              <a:t>“Create An Account”.  (Again) Select “Create An Account” on right hand side of page </a:t>
            </a:r>
          </a:p>
          <a:p>
            <a:pPr marL="714375" indent="-457200">
              <a:buFont typeface="+mj-lt"/>
              <a:buAutoNum type="arabicPeriod"/>
            </a:pPr>
            <a:r>
              <a:rPr lang="en-US" dirty="0"/>
              <a:t>Check “I agree to Terms of Service”</a:t>
            </a:r>
          </a:p>
          <a:p>
            <a:pPr marL="714375" indent="-457200">
              <a:buFont typeface="+mj-lt"/>
              <a:buAutoNum type="arabicPeriod"/>
            </a:pPr>
            <a:r>
              <a:rPr lang="en-US" dirty="0"/>
              <a:t>Enter Name as shown on Social Security Card and Social Security number.</a:t>
            </a:r>
          </a:p>
          <a:p>
            <a:pPr marL="714375" indent="-457200">
              <a:buFont typeface="+mj-lt"/>
              <a:buAutoNum type="arabicPeriod"/>
            </a:pPr>
            <a:r>
              <a:rPr lang="en-US" dirty="0"/>
              <a:t>Enter Date of Birth</a:t>
            </a:r>
          </a:p>
          <a:p>
            <a:pPr marL="714375" indent="-457200">
              <a:buFont typeface="+mj-lt"/>
              <a:buAutoNum type="arabicPeriod"/>
            </a:pPr>
            <a:r>
              <a:rPr lang="en-US" dirty="0"/>
              <a:t>Enter Home Address and phone number (must be updated with SSA)</a:t>
            </a:r>
          </a:p>
          <a:p>
            <a:pPr marL="714375" indent="-457200">
              <a:buFont typeface="+mj-lt"/>
              <a:buAutoNum type="arabicPeriod"/>
            </a:pPr>
            <a:r>
              <a:rPr lang="en-US" dirty="0"/>
              <a:t>Choose username and password</a:t>
            </a:r>
          </a:p>
          <a:p>
            <a:pPr marL="714375" indent="-457200">
              <a:buFont typeface="+mj-lt"/>
              <a:buAutoNum type="arabicPeriod"/>
            </a:pPr>
            <a:r>
              <a:rPr lang="en-US" dirty="0"/>
              <a:t>Sign into account</a:t>
            </a:r>
          </a:p>
          <a:p>
            <a:pPr marL="714375" indent="-457200">
              <a:buFont typeface="+mj-lt"/>
              <a:buAutoNum type="arabicPeriod"/>
            </a:pPr>
            <a:r>
              <a:rPr lang="en-US" dirty="0"/>
              <a:t>Select “Get A Benefit Verification Letter”</a:t>
            </a:r>
          </a:p>
          <a:p>
            <a:pPr marL="714375" indent="-457200">
              <a:buFont typeface="+mj-lt"/>
              <a:buAutoNum type="arabicPeriod"/>
            </a:pPr>
            <a:r>
              <a:rPr lang="en-US" dirty="0"/>
              <a:t>Print letter</a:t>
            </a:r>
          </a:p>
          <a:p>
            <a:pPr marL="342900" indent="-342900">
              <a:buFont typeface="Arial" panose="020B0604020202020204" pitchFamily="34" charset="0"/>
              <a:buChar char="•"/>
            </a:pPr>
            <a:r>
              <a:rPr lang="en-US" dirty="0"/>
              <a:t>Not available to those with Rep Payee or Legal Guardian</a:t>
            </a:r>
          </a:p>
          <a:p>
            <a:endParaRPr lang="en-US" dirty="0"/>
          </a:p>
        </p:txBody>
      </p:sp>
      <p:sp>
        <p:nvSpPr>
          <p:cNvPr id="4" name="Slide Number Placeholder 3">
            <a:extLst>
              <a:ext uri="{FF2B5EF4-FFF2-40B4-BE49-F238E27FC236}">
                <a16:creationId xmlns:a16="http://schemas.microsoft.com/office/drawing/2014/main" id="{3FCF72E4-6E81-4EEC-8836-B41B89D85C7A}"/>
              </a:ext>
            </a:extLst>
          </p:cNvPr>
          <p:cNvSpPr>
            <a:spLocks noGrp="1"/>
          </p:cNvSpPr>
          <p:nvPr>
            <p:ph type="sldNum" sz="quarter" idx="10"/>
          </p:nvPr>
        </p:nvSpPr>
        <p:spPr/>
        <p:txBody>
          <a:bodyPr/>
          <a:lstStyle/>
          <a:p>
            <a:pPr>
              <a:defRPr/>
            </a:pPr>
            <a:fld id="{DAFD3366-2A37-4093-BC82-A6B70C738ADF}" type="slidenum">
              <a:rPr lang="en-US" altLang="en-US" smtClean="0"/>
              <a:pPr>
                <a:defRPr/>
              </a:pPr>
              <a:t>54</a:t>
            </a:fld>
            <a:endParaRPr lang="en-US" altLang="en-US" dirty="0"/>
          </a:p>
        </p:txBody>
      </p:sp>
    </p:spTree>
    <p:extLst>
      <p:ext uri="{BB962C8B-B14F-4D97-AF65-F5344CB8AC3E}">
        <p14:creationId xmlns:p14="http://schemas.microsoft.com/office/powerpoint/2010/main" val="104284048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A095C-04D8-46BE-B80A-B0BA9A849E10}"/>
              </a:ext>
            </a:extLst>
          </p:cNvPr>
          <p:cNvSpPr>
            <a:spLocks noGrp="1"/>
          </p:cNvSpPr>
          <p:nvPr>
            <p:ph type="title"/>
          </p:nvPr>
        </p:nvSpPr>
        <p:spPr/>
        <p:txBody>
          <a:bodyPr/>
          <a:lstStyle/>
          <a:p>
            <a:r>
              <a:rPr lang="en-US" dirty="0"/>
              <a:t>Benefits Planning Query</a:t>
            </a:r>
          </a:p>
        </p:txBody>
      </p:sp>
      <p:sp>
        <p:nvSpPr>
          <p:cNvPr id="3" name="Content Placeholder 2">
            <a:extLst>
              <a:ext uri="{FF2B5EF4-FFF2-40B4-BE49-F238E27FC236}">
                <a16:creationId xmlns:a16="http://schemas.microsoft.com/office/drawing/2014/main" id="{058C345A-38BC-4CA6-A97D-A42A6B392E02}"/>
              </a:ext>
            </a:extLst>
          </p:cNvPr>
          <p:cNvSpPr>
            <a:spLocks noGrp="1"/>
          </p:cNvSpPr>
          <p:nvPr>
            <p:ph idx="1"/>
          </p:nvPr>
        </p:nvSpPr>
        <p:spPr/>
        <p:txBody>
          <a:bodyPr/>
          <a:lstStyle/>
          <a:p>
            <a:pPr marL="342900" indent="-342900">
              <a:buFont typeface="Arial" panose="020B0604020202020204" pitchFamily="34" charset="0"/>
              <a:buChar char="•"/>
            </a:pPr>
            <a:r>
              <a:rPr lang="en-US" dirty="0"/>
              <a:t>The Benefits Planning Query (BPQY) gives important details about work incentives and other issues related to the individual's benefits.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A participant can obtain a BPQY (SSA Form 2459) by calling and requesting one, but the best way is to go into the SSA office and ask for a completed SSA Form 2459.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The participant can also use SSA Form 3288 and mail the request.   The participant needs to make two requests: one for SSA and one for IRS non-certified total yearly earnings.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Currently SSA offices are open Monday, Tuesday, Thursday and Friday from 9 am to 4 pm and Wednesdays 9 to 12.</a:t>
            </a:r>
          </a:p>
          <a:p>
            <a:endParaRPr lang="en-US" dirty="0"/>
          </a:p>
          <a:p>
            <a:endParaRPr lang="en-US" dirty="0"/>
          </a:p>
        </p:txBody>
      </p:sp>
      <p:sp>
        <p:nvSpPr>
          <p:cNvPr id="4" name="Slide Number Placeholder 3">
            <a:extLst>
              <a:ext uri="{FF2B5EF4-FFF2-40B4-BE49-F238E27FC236}">
                <a16:creationId xmlns:a16="http://schemas.microsoft.com/office/drawing/2014/main" id="{DB35D69E-0C3B-4288-95AF-D9C0AD16BDAE}"/>
              </a:ext>
            </a:extLst>
          </p:cNvPr>
          <p:cNvSpPr>
            <a:spLocks noGrp="1"/>
          </p:cNvSpPr>
          <p:nvPr>
            <p:ph type="sldNum" sz="quarter" idx="10"/>
          </p:nvPr>
        </p:nvSpPr>
        <p:spPr/>
        <p:txBody>
          <a:bodyPr/>
          <a:lstStyle/>
          <a:p>
            <a:pPr>
              <a:defRPr/>
            </a:pPr>
            <a:fld id="{DAFD3366-2A37-4093-BC82-A6B70C738ADF}" type="slidenum">
              <a:rPr lang="en-US" altLang="en-US" smtClean="0"/>
              <a:pPr>
                <a:defRPr/>
              </a:pPr>
              <a:t>55</a:t>
            </a:fld>
            <a:endParaRPr lang="en-US" altLang="en-US" dirty="0"/>
          </a:p>
        </p:txBody>
      </p:sp>
    </p:spTree>
    <p:extLst>
      <p:ext uri="{BB962C8B-B14F-4D97-AF65-F5344CB8AC3E}">
        <p14:creationId xmlns:p14="http://schemas.microsoft.com/office/powerpoint/2010/main" val="428629516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9BF28-D077-4876-B282-DF90428FAA02}"/>
              </a:ext>
            </a:extLst>
          </p:cNvPr>
          <p:cNvSpPr>
            <a:spLocks noGrp="1"/>
          </p:cNvSpPr>
          <p:nvPr>
            <p:ph type="title"/>
          </p:nvPr>
        </p:nvSpPr>
        <p:spPr>
          <a:xfrm>
            <a:off x="457200" y="413426"/>
            <a:ext cx="8229600" cy="658813"/>
          </a:xfrm>
        </p:spPr>
        <p:txBody>
          <a:bodyPr/>
          <a:lstStyle/>
          <a:p>
            <a:r>
              <a:rPr lang="en-US" dirty="0"/>
              <a:t>Community Work Incentive Coordinators (CWICs) at </a:t>
            </a:r>
            <a:br>
              <a:rPr lang="en-US" dirty="0"/>
            </a:br>
            <a:r>
              <a:rPr lang="en-US" dirty="0"/>
              <a:t>Work Incentive Planning And Assistance Programs (WIPA)</a:t>
            </a:r>
          </a:p>
        </p:txBody>
      </p:sp>
      <p:sp>
        <p:nvSpPr>
          <p:cNvPr id="3" name="Content Placeholder 2">
            <a:extLst>
              <a:ext uri="{FF2B5EF4-FFF2-40B4-BE49-F238E27FC236}">
                <a16:creationId xmlns:a16="http://schemas.microsoft.com/office/drawing/2014/main" id="{0BCBB1D3-429F-43F4-8FA9-25FB38ED2FD2}"/>
              </a:ext>
            </a:extLst>
          </p:cNvPr>
          <p:cNvSpPr>
            <a:spLocks noGrp="1"/>
          </p:cNvSpPr>
          <p:nvPr>
            <p:ph idx="1"/>
          </p:nvPr>
        </p:nvSpPr>
        <p:spPr/>
        <p:txBody>
          <a:bodyPr/>
          <a:lstStyle/>
          <a:p>
            <a:pPr marL="342900" indent="-342900">
              <a:buFont typeface="Arial" panose="020B0604020202020204" pitchFamily="34" charset="0"/>
              <a:buChar char="•"/>
            </a:pPr>
            <a:r>
              <a:rPr lang="en-US" dirty="0"/>
              <a:t>CWICs are highly trained staff certified by SSA under the SSA WIPA grant in benefits and work incentives.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Services are free to any participant who receives SSI and/or Title II and is actively looking for a job, or has a job.</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Find a WIPA program at </a:t>
            </a:r>
            <a:r>
              <a:rPr lang="en-US" dirty="0">
                <a:hlinkClick r:id="rId2"/>
              </a:rPr>
              <a:t>http://choosework.net</a:t>
            </a:r>
            <a:r>
              <a:rPr lang="en-US" dirty="0"/>
              <a:t> </a:t>
            </a:r>
            <a:r>
              <a:rPr lang="en-US" i="1" dirty="0"/>
              <a:t>or</a:t>
            </a:r>
            <a:r>
              <a:rPr lang="en-US" dirty="0"/>
              <a:t> </a:t>
            </a:r>
            <a:r>
              <a:rPr lang="en-US" dirty="0">
                <a:hlinkClick r:id="rId2"/>
              </a:rPr>
              <a:t>ChooseWork</a:t>
            </a:r>
            <a:r>
              <a:rPr lang="en-US" dirty="0"/>
              <a:t> </a:t>
            </a:r>
          </a:p>
          <a:p>
            <a:endParaRPr lang="en-US" dirty="0"/>
          </a:p>
        </p:txBody>
      </p:sp>
      <p:sp>
        <p:nvSpPr>
          <p:cNvPr id="4" name="Slide Number Placeholder 3">
            <a:extLst>
              <a:ext uri="{FF2B5EF4-FFF2-40B4-BE49-F238E27FC236}">
                <a16:creationId xmlns:a16="http://schemas.microsoft.com/office/drawing/2014/main" id="{CB80623E-2052-4B0F-B9FA-015CBAFF21C7}"/>
              </a:ext>
            </a:extLst>
          </p:cNvPr>
          <p:cNvSpPr>
            <a:spLocks noGrp="1"/>
          </p:cNvSpPr>
          <p:nvPr>
            <p:ph type="sldNum" sz="quarter" idx="10"/>
          </p:nvPr>
        </p:nvSpPr>
        <p:spPr/>
        <p:txBody>
          <a:bodyPr/>
          <a:lstStyle/>
          <a:p>
            <a:pPr>
              <a:defRPr/>
            </a:pPr>
            <a:fld id="{DAFD3366-2A37-4093-BC82-A6B70C738ADF}" type="slidenum">
              <a:rPr lang="en-US" altLang="en-US" smtClean="0"/>
              <a:pPr>
                <a:defRPr/>
              </a:pPr>
              <a:t>56</a:t>
            </a:fld>
            <a:endParaRPr lang="en-US" altLang="en-US" dirty="0"/>
          </a:p>
        </p:txBody>
      </p:sp>
    </p:spTree>
    <p:extLst>
      <p:ext uri="{BB962C8B-B14F-4D97-AF65-F5344CB8AC3E}">
        <p14:creationId xmlns:p14="http://schemas.microsoft.com/office/powerpoint/2010/main" val="423527715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99F39-B4EC-41F2-BAC6-D16B6A0EF664}"/>
              </a:ext>
            </a:extLst>
          </p:cNvPr>
          <p:cNvSpPr>
            <a:spLocks noGrp="1"/>
          </p:cNvSpPr>
          <p:nvPr>
            <p:ph type="title"/>
          </p:nvPr>
        </p:nvSpPr>
        <p:spPr/>
        <p:txBody>
          <a:bodyPr/>
          <a:lstStyle/>
          <a:p>
            <a:br>
              <a:rPr lang="en-US" dirty="0"/>
            </a:br>
            <a:r>
              <a:rPr lang="en-US" dirty="0"/>
              <a:t>SSA’S Ticket to Work Helpline</a:t>
            </a:r>
            <a:br>
              <a:rPr lang="en-US" dirty="0"/>
            </a:br>
            <a:endParaRPr lang="en-US" dirty="0"/>
          </a:p>
        </p:txBody>
      </p:sp>
      <p:sp>
        <p:nvSpPr>
          <p:cNvPr id="3" name="Content Placeholder 2">
            <a:extLst>
              <a:ext uri="{FF2B5EF4-FFF2-40B4-BE49-F238E27FC236}">
                <a16:creationId xmlns:a16="http://schemas.microsoft.com/office/drawing/2014/main" id="{78D9B27C-F625-42DF-BE88-77F4318D606B}"/>
              </a:ext>
            </a:extLst>
          </p:cNvPr>
          <p:cNvSpPr>
            <a:spLocks noGrp="1"/>
          </p:cNvSpPr>
          <p:nvPr>
            <p:ph idx="1"/>
          </p:nvPr>
        </p:nvSpPr>
        <p:spPr/>
        <p:txBody>
          <a:bodyPr/>
          <a:lstStyle/>
          <a:p>
            <a:pPr marL="342900" indent="-342900">
              <a:buFont typeface="Arial" panose="020B0604020202020204" pitchFamily="34" charset="0"/>
              <a:buChar char="•"/>
            </a:pPr>
            <a:r>
              <a:rPr lang="en-US" dirty="0"/>
              <a:t>Individuals can contact a representative at SSA’s Ticket to Work Helpline at 1-866-968-7842 (voice) or1-866-833-2967 (TDD)</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Representatives give individuals basic information on SSI and Title II programs, and the effects of earnings from work on cash benefits and health care coverage.</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Representatives will refer to appropriate WIPA and provide contact information.</a:t>
            </a:r>
          </a:p>
          <a:p>
            <a:endParaRPr lang="en-US" dirty="0"/>
          </a:p>
        </p:txBody>
      </p:sp>
      <p:sp>
        <p:nvSpPr>
          <p:cNvPr id="4" name="Slide Number Placeholder 3">
            <a:extLst>
              <a:ext uri="{FF2B5EF4-FFF2-40B4-BE49-F238E27FC236}">
                <a16:creationId xmlns:a16="http://schemas.microsoft.com/office/drawing/2014/main" id="{F780440B-2615-4EA0-BAC8-5B76B53ECE48}"/>
              </a:ext>
            </a:extLst>
          </p:cNvPr>
          <p:cNvSpPr>
            <a:spLocks noGrp="1"/>
          </p:cNvSpPr>
          <p:nvPr>
            <p:ph type="sldNum" sz="quarter" idx="10"/>
          </p:nvPr>
        </p:nvSpPr>
        <p:spPr/>
        <p:txBody>
          <a:bodyPr/>
          <a:lstStyle/>
          <a:p>
            <a:pPr>
              <a:defRPr/>
            </a:pPr>
            <a:fld id="{DAFD3366-2A37-4093-BC82-A6B70C738ADF}" type="slidenum">
              <a:rPr lang="en-US" altLang="en-US" smtClean="0"/>
              <a:pPr>
                <a:defRPr/>
              </a:pPr>
              <a:t>57</a:t>
            </a:fld>
            <a:endParaRPr lang="en-US" altLang="en-US" dirty="0"/>
          </a:p>
        </p:txBody>
      </p:sp>
    </p:spTree>
    <p:extLst>
      <p:ext uri="{BB962C8B-B14F-4D97-AF65-F5344CB8AC3E}">
        <p14:creationId xmlns:p14="http://schemas.microsoft.com/office/powerpoint/2010/main" val="182857633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7E9BF-C354-498B-B61D-84FE322E4662}"/>
              </a:ext>
            </a:extLst>
          </p:cNvPr>
          <p:cNvSpPr>
            <a:spLocks noGrp="1"/>
          </p:cNvSpPr>
          <p:nvPr>
            <p:ph type="title"/>
          </p:nvPr>
        </p:nvSpPr>
        <p:spPr>
          <a:xfrm>
            <a:off x="457200" y="617708"/>
            <a:ext cx="8229600" cy="658813"/>
          </a:xfrm>
        </p:spPr>
        <p:txBody>
          <a:bodyPr/>
          <a:lstStyle/>
          <a:p>
            <a:r>
              <a:rPr lang="en-US" dirty="0">
                <a:ea typeface="+mn-lt"/>
                <a:cs typeface="+mn-lt"/>
              </a:rPr>
              <a:t>Protection and Advocacy for Beneficiaries of Social Security (PABSS)</a:t>
            </a:r>
            <a:endParaRPr lang="en-US" dirty="0"/>
          </a:p>
        </p:txBody>
      </p:sp>
      <p:sp>
        <p:nvSpPr>
          <p:cNvPr id="3" name="Content Placeholder 2">
            <a:extLst>
              <a:ext uri="{FF2B5EF4-FFF2-40B4-BE49-F238E27FC236}">
                <a16:creationId xmlns:a16="http://schemas.microsoft.com/office/drawing/2014/main" id="{2EF053AE-E9D4-4A5E-8DB5-310050AB8462}"/>
              </a:ext>
            </a:extLst>
          </p:cNvPr>
          <p:cNvSpPr>
            <a:spLocks noGrp="1"/>
          </p:cNvSpPr>
          <p:nvPr>
            <p:ph idx="1"/>
          </p:nvPr>
        </p:nvSpPr>
        <p:spPr/>
        <p:txBody>
          <a:bodyPr/>
          <a:lstStyle/>
          <a:p>
            <a:pPr marL="342900" indent="-342900">
              <a:buFont typeface="Arial" panose="020B0604020202020204" pitchFamily="34" charset="0"/>
              <a:buChar char="•"/>
            </a:pPr>
            <a:r>
              <a:rPr lang="en-US" dirty="0"/>
              <a:t>PABSS assists beneficiaries to protect their rights and overcome barriers to employment. This may include resolving problems with employment service providers, housing, transportation, accommodations, and overpayments that are work related and pose a barrier to work. </a:t>
            </a:r>
          </a:p>
          <a:p>
            <a:pPr marL="342900" indent="-342900">
              <a:buFont typeface="Arial" panose="020B0604020202020204" pitchFamily="34" charset="0"/>
              <a:buChar char="•"/>
            </a:pPr>
            <a:endParaRPr lang="en-US" sz="800" dirty="0"/>
          </a:p>
          <a:p>
            <a:pPr marL="342900" indent="-342900">
              <a:buFont typeface="Arial" panose="020B0604020202020204" pitchFamily="34" charset="0"/>
              <a:buChar char="•"/>
            </a:pPr>
            <a:r>
              <a:rPr lang="en-US" dirty="0"/>
              <a:t>Follow this process to reach a PABSS staff:</a:t>
            </a:r>
          </a:p>
          <a:p>
            <a:endParaRPr lang="en-US" sz="800" dirty="0"/>
          </a:p>
          <a:p>
            <a:pPr marL="342900" indent="-342900">
              <a:buFont typeface="Wingdings" panose="05000000000000000000" pitchFamily="2" charset="2"/>
              <a:buChar char="§"/>
            </a:pPr>
            <a:r>
              <a:rPr lang="en-US" dirty="0"/>
              <a:t>Call Disability Rights Texas’ Intake Line: 1-800-252-9108. Individual will be contacted by a PABSS staff.</a:t>
            </a:r>
          </a:p>
          <a:p>
            <a:pPr marL="342900" indent="-342900">
              <a:buFont typeface="Wingdings" panose="05000000000000000000" pitchFamily="2" charset="2"/>
              <a:buChar char="§"/>
            </a:pPr>
            <a:endParaRPr lang="en-US" sz="600" dirty="0"/>
          </a:p>
          <a:p>
            <a:pPr marL="342900" indent="-342900">
              <a:buFont typeface="Wingdings" panose="05000000000000000000" pitchFamily="2" charset="2"/>
              <a:buChar char="§"/>
            </a:pPr>
            <a:r>
              <a:rPr lang="en-US" dirty="0"/>
              <a:t>Current clients of PABSS call 1-800-315-3876.</a:t>
            </a:r>
          </a:p>
          <a:p>
            <a:endParaRPr lang="en-US" sz="800" dirty="0"/>
          </a:p>
          <a:p>
            <a:pPr marL="342900" indent="-342900">
              <a:buFont typeface="Arial" panose="020B0604020202020204" pitchFamily="34" charset="0"/>
              <a:buChar char="•"/>
            </a:pPr>
            <a:r>
              <a:rPr lang="en-US" dirty="0"/>
              <a:t>Read more about PABSS at: </a:t>
            </a:r>
            <a:r>
              <a:rPr lang="en-US" dirty="0">
                <a:hlinkClick r:id="rId2"/>
              </a:rPr>
              <a:t>http://www.disabilityrightstx.org/files/Protection-and-Advocacy-for-Beneficiaries-of-Social-Security_aug2013.pdf</a:t>
            </a:r>
            <a:r>
              <a:rPr lang="en-US" dirty="0"/>
              <a:t> </a:t>
            </a:r>
            <a:r>
              <a:rPr lang="en-US" i="1" dirty="0"/>
              <a:t>or </a:t>
            </a:r>
            <a:r>
              <a:rPr lang="en-US" dirty="0">
                <a:hlinkClick r:id="rId2"/>
              </a:rPr>
              <a:t>PABSS</a:t>
            </a:r>
            <a:r>
              <a:rPr lang="en-US" dirty="0"/>
              <a:t> </a:t>
            </a:r>
          </a:p>
          <a:p>
            <a:pPr marL="342900" indent="-342900">
              <a:buFont typeface="Arial" panose="020B0604020202020204" pitchFamily="34" charset="0"/>
              <a:buChar char="•"/>
            </a:pPr>
            <a:endParaRPr lang="en-US" dirty="0"/>
          </a:p>
          <a:p>
            <a:endParaRPr lang="en-US" dirty="0"/>
          </a:p>
        </p:txBody>
      </p:sp>
      <p:sp>
        <p:nvSpPr>
          <p:cNvPr id="4" name="Slide Number Placeholder 3">
            <a:extLst>
              <a:ext uri="{FF2B5EF4-FFF2-40B4-BE49-F238E27FC236}">
                <a16:creationId xmlns:a16="http://schemas.microsoft.com/office/drawing/2014/main" id="{D770C9B1-DEE5-40C4-B787-16CC95EA19B2}"/>
              </a:ext>
            </a:extLst>
          </p:cNvPr>
          <p:cNvSpPr>
            <a:spLocks noGrp="1"/>
          </p:cNvSpPr>
          <p:nvPr>
            <p:ph type="sldNum" sz="quarter" idx="10"/>
          </p:nvPr>
        </p:nvSpPr>
        <p:spPr/>
        <p:txBody>
          <a:bodyPr/>
          <a:lstStyle/>
          <a:p>
            <a:pPr>
              <a:defRPr/>
            </a:pPr>
            <a:fld id="{DAFD3366-2A37-4093-BC82-A6B70C738ADF}" type="slidenum">
              <a:rPr lang="en-US" altLang="en-US" smtClean="0"/>
              <a:pPr>
                <a:defRPr/>
              </a:pPr>
              <a:t>58</a:t>
            </a:fld>
            <a:endParaRPr lang="en-US" altLang="en-US" dirty="0"/>
          </a:p>
        </p:txBody>
      </p:sp>
    </p:spTree>
    <p:extLst>
      <p:ext uri="{BB962C8B-B14F-4D97-AF65-F5344CB8AC3E}">
        <p14:creationId xmlns:p14="http://schemas.microsoft.com/office/powerpoint/2010/main" val="125470694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4DDC5-E30E-44DC-88A1-786281CCEBE9}"/>
              </a:ext>
            </a:extLst>
          </p:cNvPr>
          <p:cNvSpPr>
            <a:spLocks noGrp="1"/>
          </p:cNvSpPr>
          <p:nvPr>
            <p:ph type="title"/>
          </p:nvPr>
        </p:nvSpPr>
        <p:spPr>
          <a:xfrm>
            <a:off x="457200" y="546895"/>
            <a:ext cx="8229600" cy="658813"/>
          </a:xfrm>
        </p:spPr>
        <p:txBody>
          <a:bodyPr/>
          <a:lstStyle/>
          <a:p>
            <a:r>
              <a:rPr lang="en-US" dirty="0"/>
              <a:t>Health Information Counseling And Advocacy Program (HICAP) </a:t>
            </a:r>
          </a:p>
        </p:txBody>
      </p:sp>
      <p:sp>
        <p:nvSpPr>
          <p:cNvPr id="3" name="Content Placeholder 2">
            <a:extLst>
              <a:ext uri="{FF2B5EF4-FFF2-40B4-BE49-F238E27FC236}">
                <a16:creationId xmlns:a16="http://schemas.microsoft.com/office/drawing/2014/main" id="{1C97FC21-3998-43AD-B98E-CAE2B05E2E9B}"/>
              </a:ext>
            </a:extLst>
          </p:cNvPr>
          <p:cNvSpPr>
            <a:spLocks noGrp="1"/>
          </p:cNvSpPr>
          <p:nvPr>
            <p:ph idx="1"/>
          </p:nvPr>
        </p:nvSpPr>
        <p:spPr/>
        <p:txBody>
          <a:bodyPr/>
          <a:lstStyle/>
          <a:p>
            <a:pPr marL="342900" indent="-342900">
              <a:buFont typeface="Arial" panose="020B0604020202020204" pitchFamily="34" charset="0"/>
              <a:buChar char="•"/>
            </a:pPr>
            <a:r>
              <a:rPr lang="en-US" dirty="0"/>
              <a:t>HICAP is a partnership of the Texas Legal Services Center and Departments of Insurance and Aging and Disability Services.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Housed in the 28 Texas Area Agencies on Aging (AAA), the Texas HICAP consists of both certified Regional Benefits Counselors and trained volunteers who assist people age 60 and older, as well as Medicare-eligible persons with disabilities of any age with information, counseling, assistance and advocacy regarding Medicare and Medicaid, entitlements and legal rights, including general SSI/Title II information; help people get on certain benefits; and assist with appeals.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Find your AAA HICAP program at: </a:t>
            </a:r>
            <a:r>
              <a:rPr lang="en-US" dirty="0">
                <a:hlinkClick r:id="rId2"/>
              </a:rPr>
              <a:t>http://www.dads.state.tx.us/contact/aaa.cfm</a:t>
            </a:r>
            <a:r>
              <a:rPr lang="en-US" dirty="0"/>
              <a:t> </a:t>
            </a:r>
            <a:r>
              <a:rPr lang="en-US" i="1" dirty="0"/>
              <a:t>or</a:t>
            </a:r>
            <a:r>
              <a:rPr lang="en-US" dirty="0"/>
              <a:t> </a:t>
            </a:r>
            <a:r>
              <a:rPr lang="en-US" dirty="0">
                <a:hlinkClick r:id="rId2"/>
              </a:rPr>
              <a:t>AAA</a:t>
            </a:r>
            <a:r>
              <a:rPr lang="en-US" dirty="0"/>
              <a:t> </a:t>
            </a:r>
          </a:p>
          <a:p>
            <a:endParaRPr lang="en-US" dirty="0"/>
          </a:p>
        </p:txBody>
      </p:sp>
      <p:sp>
        <p:nvSpPr>
          <p:cNvPr id="4" name="Slide Number Placeholder 3">
            <a:extLst>
              <a:ext uri="{FF2B5EF4-FFF2-40B4-BE49-F238E27FC236}">
                <a16:creationId xmlns:a16="http://schemas.microsoft.com/office/drawing/2014/main" id="{2EA632FB-E61A-4E29-933A-557524D60F53}"/>
              </a:ext>
            </a:extLst>
          </p:cNvPr>
          <p:cNvSpPr>
            <a:spLocks noGrp="1"/>
          </p:cNvSpPr>
          <p:nvPr>
            <p:ph type="sldNum" sz="quarter" idx="10"/>
          </p:nvPr>
        </p:nvSpPr>
        <p:spPr/>
        <p:txBody>
          <a:bodyPr/>
          <a:lstStyle/>
          <a:p>
            <a:pPr>
              <a:defRPr/>
            </a:pPr>
            <a:fld id="{DAFD3366-2A37-4093-BC82-A6B70C738ADF}" type="slidenum">
              <a:rPr lang="en-US" altLang="en-US" smtClean="0"/>
              <a:pPr>
                <a:defRPr/>
              </a:pPr>
              <a:t>59</a:t>
            </a:fld>
            <a:endParaRPr lang="en-US" altLang="en-US" dirty="0"/>
          </a:p>
        </p:txBody>
      </p:sp>
    </p:spTree>
    <p:extLst>
      <p:ext uri="{BB962C8B-B14F-4D97-AF65-F5344CB8AC3E}">
        <p14:creationId xmlns:p14="http://schemas.microsoft.com/office/powerpoint/2010/main" val="22622815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17C9E-C373-422E-B371-30E5CD90BB0A}"/>
              </a:ext>
            </a:extLst>
          </p:cNvPr>
          <p:cNvSpPr>
            <a:spLocks noGrp="1"/>
          </p:cNvSpPr>
          <p:nvPr>
            <p:ph type="title"/>
          </p:nvPr>
        </p:nvSpPr>
        <p:spPr>
          <a:xfrm>
            <a:off x="457200" y="546895"/>
            <a:ext cx="8229600" cy="658813"/>
          </a:xfrm>
        </p:spPr>
        <p:txBody>
          <a:bodyPr/>
          <a:lstStyle/>
          <a:p>
            <a:r>
              <a:rPr lang="en-US" dirty="0"/>
              <a:t>Eligibility and Amount of Benefit in SSA Programs for Individuals With Disabilities</a:t>
            </a:r>
          </a:p>
        </p:txBody>
      </p:sp>
      <p:sp>
        <p:nvSpPr>
          <p:cNvPr id="3" name="Content Placeholder 2">
            <a:extLst>
              <a:ext uri="{FF2B5EF4-FFF2-40B4-BE49-F238E27FC236}">
                <a16:creationId xmlns:a16="http://schemas.microsoft.com/office/drawing/2014/main" id="{5564A91A-0BB0-4715-AB23-86EA01042C90}"/>
              </a:ext>
            </a:extLst>
          </p:cNvPr>
          <p:cNvSpPr>
            <a:spLocks noGrp="1"/>
          </p:cNvSpPr>
          <p:nvPr>
            <p:ph idx="1"/>
          </p:nvPr>
        </p:nvSpPr>
        <p:spPr/>
        <p:txBody>
          <a:bodyPr/>
          <a:lstStyle/>
          <a:p>
            <a:pPr marL="342900" lvl="0" indent="-342900">
              <a:buFont typeface="Arial" panose="020B0604020202020204" pitchFamily="34" charset="0"/>
              <a:buChar char="•"/>
            </a:pPr>
            <a:r>
              <a:rPr lang="en-US" dirty="0"/>
              <a:t>Same definition of disability used to qualify for both programs, with some exceptions for individuals who are statutorily blind on the SSI side.</a:t>
            </a:r>
          </a:p>
          <a:p>
            <a:pPr marL="0" lvl="0" indent="0"/>
            <a:endParaRPr lang="en-US" dirty="0"/>
          </a:p>
          <a:p>
            <a:pPr marL="342900" lvl="0" indent="-342900">
              <a:buFont typeface="Arial" panose="020B0604020202020204" pitchFamily="34" charset="0"/>
              <a:buChar char="•"/>
            </a:pPr>
            <a:r>
              <a:rPr lang="en-US" dirty="0"/>
              <a:t>SSA definition of disability for any population is the strictest in the nation.</a:t>
            </a:r>
          </a:p>
          <a:p>
            <a:pPr marL="0" lvl="0" indent="0"/>
            <a:endParaRPr lang="en-US" dirty="0"/>
          </a:p>
          <a:p>
            <a:pPr marL="342900" lvl="0" indent="-342900">
              <a:buFont typeface="Arial" panose="020B0604020202020204" pitchFamily="34" charset="0"/>
              <a:buChar char="•"/>
            </a:pPr>
            <a:r>
              <a:rPr lang="en-US" dirty="0"/>
              <a:t>SSA determines what, if any, program a individual qualifies for and the amount of the cash benefit. </a:t>
            </a:r>
          </a:p>
        </p:txBody>
      </p:sp>
      <p:sp>
        <p:nvSpPr>
          <p:cNvPr id="4" name="Slide Number Placeholder 3">
            <a:extLst>
              <a:ext uri="{FF2B5EF4-FFF2-40B4-BE49-F238E27FC236}">
                <a16:creationId xmlns:a16="http://schemas.microsoft.com/office/drawing/2014/main" id="{31C9B601-EBA0-4A1D-9EE5-583EF8EFD843}"/>
              </a:ext>
            </a:extLst>
          </p:cNvPr>
          <p:cNvSpPr>
            <a:spLocks noGrp="1"/>
          </p:cNvSpPr>
          <p:nvPr>
            <p:ph type="sldNum" sz="quarter" idx="10"/>
          </p:nvPr>
        </p:nvSpPr>
        <p:spPr/>
        <p:txBody>
          <a:bodyPr/>
          <a:lstStyle/>
          <a:p>
            <a:pPr>
              <a:defRPr/>
            </a:pPr>
            <a:fld id="{DAFD3366-2A37-4093-BC82-A6B70C738ADF}" type="slidenum">
              <a:rPr lang="en-US" altLang="en-US" smtClean="0"/>
              <a:pPr>
                <a:defRPr/>
              </a:pPr>
              <a:t>6</a:t>
            </a:fld>
            <a:endParaRPr lang="en-US" altLang="en-US" dirty="0"/>
          </a:p>
        </p:txBody>
      </p:sp>
    </p:spTree>
    <p:extLst>
      <p:ext uri="{BB962C8B-B14F-4D97-AF65-F5344CB8AC3E}">
        <p14:creationId xmlns:p14="http://schemas.microsoft.com/office/powerpoint/2010/main" val="410935576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075F3-8464-4ACD-A270-C06E537193FE}"/>
              </a:ext>
            </a:extLst>
          </p:cNvPr>
          <p:cNvSpPr>
            <a:spLocks noGrp="1"/>
          </p:cNvSpPr>
          <p:nvPr>
            <p:ph type="title"/>
          </p:nvPr>
        </p:nvSpPr>
        <p:spPr/>
        <p:txBody>
          <a:bodyPr/>
          <a:lstStyle/>
          <a:p>
            <a:r>
              <a:rPr lang="en-US" sz="2000" dirty="0">
                <a:ea typeface="Calibri" pitchFamily="34" charset="0"/>
              </a:rPr>
              <a:t>T</a:t>
            </a:r>
            <a:r>
              <a:rPr lang="en-US" dirty="0">
                <a:ea typeface="Calibri" pitchFamily="34" charset="0"/>
              </a:rPr>
              <a:t>exas Community Center Consumer Benefits Officers (CBOS)</a:t>
            </a:r>
            <a:br>
              <a:rPr lang="en-US" dirty="0">
                <a:ea typeface="Calibri" pitchFamily="34" charset="0"/>
              </a:rPr>
            </a:br>
            <a:endParaRPr lang="en-US" dirty="0"/>
          </a:p>
        </p:txBody>
      </p:sp>
      <p:sp>
        <p:nvSpPr>
          <p:cNvPr id="3" name="Content Placeholder 2">
            <a:extLst>
              <a:ext uri="{FF2B5EF4-FFF2-40B4-BE49-F238E27FC236}">
                <a16:creationId xmlns:a16="http://schemas.microsoft.com/office/drawing/2014/main" id="{4596A1CB-6E5F-4F1F-9302-7A071C1D5BFC}"/>
              </a:ext>
            </a:extLst>
          </p:cNvPr>
          <p:cNvSpPr>
            <a:spLocks noGrp="1"/>
          </p:cNvSpPr>
          <p:nvPr>
            <p:ph idx="1"/>
          </p:nvPr>
        </p:nvSpPr>
        <p:spPr/>
        <p:txBody>
          <a:bodyPr/>
          <a:lstStyle/>
          <a:p>
            <a:pPr marL="342900" indent="-342900">
              <a:buFont typeface="Arial" panose="020B0604020202020204" pitchFamily="34" charset="0"/>
              <a:buChar char="•"/>
            </a:pPr>
            <a:r>
              <a:rPr lang="en-US" dirty="0"/>
              <a:t>CBOs assist participants with serious and persistent mental illness and/or intellectual and developmental disabilities receiving services through a Community Center in applying and getting qualified for SSI, Title II and/or various HHS Medical and Social Services and other publicly funded benefits.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Some CBOs work with participants or other staff to ensure awareness of work incentives, however each Center is governed independently so check with your CBO to see if they have enough knowledge about benefits when working to assist you and your participant.</a:t>
            </a:r>
          </a:p>
          <a:p>
            <a:endParaRPr lang="en-US" dirty="0"/>
          </a:p>
        </p:txBody>
      </p:sp>
      <p:sp>
        <p:nvSpPr>
          <p:cNvPr id="4" name="Slide Number Placeholder 3">
            <a:extLst>
              <a:ext uri="{FF2B5EF4-FFF2-40B4-BE49-F238E27FC236}">
                <a16:creationId xmlns:a16="http://schemas.microsoft.com/office/drawing/2014/main" id="{4B4E2E63-0C2A-4C50-B9C4-347EAF9B188C}"/>
              </a:ext>
            </a:extLst>
          </p:cNvPr>
          <p:cNvSpPr>
            <a:spLocks noGrp="1"/>
          </p:cNvSpPr>
          <p:nvPr>
            <p:ph type="sldNum" sz="quarter" idx="10"/>
          </p:nvPr>
        </p:nvSpPr>
        <p:spPr/>
        <p:txBody>
          <a:bodyPr/>
          <a:lstStyle/>
          <a:p>
            <a:pPr>
              <a:defRPr/>
            </a:pPr>
            <a:fld id="{DAFD3366-2A37-4093-BC82-A6B70C738ADF}" type="slidenum">
              <a:rPr lang="en-US" altLang="en-US" smtClean="0"/>
              <a:pPr>
                <a:defRPr/>
              </a:pPr>
              <a:t>60</a:t>
            </a:fld>
            <a:endParaRPr lang="en-US" altLang="en-US" dirty="0"/>
          </a:p>
        </p:txBody>
      </p:sp>
    </p:spTree>
    <p:extLst>
      <p:ext uri="{BB962C8B-B14F-4D97-AF65-F5344CB8AC3E}">
        <p14:creationId xmlns:p14="http://schemas.microsoft.com/office/powerpoint/2010/main" val="155523027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2272C-1A84-4A82-85BD-07A0F5C39361}"/>
              </a:ext>
            </a:extLst>
          </p:cNvPr>
          <p:cNvSpPr>
            <a:spLocks noGrp="1"/>
          </p:cNvSpPr>
          <p:nvPr>
            <p:ph type="title"/>
          </p:nvPr>
        </p:nvSpPr>
        <p:spPr/>
        <p:txBody>
          <a:bodyPr/>
          <a:lstStyle/>
          <a:p>
            <a:r>
              <a:rPr lang="en-US" dirty="0"/>
              <a:t>SSI in a Nutshell</a:t>
            </a:r>
          </a:p>
        </p:txBody>
      </p:sp>
      <p:sp>
        <p:nvSpPr>
          <p:cNvPr id="3" name="Content Placeholder 2">
            <a:extLst>
              <a:ext uri="{FF2B5EF4-FFF2-40B4-BE49-F238E27FC236}">
                <a16:creationId xmlns:a16="http://schemas.microsoft.com/office/drawing/2014/main" id="{449AC451-4C96-4566-9426-6B30EE980736}"/>
              </a:ext>
            </a:extLst>
          </p:cNvPr>
          <p:cNvSpPr>
            <a:spLocks noGrp="1"/>
          </p:cNvSpPr>
          <p:nvPr>
            <p:ph idx="1"/>
          </p:nvPr>
        </p:nvSpPr>
        <p:spPr/>
        <p:txBody>
          <a:bodyPr/>
          <a:lstStyle/>
          <a:p>
            <a:pPr marL="342900" lvl="0" indent="-342900">
              <a:buFont typeface="Arial" panose="020B0604020202020204" pitchFamily="34" charset="0"/>
              <a:buChar char="•"/>
            </a:pPr>
            <a:r>
              <a:rPr lang="en-US" dirty="0"/>
              <a:t>SSI cash amount is determined by a formula.</a:t>
            </a:r>
          </a:p>
          <a:p>
            <a:pPr marL="342900" lvl="0" indent="-342900">
              <a:buFont typeface="Arial" panose="020B0604020202020204" pitchFamily="34" charset="0"/>
              <a:buChar char="•"/>
            </a:pPr>
            <a:endParaRPr lang="en-US" dirty="0"/>
          </a:p>
          <a:p>
            <a:pPr marL="342900" lvl="0" indent="-342900">
              <a:buFont typeface="Arial" panose="020B0604020202020204" pitchFamily="34" charset="0"/>
              <a:buChar char="•"/>
            </a:pPr>
            <a:r>
              <a:rPr lang="en-US" dirty="0"/>
              <a:t>Individuals always have more money if they work under SSI.</a:t>
            </a:r>
          </a:p>
          <a:p>
            <a:pPr marL="342900" lvl="0" indent="-342900">
              <a:buFont typeface="Arial" panose="020B0604020202020204" pitchFamily="34" charset="0"/>
              <a:buChar char="•"/>
            </a:pPr>
            <a:endParaRPr lang="en-US" dirty="0"/>
          </a:p>
          <a:p>
            <a:pPr marL="342900" lvl="0" indent="-342900">
              <a:buFont typeface="Arial" panose="020B0604020202020204" pitchFamily="34" charset="0"/>
              <a:buChar char="•"/>
            </a:pPr>
            <a:r>
              <a:rPr lang="en-US" dirty="0"/>
              <a:t>SSI Medicaid continues until earnings of $35,181(2018) or higher each year!</a:t>
            </a:r>
          </a:p>
          <a:p>
            <a:endParaRPr lang="en-US" dirty="0"/>
          </a:p>
        </p:txBody>
      </p:sp>
      <p:sp>
        <p:nvSpPr>
          <p:cNvPr id="4" name="Slide Number Placeholder 3">
            <a:extLst>
              <a:ext uri="{FF2B5EF4-FFF2-40B4-BE49-F238E27FC236}">
                <a16:creationId xmlns:a16="http://schemas.microsoft.com/office/drawing/2014/main" id="{A74700B2-124E-4B19-A85F-C3868C670361}"/>
              </a:ext>
            </a:extLst>
          </p:cNvPr>
          <p:cNvSpPr>
            <a:spLocks noGrp="1"/>
          </p:cNvSpPr>
          <p:nvPr>
            <p:ph type="sldNum" sz="quarter" idx="10"/>
          </p:nvPr>
        </p:nvSpPr>
        <p:spPr/>
        <p:txBody>
          <a:bodyPr/>
          <a:lstStyle/>
          <a:p>
            <a:pPr>
              <a:defRPr/>
            </a:pPr>
            <a:fld id="{DAFD3366-2A37-4093-BC82-A6B70C738ADF}" type="slidenum">
              <a:rPr lang="en-US" altLang="en-US" smtClean="0"/>
              <a:pPr>
                <a:defRPr/>
              </a:pPr>
              <a:t>61</a:t>
            </a:fld>
            <a:endParaRPr lang="en-US" altLang="en-US" dirty="0"/>
          </a:p>
        </p:txBody>
      </p:sp>
      <p:pic>
        <p:nvPicPr>
          <p:cNvPr id="5" name="Picture 4" descr="Picture of a nutshell">
            <a:extLst>
              <a:ext uri="{FF2B5EF4-FFF2-40B4-BE49-F238E27FC236}">
                <a16:creationId xmlns:a16="http://schemas.microsoft.com/office/drawing/2014/main" id="{775C0F51-33F3-490F-A949-10AE6B849EB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34209" y="239219"/>
            <a:ext cx="2057399" cy="1105395"/>
          </a:xfrm>
          <a:prstGeom prst="rect">
            <a:avLst/>
          </a:prstGeom>
          <a:noFill/>
          <a:ln>
            <a:noFill/>
          </a:ln>
          <a:effectLst>
            <a:softEdge rad="63500"/>
          </a:effectLst>
        </p:spPr>
      </p:pic>
    </p:spTree>
    <p:extLst>
      <p:ext uri="{BB962C8B-B14F-4D97-AF65-F5344CB8AC3E}">
        <p14:creationId xmlns:p14="http://schemas.microsoft.com/office/powerpoint/2010/main" val="4472536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C2A98-075B-456A-9769-6EF95B46A5BC}"/>
              </a:ext>
            </a:extLst>
          </p:cNvPr>
          <p:cNvSpPr>
            <a:spLocks noGrp="1"/>
          </p:cNvSpPr>
          <p:nvPr>
            <p:ph type="title"/>
          </p:nvPr>
        </p:nvSpPr>
        <p:spPr/>
        <p:txBody>
          <a:bodyPr/>
          <a:lstStyle/>
          <a:p>
            <a:r>
              <a:rPr lang="en-US" dirty="0"/>
              <a:t>Title II in a Nutshell</a:t>
            </a:r>
          </a:p>
        </p:txBody>
      </p:sp>
      <p:sp>
        <p:nvSpPr>
          <p:cNvPr id="3" name="Content Placeholder 2">
            <a:extLst>
              <a:ext uri="{FF2B5EF4-FFF2-40B4-BE49-F238E27FC236}">
                <a16:creationId xmlns:a16="http://schemas.microsoft.com/office/drawing/2014/main" id="{B1900F0F-7711-4FD5-BDD8-BF2BA41CE3BD}"/>
              </a:ext>
            </a:extLst>
          </p:cNvPr>
          <p:cNvSpPr>
            <a:spLocks noGrp="1"/>
          </p:cNvSpPr>
          <p:nvPr>
            <p:ph idx="1"/>
          </p:nvPr>
        </p:nvSpPr>
        <p:spPr/>
        <p:txBody>
          <a:bodyPr/>
          <a:lstStyle/>
          <a:p>
            <a:pPr marL="342900" indent="-342900">
              <a:buFont typeface="Arial" panose="020B0604020202020204" pitchFamily="34" charset="0"/>
              <a:buChar char="•"/>
            </a:pPr>
            <a:r>
              <a:rPr lang="en-US" dirty="0"/>
              <a:t>Title II cash works in stages.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There are lots of safety nets and many years the individual can try work and still be attached to the system.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Title II has provisions for getting back onto the system quickly even if someone is terminated from cash and health care benefits.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Medicare continues as long as someone gets a cash benefit and continues even after that for many years!  </a:t>
            </a:r>
          </a:p>
          <a:p>
            <a:pPr marL="342900" indent="-342900">
              <a:buFont typeface="Arial" panose="020B0604020202020204" pitchFamily="34" charset="0"/>
              <a:buChar char="•"/>
            </a:pPr>
            <a:endParaRPr lang="en-US" dirty="0"/>
          </a:p>
          <a:p>
            <a:endParaRPr lang="en-US" dirty="0"/>
          </a:p>
        </p:txBody>
      </p:sp>
      <p:sp>
        <p:nvSpPr>
          <p:cNvPr id="4" name="Slide Number Placeholder 3">
            <a:extLst>
              <a:ext uri="{FF2B5EF4-FFF2-40B4-BE49-F238E27FC236}">
                <a16:creationId xmlns:a16="http://schemas.microsoft.com/office/drawing/2014/main" id="{5FCCC76A-6DF5-4669-A675-276315DEAB75}"/>
              </a:ext>
            </a:extLst>
          </p:cNvPr>
          <p:cNvSpPr>
            <a:spLocks noGrp="1"/>
          </p:cNvSpPr>
          <p:nvPr>
            <p:ph type="sldNum" sz="quarter" idx="10"/>
          </p:nvPr>
        </p:nvSpPr>
        <p:spPr/>
        <p:txBody>
          <a:bodyPr/>
          <a:lstStyle/>
          <a:p>
            <a:pPr>
              <a:defRPr/>
            </a:pPr>
            <a:fld id="{DAFD3366-2A37-4093-BC82-A6B70C738ADF}" type="slidenum">
              <a:rPr lang="en-US" altLang="en-US" smtClean="0"/>
              <a:pPr>
                <a:defRPr/>
              </a:pPr>
              <a:t>62</a:t>
            </a:fld>
            <a:endParaRPr lang="en-US" altLang="en-US" dirty="0"/>
          </a:p>
        </p:txBody>
      </p:sp>
      <p:pic>
        <p:nvPicPr>
          <p:cNvPr id="5" name="Picture 4" descr="Picture of a nutshell">
            <a:extLst>
              <a:ext uri="{FF2B5EF4-FFF2-40B4-BE49-F238E27FC236}">
                <a16:creationId xmlns:a16="http://schemas.microsoft.com/office/drawing/2014/main" id="{84148E2B-B26F-4481-8A61-95A3601AC0B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96856" y="239219"/>
            <a:ext cx="2057399" cy="1105395"/>
          </a:xfrm>
          <a:prstGeom prst="rect">
            <a:avLst/>
          </a:prstGeom>
          <a:noFill/>
          <a:ln>
            <a:noFill/>
          </a:ln>
          <a:effectLst>
            <a:softEdge rad="63500"/>
          </a:effectLst>
        </p:spPr>
      </p:pic>
    </p:spTree>
    <p:extLst>
      <p:ext uri="{BB962C8B-B14F-4D97-AF65-F5344CB8AC3E}">
        <p14:creationId xmlns:p14="http://schemas.microsoft.com/office/powerpoint/2010/main" val="41182985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7EB29-6FB3-4A05-AAFB-7C0638F731C2}"/>
              </a:ext>
            </a:extLst>
          </p:cNvPr>
          <p:cNvSpPr>
            <a:spLocks noGrp="1"/>
          </p:cNvSpPr>
          <p:nvPr>
            <p:ph type="title"/>
          </p:nvPr>
        </p:nvSpPr>
        <p:spPr/>
        <p:txBody>
          <a:bodyPr/>
          <a:lstStyle/>
          <a:p>
            <a:r>
              <a:rPr lang="en-US" dirty="0"/>
              <a:t>“The journey of a thousand miles begins with one step” </a:t>
            </a:r>
            <a:r>
              <a:rPr lang="en-US" sz="1200" i="1" dirty="0"/>
              <a:t>–Lao Tzu </a:t>
            </a:r>
          </a:p>
        </p:txBody>
      </p:sp>
      <p:pic>
        <p:nvPicPr>
          <p:cNvPr id="6" name="Content Placeholder 5" descr="Picture of mountain range and lake. Words imposed over picture read &quot;If you work hard and you do your best, you can do anything&quot; a quote by Erin Heatherton.">
            <a:extLst>
              <a:ext uri="{FF2B5EF4-FFF2-40B4-BE49-F238E27FC236}">
                <a16:creationId xmlns:a16="http://schemas.microsoft.com/office/drawing/2014/main" id="{E59F4FB0-9426-4A9D-816C-1521BA4F81C4}"/>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9663"/>
          <a:stretch/>
        </p:blipFill>
        <p:spPr>
          <a:xfrm>
            <a:off x="573933" y="1896894"/>
            <a:ext cx="7908586" cy="4484856"/>
          </a:xfrm>
        </p:spPr>
      </p:pic>
      <p:sp>
        <p:nvSpPr>
          <p:cNvPr id="4" name="Slide Number Placeholder 3">
            <a:extLst>
              <a:ext uri="{FF2B5EF4-FFF2-40B4-BE49-F238E27FC236}">
                <a16:creationId xmlns:a16="http://schemas.microsoft.com/office/drawing/2014/main" id="{B36A4423-E0AD-41ED-AA71-A0120EBDBE34}"/>
              </a:ext>
            </a:extLst>
          </p:cNvPr>
          <p:cNvSpPr>
            <a:spLocks noGrp="1"/>
          </p:cNvSpPr>
          <p:nvPr>
            <p:ph type="sldNum" sz="quarter" idx="10"/>
          </p:nvPr>
        </p:nvSpPr>
        <p:spPr/>
        <p:txBody>
          <a:bodyPr/>
          <a:lstStyle/>
          <a:p>
            <a:pPr>
              <a:defRPr/>
            </a:pPr>
            <a:fld id="{DAFD3366-2A37-4093-BC82-A6B70C738ADF}" type="slidenum">
              <a:rPr lang="en-US" altLang="en-US" smtClean="0"/>
              <a:pPr>
                <a:defRPr/>
              </a:pPr>
              <a:t>63</a:t>
            </a:fld>
            <a:endParaRPr lang="en-US" altLang="en-US" dirty="0"/>
          </a:p>
        </p:txBody>
      </p:sp>
    </p:spTree>
    <p:extLst>
      <p:ext uri="{BB962C8B-B14F-4D97-AF65-F5344CB8AC3E}">
        <p14:creationId xmlns:p14="http://schemas.microsoft.com/office/powerpoint/2010/main" val="33066595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09A95-C98E-4506-BBA1-AC5F81F42136}"/>
              </a:ext>
            </a:extLst>
          </p:cNvPr>
          <p:cNvSpPr>
            <a:spLocks noGrp="1"/>
          </p:cNvSpPr>
          <p:nvPr>
            <p:ph type="title"/>
          </p:nvPr>
        </p:nvSpPr>
        <p:spPr/>
        <p:txBody>
          <a:bodyPr/>
          <a:lstStyle/>
          <a:p>
            <a:r>
              <a:rPr lang="en-US" dirty="0"/>
              <a:t>Contact Information</a:t>
            </a:r>
          </a:p>
        </p:txBody>
      </p:sp>
      <p:sp>
        <p:nvSpPr>
          <p:cNvPr id="3" name="Content Placeholder 2">
            <a:extLst>
              <a:ext uri="{FF2B5EF4-FFF2-40B4-BE49-F238E27FC236}">
                <a16:creationId xmlns:a16="http://schemas.microsoft.com/office/drawing/2014/main" id="{9CEFECE9-5E20-437C-834C-F74C3E7E750C}"/>
              </a:ext>
            </a:extLst>
          </p:cNvPr>
          <p:cNvSpPr>
            <a:spLocks noGrp="1"/>
          </p:cNvSpPr>
          <p:nvPr>
            <p:ph idx="1"/>
          </p:nvPr>
        </p:nvSpPr>
        <p:spPr/>
        <p:txBody>
          <a:bodyPr/>
          <a:lstStyle/>
          <a:p>
            <a:pPr marL="342900" indent="-342900">
              <a:buFont typeface="Arial" panose="020B0604020202020204" pitchFamily="34" charset="0"/>
              <a:buChar char="•"/>
            </a:pPr>
            <a:r>
              <a:rPr lang="en-US" b="1" dirty="0"/>
              <a:t>Monty Chamberlain</a:t>
            </a:r>
            <a:r>
              <a:rPr lang="en-US" dirty="0"/>
              <a:t>: </a:t>
            </a:r>
            <a:r>
              <a:rPr lang="en-US" dirty="0">
                <a:hlinkClick r:id="rId2"/>
              </a:rPr>
              <a:t>Monty.Chamberlain@hhsc.state.tx.us</a:t>
            </a:r>
            <a:endParaRPr lang="en-US" dirty="0"/>
          </a:p>
          <a:p>
            <a:pPr marL="0" indent="0"/>
            <a:endParaRPr lang="en-US" dirty="0"/>
          </a:p>
          <a:p>
            <a:pPr marL="342900" indent="-342900">
              <a:buFont typeface="Arial" panose="020B0604020202020204" pitchFamily="34" charset="0"/>
              <a:buChar char="•"/>
            </a:pPr>
            <a:r>
              <a:rPr lang="en-US" b="1" dirty="0"/>
              <a:t>Chimere Clemons</a:t>
            </a:r>
            <a:r>
              <a:rPr lang="en-US" dirty="0"/>
              <a:t>: </a:t>
            </a:r>
            <a:r>
              <a:rPr lang="en-US" dirty="0">
                <a:hlinkClick r:id="rId3"/>
              </a:rPr>
              <a:t>Chimere.clemons@hhsc.state.tx.us</a:t>
            </a: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b="1" dirty="0"/>
              <a:t>Nehtra Davis</a:t>
            </a:r>
            <a:r>
              <a:rPr lang="en-US" dirty="0"/>
              <a:t>: </a:t>
            </a:r>
            <a:r>
              <a:rPr lang="en-US" dirty="0">
                <a:hlinkClick r:id="rId4"/>
              </a:rPr>
              <a:t>Nehtra.davis2@hhsc.state.tx.us</a:t>
            </a: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b="1" dirty="0"/>
              <a:t>Sara Kendall</a:t>
            </a:r>
            <a:r>
              <a:rPr lang="en-US" dirty="0"/>
              <a:t>: </a:t>
            </a:r>
            <a:r>
              <a:rPr lang="en-US" dirty="0">
                <a:hlinkClick r:id="rId5"/>
              </a:rPr>
              <a:t>Sara.Kendall@twc.state.tx.us</a:t>
            </a: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b="1" dirty="0"/>
              <a:t>Marc Mullins</a:t>
            </a:r>
            <a:r>
              <a:rPr lang="en-US" dirty="0"/>
              <a:t>: </a:t>
            </a:r>
            <a:r>
              <a:rPr lang="en-US" dirty="0">
                <a:hlinkClick r:id="rId6"/>
              </a:rPr>
              <a:t>Marc.mullins@hhsc.state.tx.us</a:t>
            </a:r>
            <a:endParaRPr lang="en-US" dirty="0"/>
          </a:p>
          <a:p>
            <a:pPr marL="342900" indent="-342900">
              <a:buFont typeface="Arial" panose="020B0604020202020204" pitchFamily="34" charset="0"/>
              <a:buChar char="•"/>
            </a:pPr>
            <a:endParaRPr lang="en-US" dirty="0"/>
          </a:p>
          <a:p>
            <a:pPr>
              <a:buFont typeface="Arial" panose="020B0604020202020204" pitchFamily="34" charset="0"/>
              <a:buChar char="•"/>
            </a:pPr>
            <a:r>
              <a:rPr lang="en-US" b="1" dirty="0"/>
              <a:t>Employment Services Questions Mailbox</a:t>
            </a:r>
            <a:r>
              <a:rPr lang="en-US" dirty="0"/>
              <a:t>: </a:t>
            </a:r>
            <a:r>
              <a:rPr lang="en-US" dirty="0">
                <a:hlinkClick r:id="rId7"/>
              </a:rPr>
              <a:t>SE.Questions@hhsc.state.tx.us</a:t>
            </a:r>
            <a:endParaRPr lang="en-US" dirty="0"/>
          </a:p>
          <a:p>
            <a:endParaRPr lang="en-US"/>
          </a:p>
          <a:p>
            <a:endParaRPr lang="en-US" dirty="0"/>
          </a:p>
          <a:p>
            <a:endParaRPr lang="en-US" dirty="0"/>
          </a:p>
        </p:txBody>
      </p:sp>
      <p:sp>
        <p:nvSpPr>
          <p:cNvPr id="4" name="Slide Number Placeholder 3">
            <a:extLst>
              <a:ext uri="{FF2B5EF4-FFF2-40B4-BE49-F238E27FC236}">
                <a16:creationId xmlns:a16="http://schemas.microsoft.com/office/drawing/2014/main" id="{746C76D5-F405-4836-ACEE-C3AF64899F55}"/>
              </a:ext>
            </a:extLst>
          </p:cNvPr>
          <p:cNvSpPr>
            <a:spLocks noGrp="1"/>
          </p:cNvSpPr>
          <p:nvPr>
            <p:ph type="sldNum" sz="quarter" idx="10"/>
          </p:nvPr>
        </p:nvSpPr>
        <p:spPr/>
        <p:txBody>
          <a:bodyPr/>
          <a:lstStyle/>
          <a:p>
            <a:pPr>
              <a:defRPr/>
            </a:pPr>
            <a:fld id="{DAFD3366-2A37-4093-BC82-A6B70C738ADF}" type="slidenum">
              <a:rPr lang="en-US" altLang="en-US" smtClean="0"/>
              <a:pPr>
                <a:defRPr/>
              </a:pPr>
              <a:t>64</a:t>
            </a:fld>
            <a:endParaRPr lang="en-US" altLang="en-US" dirty="0"/>
          </a:p>
        </p:txBody>
      </p:sp>
    </p:spTree>
    <p:extLst>
      <p:ext uri="{BB962C8B-B14F-4D97-AF65-F5344CB8AC3E}">
        <p14:creationId xmlns:p14="http://schemas.microsoft.com/office/powerpoint/2010/main" val="70759532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A0959D9-B0ED-4EC2-BFA2-0EFF12BD2289}"/>
              </a:ext>
            </a:extLst>
          </p:cNvPr>
          <p:cNvSpPr>
            <a:spLocks noGrp="1"/>
          </p:cNvSpPr>
          <p:nvPr>
            <p:ph type="title"/>
          </p:nvPr>
        </p:nvSpPr>
        <p:spPr/>
        <p:txBody>
          <a:bodyPr/>
          <a:lstStyle/>
          <a:p>
            <a:r>
              <a:rPr lang="en-US" dirty="0"/>
              <a:t>This Training was Funded by a Centers for Medicare and Medicaid Services Money Follows the </a:t>
            </a:r>
            <a:r>
              <a:rPr lang="en-US"/>
              <a:t>Person grant</a:t>
            </a:r>
            <a:br>
              <a:rPr lang="en-US" dirty="0"/>
            </a:br>
            <a:endParaRPr lang="en-US" dirty="0"/>
          </a:p>
        </p:txBody>
      </p:sp>
      <p:pic>
        <p:nvPicPr>
          <p:cNvPr id="9" name="Content Placeholder 8" descr="Person in wheelchair being pushed by person walking; both are leaving a hospital and walking to a house&#10;Under picture are letters MFP&#10;Under letters are words Money Follows the Person">
            <a:extLst>
              <a:ext uri="{FF2B5EF4-FFF2-40B4-BE49-F238E27FC236}">
                <a16:creationId xmlns:a16="http://schemas.microsoft.com/office/drawing/2014/main" id="{C5E312BE-3E76-43E7-B2EC-03989584674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19475" y="2781301"/>
            <a:ext cx="2143125" cy="2047874"/>
          </a:xfrm>
        </p:spPr>
      </p:pic>
      <p:sp>
        <p:nvSpPr>
          <p:cNvPr id="4" name="Slide Number Placeholder 3">
            <a:extLst>
              <a:ext uri="{FF2B5EF4-FFF2-40B4-BE49-F238E27FC236}">
                <a16:creationId xmlns:a16="http://schemas.microsoft.com/office/drawing/2014/main" id="{F378182A-9FCF-4F53-8EC3-11DF44385586}"/>
              </a:ext>
            </a:extLst>
          </p:cNvPr>
          <p:cNvSpPr>
            <a:spLocks noGrp="1"/>
          </p:cNvSpPr>
          <p:nvPr>
            <p:ph type="sldNum" sz="quarter" idx="10"/>
          </p:nvPr>
        </p:nvSpPr>
        <p:spPr/>
        <p:txBody>
          <a:bodyPr/>
          <a:lstStyle/>
          <a:p>
            <a:fld id="{DAFD3366-2A37-4093-BC82-A6B70C738ADF}" type="slidenum">
              <a:rPr lang="en-US" altLang="en-US" smtClean="0"/>
              <a:pPr/>
              <a:t>65</a:t>
            </a:fld>
            <a:endParaRPr lang="en-US" altLang="en-US" dirty="0"/>
          </a:p>
        </p:txBody>
      </p:sp>
    </p:spTree>
    <p:extLst>
      <p:ext uri="{BB962C8B-B14F-4D97-AF65-F5344CB8AC3E}">
        <p14:creationId xmlns:p14="http://schemas.microsoft.com/office/powerpoint/2010/main" val="4479279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F6919-6C15-4BAC-87BA-3CDA6CE877FC}"/>
              </a:ext>
            </a:extLst>
          </p:cNvPr>
          <p:cNvSpPr>
            <a:spLocks noGrp="1"/>
          </p:cNvSpPr>
          <p:nvPr>
            <p:ph type="title"/>
          </p:nvPr>
        </p:nvSpPr>
        <p:spPr/>
        <p:txBody>
          <a:bodyPr/>
          <a:lstStyle/>
          <a:p>
            <a:r>
              <a:rPr lang="en-US" dirty="0"/>
              <a:t>Why Two Disability Cash Systems?</a:t>
            </a:r>
          </a:p>
        </p:txBody>
      </p:sp>
      <p:sp>
        <p:nvSpPr>
          <p:cNvPr id="3" name="Content Placeholder 2">
            <a:extLst>
              <a:ext uri="{FF2B5EF4-FFF2-40B4-BE49-F238E27FC236}">
                <a16:creationId xmlns:a16="http://schemas.microsoft.com/office/drawing/2014/main" id="{4CEC18D0-FAEC-4E39-A830-31EABEFE2589}"/>
              </a:ext>
            </a:extLst>
          </p:cNvPr>
          <p:cNvSpPr>
            <a:spLocks noGrp="1"/>
          </p:cNvSpPr>
          <p:nvPr>
            <p:ph idx="1"/>
          </p:nvPr>
        </p:nvSpPr>
        <p:spPr/>
        <p:txBody>
          <a:bodyPr/>
          <a:lstStyle/>
          <a:p>
            <a:pPr marL="342900" lvl="0" indent="-342900">
              <a:buFont typeface="Arial" panose="020B0604020202020204" pitchFamily="34" charset="0"/>
              <a:buChar char="•"/>
            </a:pPr>
            <a:r>
              <a:rPr lang="en-US" dirty="0"/>
              <a:t>Title II (SSDI, CDB/DAC or DWB) is for individuals who paid into the system through working, or are related to somebody who paid into the system.  </a:t>
            </a:r>
          </a:p>
          <a:p>
            <a:pPr marL="0" lvl="0" indent="0"/>
            <a:endParaRPr lang="en-US" sz="800" dirty="0"/>
          </a:p>
          <a:p>
            <a:pPr marL="300038" lvl="1" indent="0">
              <a:buNone/>
            </a:pPr>
            <a:r>
              <a:rPr lang="en-US" dirty="0"/>
              <a:t>Title II are insurance programs funded through Old-Age and Survivors Insurance (OASI) and the Disability Insurance (DI) Trust Funds.</a:t>
            </a:r>
          </a:p>
          <a:p>
            <a:pPr marL="342900" lvl="0" indent="-342900">
              <a:buFont typeface="Arial" panose="020B0604020202020204" pitchFamily="34" charset="0"/>
              <a:buChar char="•"/>
            </a:pPr>
            <a:endParaRPr lang="en-US" dirty="0"/>
          </a:p>
          <a:p>
            <a:pPr marL="342900" lvl="0" indent="-342900">
              <a:buFont typeface="Arial" panose="020B0604020202020204" pitchFamily="34" charset="0"/>
              <a:buChar char="•"/>
            </a:pPr>
            <a:r>
              <a:rPr lang="en-US" dirty="0"/>
              <a:t>Title XVI (SSI Childhood or Adult) is for those who have not paid enough into the system, or do not have the “right” relative who paid into the system to draw Title II . Title XVI are needs based programs.</a:t>
            </a:r>
          </a:p>
          <a:p>
            <a:pPr marL="0" lvl="0" indent="0"/>
            <a:endParaRPr lang="en-US" sz="800" dirty="0"/>
          </a:p>
          <a:p>
            <a:pPr marL="300038" lvl="1" indent="0">
              <a:buNone/>
            </a:pPr>
            <a:r>
              <a:rPr lang="en-US" dirty="0"/>
              <a:t>Title XVI is funded through general tax revenue. Congress appropriates funding each year for the SSI programs. </a:t>
            </a:r>
          </a:p>
          <a:p>
            <a:pPr marL="0" lvl="0" indent="0"/>
            <a:endParaRPr lang="en-US" dirty="0"/>
          </a:p>
          <a:p>
            <a:endParaRPr lang="en-US" dirty="0"/>
          </a:p>
        </p:txBody>
      </p:sp>
      <p:sp>
        <p:nvSpPr>
          <p:cNvPr id="4" name="Slide Number Placeholder 3">
            <a:extLst>
              <a:ext uri="{FF2B5EF4-FFF2-40B4-BE49-F238E27FC236}">
                <a16:creationId xmlns:a16="http://schemas.microsoft.com/office/drawing/2014/main" id="{43D6A2BD-D59B-47C9-8D41-DC4AF11BF9A2}"/>
              </a:ext>
            </a:extLst>
          </p:cNvPr>
          <p:cNvSpPr>
            <a:spLocks noGrp="1"/>
          </p:cNvSpPr>
          <p:nvPr>
            <p:ph type="sldNum" sz="quarter" idx="10"/>
          </p:nvPr>
        </p:nvSpPr>
        <p:spPr/>
        <p:txBody>
          <a:bodyPr/>
          <a:lstStyle/>
          <a:p>
            <a:pPr>
              <a:defRPr/>
            </a:pPr>
            <a:fld id="{DAFD3366-2A37-4093-BC82-A6B70C738ADF}" type="slidenum">
              <a:rPr lang="en-US" altLang="en-US" smtClean="0"/>
              <a:pPr>
                <a:defRPr/>
              </a:pPr>
              <a:t>7</a:t>
            </a:fld>
            <a:endParaRPr lang="en-US" altLang="en-US" dirty="0"/>
          </a:p>
        </p:txBody>
      </p:sp>
    </p:spTree>
    <p:extLst>
      <p:ext uri="{BB962C8B-B14F-4D97-AF65-F5344CB8AC3E}">
        <p14:creationId xmlns:p14="http://schemas.microsoft.com/office/powerpoint/2010/main" val="36436563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110D1-D863-4A1E-9BAF-3F0CEBF0251C}"/>
              </a:ext>
            </a:extLst>
          </p:cNvPr>
          <p:cNvSpPr>
            <a:spLocks noGrp="1"/>
          </p:cNvSpPr>
          <p:nvPr>
            <p:ph type="title"/>
          </p:nvPr>
        </p:nvSpPr>
        <p:spPr/>
        <p:txBody>
          <a:bodyPr/>
          <a:lstStyle/>
          <a:p>
            <a:r>
              <a:rPr lang="en-US" dirty="0"/>
              <a:t>Title XVI SSI versus Title II</a:t>
            </a:r>
          </a:p>
        </p:txBody>
      </p:sp>
      <p:sp>
        <p:nvSpPr>
          <p:cNvPr id="3" name="Content Placeholder 2">
            <a:extLst>
              <a:ext uri="{FF2B5EF4-FFF2-40B4-BE49-F238E27FC236}">
                <a16:creationId xmlns:a16="http://schemas.microsoft.com/office/drawing/2014/main" id="{E2F748F4-F0F3-4556-851C-AE76D2400F61}"/>
              </a:ext>
            </a:extLst>
          </p:cNvPr>
          <p:cNvSpPr>
            <a:spLocks noGrp="1"/>
          </p:cNvSpPr>
          <p:nvPr>
            <p:ph idx="1"/>
          </p:nvPr>
        </p:nvSpPr>
        <p:spPr>
          <a:xfrm>
            <a:off x="457200" y="1649413"/>
            <a:ext cx="8229600" cy="4838936"/>
          </a:xfrm>
        </p:spPr>
        <p:txBody>
          <a:bodyPr/>
          <a:lstStyle/>
          <a:p>
            <a:pPr marL="342900" lvl="0" indent="-342900">
              <a:buFont typeface="Arial" panose="020B0604020202020204" pitchFamily="34" charset="0"/>
              <a:buChar char="•"/>
            </a:pPr>
            <a:r>
              <a:rPr lang="en-US" dirty="0"/>
              <a:t>Title XVI/SSI is very different from Title II in key aspects. Title XVI/SSI is best thought of as a “payor of last resort”. SSI pays only when nobody else will.</a:t>
            </a:r>
          </a:p>
          <a:p>
            <a:pPr marL="0" lvl="0" indent="0"/>
            <a:endParaRPr lang="en-US" sz="800" dirty="0"/>
          </a:p>
          <a:p>
            <a:pPr marL="342900" lvl="0" indent="-342900">
              <a:buFont typeface="Arial" panose="020B0604020202020204" pitchFamily="34" charset="0"/>
              <a:buChar char="•"/>
            </a:pPr>
            <a:r>
              <a:rPr lang="en-US" dirty="0"/>
              <a:t>All money someone receives (or has) could count against the SSI cash benefit, but often times government assistance is ignored.  </a:t>
            </a:r>
          </a:p>
          <a:p>
            <a:pPr marL="0" lvl="0" indent="0"/>
            <a:endParaRPr lang="en-US" sz="800" dirty="0"/>
          </a:p>
          <a:p>
            <a:pPr marL="342900" lvl="0" indent="-342900">
              <a:buFont typeface="Arial" panose="020B0604020202020204" pitchFamily="34" charset="0"/>
              <a:buChar char="•"/>
            </a:pPr>
            <a:r>
              <a:rPr lang="en-US" dirty="0"/>
              <a:t>When someone on SSI goes to work he/she will always have more money in their pocket at the end of the month! It is always better for folks on SSI to work, even when receiving waiver services.</a:t>
            </a:r>
          </a:p>
          <a:p>
            <a:pPr marL="0" lvl="0" indent="0"/>
            <a:endParaRPr lang="en-US" sz="800" dirty="0"/>
          </a:p>
          <a:p>
            <a:pPr marL="342900" lvl="0" indent="-342900">
              <a:buFont typeface="Arial" panose="020B0604020202020204" pitchFamily="34" charset="0"/>
              <a:buChar char="•"/>
            </a:pPr>
            <a:r>
              <a:rPr lang="en-US" dirty="0"/>
              <a:t>Title II is an insurance program. You pay in through working in order for you or a family member to draw cash benefits and/or Medicare.</a:t>
            </a:r>
          </a:p>
          <a:p>
            <a:pPr marL="342900" lvl="0" indent="-342900">
              <a:buFont typeface="Arial" panose="020B0604020202020204" pitchFamily="34" charset="0"/>
              <a:buChar char="•"/>
            </a:pPr>
            <a:endParaRPr lang="en-US" sz="800" dirty="0"/>
          </a:p>
          <a:p>
            <a:pPr marL="342900" lvl="0" indent="-342900">
              <a:buFont typeface="Arial" panose="020B0604020202020204" pitchFamily="34" charset="0"/>
              <a:buChar char="•"/>
            </a:pPr>
            <a:r>
              <a:rPr lang="en-US" dirty="0"/>
              <a:t>It is not always true that someone on a Title II benefit will have more money in their pocket when they go to work. In some cases, individuals on Title II may lose spendable cash when working.</a:t>
            </a:r>
          </a:p>
          <a:p>
            <a:endParaRPr lang="en-US" dirty="0"/>
          </a:p>
        </p:txBody>
      </p:sp>
      <p:sp>
        <p:nvSpPr>
          <p:cNvPr id="4" name="Slide Number Placeholder 3">
            <a:extLst>
              <a:ext uri="{FF2B5EF4-FFF2-40B4-BE49-F238E27FC236}">
                <a16:creationId xmlns:a16="http://schemas.microsoft.com/office/drawing/2014/main" id="{5CEC3558-FB34-4B43-9FD6-A7CB2D4C0548}"/>
              </a:ext>
            </a:extLst>
          </p:cNvPr>
          <p:cNvSpPr>
            <a:spLocks noGrp="1"/>
          </p:cNvSpPr>
          <p:nvPr>
            <p:ph type="sldNum" sz="quarter" idx="10"/>
          </p:nvPr>
        </p:nvSpPr>
        <p:spPr/>
        <p:txBody>
          <a:bodyPr/>
          <a:lstStyle/>
          <a:p>
            <a:pPr>
              <a:defRPr/>
            </a:pPr>
            <a:fld id="{DAFD3366-2A37-4093-BC82-A6B70C738ADF}" type="slidenum">
              <a:rPr lang="en-US" altLang="en-US" smtClean="0"/>
              <a:pPr>
                <a:defRPr/>
              </a:pPr>
              <a:t>8</a:t>
            </a:fld>
            <a:endParaRPr lang="en-US" altLang="en-US" dirty="0"/>
          </a:p>
        </p:txBody>
      </p:sp>
    </p:spTree>
    <p:extLst>
      <p:ext uri="{BB962C8B-B14F-4D97-AF65-F5344CB8AC3E}">
        <p14:creationId xmlns:p14="http://schemas.microsoft.com/office/powerpoint/2010/main" val="407869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8" end="8"/>
                                            </p:txEl>
                                          </p:spTgt>
                                        </p:tgtEl>
                                        <p:attrNameLst>
                                          <p:attrName>style.visibility</p:attrName>
                                        </p:attrNameLst>
                                      </p:cBhvr>
                                      <p:to>
                                        <p:strVal val="visible"/>
                                      </p:to>
                                    </p:set>
                                    <p:animEffect transition="in" filter="fade">
                                      <p:cBhvr>
                                        <p:cTn id="10"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83706-8867-42B3-9C82-42CACD3E946C}"/>
              </a:ext>
            </a:extLst>
          </p:cNvPr>
          <p:cNvSpPr>
            <a:spLocks noGrp="1"/>
          </p:cNvSpPr>
          <p:nvPr>
            <p:ph type="title"/>
          </p:nvPr>
        </p:nvSpPr>
        <p:spPr/>
        <p:txBody>
          <a:bodyPr/>
          <a:lstStyle/>
          <a:p>
            <a:r>
              <a:rPr lang="en-US" dirty="0"/>
              <a:t>Title XVI: Supplemental Security Income Cash Benefit </a:t>
            </a:r>
          </a:p>
        </p:txBody>
      </p:sp>
      <p:sp>
        <p:nvSpPr>
          <p:cNvPr id="3" name="Content Placeholder 2">
            <a:extLst>
              <a:ext uri="{FF2B5EF4-FFF2-40B4-BE49-F238E27FC236}">
                <a16:creationId xmlns:a16="http://schemas.microsoft.com/office/drawing/2014/main" id="{E0E2B66A-38C5-47D9-A6ED-9BB563CD87AB}"/>
              </a:ext>
            </a:extLst>
          </p:cNvPr>
          <p:cNvSpPr>
            <a:spLocks noGrp="1"/>
          </p:cNvSpPr>
          <p:nvPr>
            <p:ph idx="1"/>
          </p:nvPr>
        </p:nvSpPr>
        <p:spPr>
          <a:xfrm>
            <a:off x="457200" y="1649413"/>
            <a:ext cx="8229600" cy="4732337"/>
          </a:xfrm>
        </p:spPr>
        <p:txBody>
          <a:bodyPr/>
          <a:lstStyle/>
          <a:p>
            <a:pPr marL="342900" lvl="0" indent="-342900">
              <a:buFont typeface="Arial" panose="020B0604020202020204" pitchFamily="34" charset="0"/>
              <a:buChar char="•"/>
            </a:pPr>
            <a:r>
              <a:rPr lang="en-US" dirty="0"/>
              <a:t>“Federal Benefit Rate” is the standard amount of Supplemental Security Income (SSI). In 2018, this is $750 month maximum for an individual and $1,125 maximum for a couple who are both on SSI.</a:t>
            </a:r>
          </a:p>
          <a:p>
            <a:pPr marL="0" lvl="0" indent="0"/>
            <a:endParaRPr lang="en-US" sz="800" dirty="0"/>
          </a:p>
          <a:p>
            <a:pPr marL="342900" lvl="0" indent="-342900">
              <a:buFont typeface="Arial" panose="020B0604020202020204" pitchFamily="34" charset="0"/>
              <a:buChar char="•"/>
            </a:pPr>
            <a:r>
              <a:rPr lang="en-US" dirty="0"/>
              <a:t>Monthly amount will vary if there has been an overpayment, earned income from working or some other source of unearned income, or the individual lives with someone who provides them with full or partial food and shelter.</a:t>
            </a:r>
          </a:p>
          <a:p>
            <a:pPr marL="0" lvl="0" indent="0"/>
            <a:endParaRPr lang="en-US" sz="800" dirty="0"/>
          </a:p>
          <a:p>
            <a:pPr marL="342900" lvl="0" indent="-342900">
              <a:buFont typeface="Arial" panose="020B0604020202020204" pitchFamily="34" charset="0"/>
              <a:buChar char="•"/>
            </a:pPr>
            <a:r>
              <a:rPr lang="en-US" dirty="0"/>
              <a:t>SSI is received on the 1st of the month.</a:t>
            </a:r>
          </a:p>
          <a:p>
            <a:pPr marL="0" lvl="0" indent="0"/>
            <a:endParaRPr lang="en-US" sz="800" dirty="0"/>
          </a:p>
          <a:p>
            <a:pPr marL="342900" indent="-342900">
              <a:buFont typeface="Arial" panose="020B0604020202020204" pitchFamily="34" charset="0"/>
              <a:buChar char="•"/>
            </a:pPr>
            <a:r>
              <a:rPr lang="en-US" dirty="0"/>
              <a:t>The sole purpose of Adult SSI is to provide an individual with a disability that meets SSA’s definition with a small cash amount to assist with food and shelter. Any factor impacting an individual’s income/resources (who they live with, how much they earn, how much they have, marriage, etc.) may impact SSI regardless of the age of the individual. </a:t>
            </a:r>
          </a:p>
          <a:p>
            <a:endParaRPr lang="en-US" dirty="0"/>
          </a:p>
        </p:txBody>
      </p:sp>
      <p:sp>
        <p:nvSpPr>
          <p:cNvPr id="4" name="Slide Number Placeholder 3">
            <a:extLst>
              <a:ext uri="{FF2B5EF4-FFF2-40B4-BE49-F238E27FC236}">
                <a16:creationId xmlns:a16="http://schemas.microsoft.com/office/drawing/2014/main" id="{76631DF4-580C-4F50-8F05-48BD9C5B7089}"/>
              </a:ext>
            </a:extLst>
          </p:cNvPr>
          <p:cNvSpPr>
            <a:spLocks noGrp="1"/>
          </p:cNvSpPr>
          <p:nvPr>
            <p:ph type="sldNum" sz="quarter" idx="10"/>
          </p:nvPr>
        </p:nvSpPr>
        <p:spPr/>
        <p:txBody>
          <a:bodyPr/>
          <a:lstStyle/>
          <a:p>
            <a:pPr>
              <a:defRPr/>
            </a:pPr>
            <a:fld id="{DAFD3366-2A37-4093-BC82-A6B70C738ADF}" type="slidenum">
              <a:rPr lang="en-US" altLang="en-US" smtClean="0"/>
              <a:pPr>
                <a:defRPr/>
              </a:pPr>
              <a:t>9</a:t>
            </a:fld>
            <a:endParaRPr lang="en-US" altLang="en-US" dirty="0"/>
          </a:p>
        </p:txBody>
      </p:sp>
    </p:spTree>
    <p:extLst>
      <p:ext uri="{BB962C8B-B14F-4D97-AF65-F5344CB8AC3E}">
        <p14:creationId xmlns:p14="http://schemas.microsoft.com/office/powerpoint/2010/main" val="1601490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Custom Design">
  <a:themeElements>
    <a:clrScheme name="Custom 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2060"/>
      </a:hlink>
      <a:folHlink>
        <a:srgbClr val="00206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85000"/>
          </a:lnSpc>
          <a:spcBef>
            <a:spcPct val="20000"/>
          </a:spcBef>
          <a:spcAft>
            <a:spcPct val="25000"/>
          </a:spcAft>
          <a:buClrTx/>
          <a:buSzTx/>
          <a:buFontTx/>
          <a:buNone/>
          <a:tabLst/>
          <a:defRPr kumimoji="0" lang="en-US" altLang="en-US" sz="3200" b="1" i="0" u="none" strike="noStrike" cap="none" normalizeH="0" baseline="0" smtClean="0">
            <a:ln>
              <a:noFill/>
            </a:ln>
            <a:solidFill>
              <a:srgbClr val="000066"/>
            </a:solidFill>
            <a:effectLst/>
            <a:latin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85000"/>
          </a:lnSpc>
          <a:spcBef>
            <a:spcPct val="20000"/>
          </a:spcBef>
          <a:spcAft>
            <a:spcPct val="25000"/>
          </a:spcAft>
          <a:buClrTx/>
          <a:buSzTx/>
          <a:buFontTx/>
          <a:buNone/>
          <a:tabLst/>
          <a:defRPr kumimoji="0" lang="en-US" altLang="en-US" sz="3200" b="1" i="0" u="none" strike="noStrike" cap="none" normalizeH="0" baseline="0" smtClean="0">
            <a:ln>
              <a:noFill/>
            </a:ln>
            <a:solidFill>
              <a:srgbClr val="000066"/>
            </a:solidFill>
            <a:effectLst/>
            <a:latin typeface="Times New Roman" pitchFamily="18"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2908</TotalTime>
  <Words>5732</Words>
  <Application>Microsoft Office PowerPoint</Application>
  <PresentationFormat>On-screen Show (4:3)</PresentationFormat>
  <Paragraphs>891</Paragraphs>
  <Slides>65</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65</vt:i4>
      </vt:variant>
    </vt:vector>
  </HeadingPairs>
  <TitlesOfParts>
    <vt:vector size="73" baseType="lpstr">
      <vt:lpstr>Arial</vt:lpstr>
      <vt:lpstr>Calibri</vt:lpstr>
      <vt:lpstr>Courier New</vt:lpstr>
      <vt:lpstr>Gill Sans MT</vt:lpstr>
      <vt:lpstr>Times New Roman</vt:lpstr>
      <vt:lpstr>Verdana</vt:lpstr>
      <vt:lpstr>Wingdings</vt:lpstr>
      <vt:lpstr>1_Custom Design</vt:lpstr>
      <vt:lpstr>Benefits and Work Incentives Planning Supports and Services</vt:lpstr>
      <vt:lpstr>How Often Have You Heard?</vt:lpstr>
      <vt:lpstr>Basic Terms</vt:lpstr>
      <vt:lpstr>Social Security Administration Programs for Individuals with Disabilities</vt:lpstr>
      <vt:lpstr>Title XVI and Title II</vt:lpstr>
      <vt:lpstr>Eligibility and Amount of Benefit in SSA Programs for Individuals With Disabilities</vt:lpstr>
      <vt:lpstr>Why Two Disability Cash Systems?</vt:lpstr>
      <vt:lpstr>Title XVI SSI versus Title II</vt:lpstr>
      <vt:lpstr>Title XVI: Supplemental Security Income Cash Benefit </vt:lpstr>
      <vt:lpstr>Title XVI: Supplemental Security Income Resource Limit</vt:lpstr>
      <vt:lpstr>Title XVI Supplemental Security Income—Counting Other Income</vt:lpstr>
      <vt:lpstr>Title XVI Supplemental Security Income-Medicaid</vt:lpstr>
      <vt:lpstr>SSI Break Even Point</vt:lpstr>
      <vt:lpstr>The SSI Formula</vt:lpstr>
      <vt:lpstr>Work Incentive Programs Attached to SSI</vt:lpstr>
      <vt:lpstr>Student Earned Income Exclusion</vt:lpstr>
      <vt:lpstr>SEIE: Regularly Attending School</vt:lpstr>
      <vt:lpstr>Example of Using SEIE in the SSI Formula </vt:lpstr>
      <vt:lpstr>SEIE Financial Benefit</vt:lpstr>
      <vt:lpstr>SEIE: Keeping the Full Cash Benefit All Year</vt:lpstr>
      <vt:lpstr>SEIE: Financial Benefit even with Lower Earnings!</vt:lpstr>
      <vt:lpstr>Combining SEIE with other Work Incentives</vt:lpstr>
      <vt:lpstr>Impairment Related Work Expense (IRWE)</vt:lpstr>
      <vt:lpstr>Common IRWEs</vt:lpstr>
      <vt:lpstr>Example: Without an IRWE</vt:lpstr>
      <vt:lpstr>Example: With an IRWE</vt:lpstr>
      <vt:lpstr>IRWE: Financial Benefit</vt:lpstr>
      <vt:lpstr>Blind Work Expense (BWE)</vt:lpstr>
      <vt:lpstr>Example: With a BWE</vt:lpstr>
      <vt:lpstr> Plan To Achieve Self Support (PASS) (1 of 2) </vt:lpstr>
      <vt:lpstr>  Plan To Achieve Self Support (PASS) (2 of 2)   </vt:lpstr>
      <vt:lpstr>SSI 1619b</vt:lpstr>
      <vt:lpstr>Medicaid Buy-In</vt:lpstr>
      <vt:lpstr>Give it a Try!</vt:lpstr>
      <vt:lpstr>Title II</vt:lpstr>
      <vt:lpstr>Title II: Cash Benefit</vt:lpstr>
      <vt:lpstr>Title II: Cash Benefit Under 18 </vt:lpstr>
      <vt:lpstr>Title II: Resource Limit</vt:lpstr>
      <vt:lpstr>Title II - Counting Other Income</vt:lpstr>
      <vt:lpstr>Title II-Medicare</vt:lpstr>
      <vt:lpstr>Stage One: Trial Work Period</vt:lpstr>
      <vt:lpstr>PowerPoint Presentation</vt:lpstr>
      <vt:lpstr>Stage Two: Extended Period of Eligibility</vt:lpstr>
      <vt:lpstr>Title II Work Incentives: IRWE and Subsidy</vt:lpstr>
      <vt:lpstr>Stage Three: Cessation/Grace Period</vt:lpstr>
      <vt:lpstr>PowerPoint Presentation</vt:lpstr>
      <vt:lpstr>Stage Four: Expedited Reinstatement </vt:lpstr>
      <vt:lpstr>Extended Period of Medicare Coverage</vt:lpstr>
      <vt:lpstr>Medicaid Buy-In</vt:lpstr>
      <vt:lpstr>Stage Five: Initial Reinstatement Period</vt:lpstr>
      <vt:lpstr>Reporting Income</vt:lpstr>
      <vt:lpstr>Overpayments</vt:lpstr>
      <vt:lpstr>HELP!</vt:lpstr>
      <vt:lpstr>Verifying Benefits</vt:lpstr>
      <vt:lpstr>Benefits Planning Query</vt:lpstr>
      <vt:lpstr>Community Work Incentive Coordinators (CWICs) at  Work Incentive Planning And Assistance Programs (WIPA)</vt:lpstr>
      <vt:lpstr> SSA’S Ticket to Work Helpline </vt:lpstr>
      <vt:lpstr>Protection and Advocacy for Beneficiaries of Social Security (PABSS)</vt:lpstr>
      <vt:lpstr>Health Information Counseling And Advocacy Program (HICAP) </vt:lpstr>
      <vt:lpstr>Texas Community Center Consumer Benefits Officers (CBOS) </vt:lpstr>
      <vt:lpstr>SSI in a Nutshell</vt:lpstr>
      <vt:lpstr>Title II in a Nutshell</vt:lpstr>
      <vt:lpstr>“The journey of a thousand miles begins with one step” –Lao Tzu </vt:lpstr>
      <vt:lpstr>Contact Information</vt:lpstr>
      <vt:lpstr>This Training was Funded by a Centers for Medicare and Medicaid Services Money Follows the Person grant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1915c Waiver Employment Billing Guidelines and Payment Rates</dc:title>
  <dc:creator>Davis,Nehtra (HHSC/DADS)</dc:creator>
  <cp:lastModifiedBy>Kendall,Sara</cp:lastModifiedBy>
  <cp:revision>153</cp:revision>
  <cp:lastPrinted>2018-05-29T15:21:20Z</cp:lastPrinted>
  <dcterms:created xsi:type="dcterms:W3CDTF">2017-08-03T10:07:40Z</dcterms:created>
  <dcterms:modified xsi:type="dcterms:W3CDTF">2018-06-28T13:34:08Z</dcterms:modified>
</cp:coreProperties>
</file>