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702" r:id="rId2"/>
  </p:sldMasterIdLst>
  <p:notesMasterIdLst>
    <p:notesMasterId r:id="rId24"/>
  </p:notesMasterIdLst>
  <p:handoutMasterIdLst>
    <p:handoutMasterId r:id="rId25"/>
  </p:handoutMasterIdLst>
  <p:sldIdLst>
    <p:sldId id="256" r:id="rId3"/>
    <p:sldId id="266" r:id="rId4"/>
    <p:sldId id="257" r:id="rId5"/>
    <p:sldId id="273" r:id="rId6"/>
    <p:sldId id="272" r:id="rId7"/>
    <p:sldId id="271" r:id="rId8"/>
    <p:sldId id="275" r:id="rId9"/>
    <p:sldId id="274" r:id="rId10"/>
    <p:sldId id="276" r:id="rId11"/>
    <p:sldId id="277" r:id="rId12"/>
    <p:sldId id="259" r:id="rId13"/>
    <p:sldId id="265" r:id="rId14"/>
    <p:sldId id="280" r:id="rId15"/>
    <p:sldId id="281" r:id="rId16"/>
    <p:sldId id="282" r:id="rId17"/>
    <p:sldId id="283" r:id="rId18"/>
    <p:sldId id="284" r:id="rId19"/>
    <p:sldId id="285" r:id="rId20"/>
    <p:sldId id="286" r:id="rId21"/>
    <p:sldId id="287" r:id="rId22"/>
    <p:sldId id="288" r:id="rId2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ta, Reporting, Funding" id="{2BECF429-4060-406C-9F10-501B84DCD63F}">
          <p14:sldIdLst>
            <p14:sldId id="256"/>
            <p14:sldId id="266"/>
            <p14:sldId id="257"/>
            <p14:sldId id="273"/>
            <p14:sldId id="272"/>
            <p14:sldId id="271"/>
            <p14:sldId id="275"/>
            <p14:sldId id="274"/>
            <p14:sldId id="276"/>
            <p14:sldId id="277"/>
            <p14:sldId id="259"/>
            <p14:sldId id="265"/>
            <p14:sldId id="280"/>
            <p14:sldId id="281"/>
            <p14:sldId id="282"/>
            <p14:sldId id="283"/>
            <p14:sldId id="284"/>
            <p14:sldId id="285"/>
            <p14:sldId id="286"/>
            <p14:sldId id="287"/>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80A"/>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autoAdjust="0"/>
    <p:restoredTop sz="78795" autoAdjust="0"/>
  </p:normalViewPr>
  <p:slideViewPr>
    <p:cSldViewPr snapToGrid="0">
      <p:cViewPr varScale="1">
        <p:scale>
          <a:sx n="67" d="100"/>
          <a:sy n="67" d="100"/>
        </p:scale>
        <p:origin x="1752"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1642"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A6944-388C-4F65-9753-E880A8B731E7}"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42CA7B46-AD93-4718-8AB4-3945F8A56333}">
      <dgm:prSet phldrT="[Text]"/>
      <dgm:spPr>
        <a:solidFill>
          <a:srgbClr val="C00000"/>
        </a:solidFill>
      </dgm:spPr>
      <dgm:t>
        <a:bodyPr/>
        <a:lstStyle/>
        <a:p>
          <a:r>
            <a:rPr lang="en-US" dirty="0" smtClean="0"/>
            <a:t>Local ECI Contractors</a:t>
          </a:r>
          <a:endParaRPr lang="en-US" dirty="0"/>
        </a:p>
      </dgm:t>
    </dgm:pt>
    <dgm:pt modelId="{90C36870-09F4-4C14-AF62-94311DC9ABD9}" type="parTrans" cxnId="{1BF44BE6-901A-4483-80C3-24E44ADA794F}">
      <dgm:prSet/>
      <dgm:spPr/>
      <dgm:t>
        <a:bodyPr/>
        <a:lstStyle/>
        <a:p>
          <a:endParaRPr lang="en-US"/>
        </a:p>
      </dgm:t>
    </dgm:pt>
    <dgm:pt modelId="{E4F19278-52C2-48C9-8E83-6E14F6CDA45C}" type="sibTrans" cxnId="{1BF44BE6-901A-4483-80C3-24E44ADA794F}">
      <dgm:prSet/>
      <dgm:spPr/>
      <dgm:t>
        <a:bodyPr/>
        <a:lstStyle/>
        <a:p>
          <a:endParaRPr lang="en-US"/>
        </a:p>
      </dgm:t>
    </dgm:pt>
    <dgm:pt modelId="{D5EDFECC-8C62-4E80-9A1A-9B1C078B4DF2}">
      <dgm:prSet phldrT="[Text]" custT="1"/>
      <dgm:spPr/>
      <dgm:t>
        <a:bodyPr/>
        <a:lstStyle/>
        <a:p>
          <a:r>
            <a:rPr lang="en-US" sz="1100" dirty="0" smtClean="0">
              <a:solidFill>
                <a:schemeClr val="tx2"/>
              </a:solidFill>
            </a:rPr>
            <a:t>Federal</a:t>
          </a:r>
          <a:r>
            <a:rPr lang="en-US" sz="1000" dirty="0" smtClean="0">
              <a:solidFill>
                <a:schemeClr val="tx2"/>
              </a:solidFill>
            </a:rPr>
            <a:t>  &amp; </a:t>
          </a:r>
          <a:r>
            <a:rPr lang="en-US" sz="1100" dirty="0" smtClean="0">
              <a:solidFill>
                <a:schemeClr val="tx2"/>
              </a:solidFill>
            </a:rPr>
            <a:t>State Funding</a:t>
          </a:r>
          <a:endParaRPr lang="en-US" sz="1100" dirty="0">
            <a:solidFill>
              <a:schemeClr val="tx2"/>
            </a:solidFill>
          </a:endParaRPr>
        </a:p>
      </dgm:t>
    </dgm:pt>
    <dgm:pt modelId="{294D7AB4-7288-4A3D-A699-FE383C78489C}" type="parTrans" cxnId="{E6B51B8B-750A-4855-AB67-A4F1D37695C7}">
      <dgm:prSet/>
      <dgm:spPr/>
      <dgm:t>
        <a:bodyPr/>
        <a:lstStyle/>
        <a:p>
          <a:endParaRPr lang="en-US"/>
        </a:p>
      </dgm:t>
    </dgm:pt>
    <dgm:pt modelId="{65D9D2DC-DB4D-4853-A0D2-F64815DB4D85}" type="sibTrans" cxnId="{E6B51B8B-750A-4855-AB67-A4F1D37695C7}">
      <dgm:prSet/>
      <dgm:spPr/>
      <dgm:t>
        <a:bodyPr/>
        <a:lstStyle/>
        <a:p>
          <a:endParaRPr lang="en-US"/>
        </a:p>
      </dgm:t>
    </dgm:pt>
    <dgm:pt modelId="{4C3C3043-50F8-42FF-9A9B-85D53663BE42}">
      <dgm:prSet phldrT="[Text]" custT="1"/>
      <dgm:spPr/>
      <dgm:t>
        <a:bodyPr/>
        <a:lstStyle/>
        <a:p>
          <a:r>
            <a:rPr lang="en-US" sz="1000" b="1" dirty="0" smtClean="0">
              <a:solidFill>
                <a:schemeClr val="tx2"/>
              </a:solidFill>
            </a:rPr>
            <a:t>Third Party </a:t>
          </a:r>
          <a:r>
            <a:rPr lang="en-US" sz="1000" b="1" dirty="0" err="1" smtClean="0">
              <a:solidFill>
                <a:schemeClr val="tx2"/>
              </a:solidFill>
            </a:rPr>
            <a:t>Payors</a:t>
          </a:r>
          <a:r>
            <a:rPr lang="en-US" sz="1000" b="1" dirty="0" smtClean="0">
              <a:solidFill>
                <a:schemeClr val="tx2"/>
              </a:solidFill>
            </a:rPr>
            <a:t> </a:t>
          </a:r>
        </a:p>
        <a:p>
          <a:r>
            <a:rPr lang="en-US" sz="900" dirty="0" smtClean="0">
              <a:solidFill>
                <a:schemeClr val="tx2"/>
              </a:solidFill>
            </a:rPr>
            <a:t>(Medicaid  MCOs, CHIP MCOs, Private Ins., TMHP, TRICARE)</a:t>
          </a:r>
          <a:endParaRPr lang="en-US" sz="900" dirty="0">
            <a:solidFill>
              <a:schemeClr val="tx2"/>
            </a:solidFill>
          </a:endParaRPr>
        </a:p>
      </dgm:t>
    </dgm:pt>
    <dgm:pt modelId="{0CFE5D82-8159-48EA-9418-8E82928770EA}" type="parTrans" cxnId="{11B32719-1E28-4906-AEFA-30A354867E96}">
      <dgm:prSet/>
      <dgm:spPr/>
      <dgm:t>
        <a:bodyPr/>
        <a:lstStyle/>
        <a:p>
          <a:endParaRPr lang="en-US"/>
        </a:p>
      </dgm:t>
    </dgm:pt>
    <dgm:pt modelId="{78488D31-4A23-48CC-897D-2182A27451C7}" type="sibTrans" cxnId="{11B32719-1E28-4906-AEFA-30A354867E96}">
      <dgm:prSet/>
      <dgm:spPr/>
      <dgm:t>
        <a:bodyPr/>
        <a:lstStyle/>
        <a:p>
          <a:endParaRPr lang="en-US"/>
        </a:p>
      </dgm:t>
    </dgm:pt>
    <dgm:pt modelId="{A07983B2-AC5C-49A4-91FE-128E1385C76E}">
      <dgm:prSet phldrT="[Text]" custT="1"/>
      <dgm:spPr/>
      <dgm:t>
        <a:bodyPr/>
        <a:lstStyle/>
        <a:p>
          <a:r>
            <a:rPr lang="en-US" sz="1100" dirty="0" smtClean="0">
              <a:solidFill>
                <a:schemeClr val="tx2"/>
              </a:solidFill>
            </a:rPr>
            <a:t>Family Payments</a:t>
          </a:r>
          <a:endParaRPr lang="en-US" sz="1100" dirty="0">
            <a:solidFill>
              <a:schemeClr val="tx2"/>
            </a:solidFill>
          </a:endParaRPr>
        </a:p>
      </dgm:t>
    </dgm:pt>
    <dgm:pt modelId="{C5091B33-200D-4C5C-BA4E-D44BE6A8A991}" type="parTrans" cxnId="{E35488A8-35FF-4784-AF2A-2020B09E83E3}">
      <dgm:prSet/>
      <dgm:spPr/>
      <dgm:t>
        <a:bodyPr/>
        <a:lstStyle/>
        <a:p>
          <a:endParaRPr lang="en-US"/>
        </a:p>
      </dgm:t>
    </dgm:pt>
    <dgm:pt modelId="{ED46163F-B86A-476B-A7AC-C0D552AB4BBB}" type="sibTrans" cxnId="{E35488A8-35FF-4784-AF2A-2020B09E83E3}">
      <dgm:prSet/>
      <dgm:spPr/>
      <dgm:t>
        <a:bodyPr/>
        <a:lstStyle/>
        <a:p>
          <a:endParaRPr lang="en-US"/>
        </a:p>
      </dgm:t>
    </dgm:pt>
    <dgm:pt modelId="{25D2FCB9-1A01-46A0-A249-57B7C2607DC7}">
      <dgm:prSet phldrT="[Text]"/>
      <dgm:spPr/>
      <dgm:t>
        <a:bodyPr/>
        <a:lstStyle/>
        <a:p>
          <a:endParaRPr lang="en-US" dirty="0"/>
        </a:p>
      </dgm:t>
    </dgm:pt>
    <dgm:pt modelId="{0B7CFE8A-F07C-4C27-96F2-BBC38CAF6528}" type="parTrans" cxnId="{57861A02-9052-43FB-8333-EB611D730F40}">
      <dgm:prSet/>
      <dgm:spPr/>
      <dgm:t>
        <a:bodyPr/>
        <a:lstStyle/>
        <a:p>
          <a:endParaRPr lang="en-US"/>
        </a:p>
      </dgm:t>
    </dgm:pt>
    <dgm:pt modelId="{6F6D4D4A-8B7F-49AE-BD39-BD187D43F02E}" type="sibTrans" cxnId="{57861A02-9052-43FB-8333-EB611D730F40}">
      <dgm:prSet/>
      <dgm:spPr/>
      <dgm:t>
        <a:bodyPr/>
        <a:lstStyle/>
        <a:p>
          <a:endParaRPr lang="en-US"/>
        </a:p>
      </dgm:t>
    </dgm:pt>
    <dgm:pt modelId="{56025E32-B1C6-4A88-BAA0-057E77F30601}">
      <dgm:prSet phldrT="[Text]" custT="1"/>
      <dgm:spPr/>
      <dgm:t>
        <a:bodyPr/>
        <a:lstStyle/>
        <a:p>
          <a:r>
            <a:rPr lang="en-US" sz="1100" dirty="0" smtClean="0">
              <a:solidFill>
                <a:schemeClr val="tx2"/>
              </a:solidFill>
            </a:rPr>
            <a:t>Local City and County Funding </a:t>
          </a:r>
          <a:endParaRPr lang="en-US" sz="1100" dirty="0">
            <a:solidFill>
              <a:schemeClr val="tx2"/>
            </a:solidFill>
          </a:endParaRPr>
        </a:p>
      </dgm:t>
    </dgm:pt>
    <dgm:pt modelId="{EF97D183-4252-40F2-B061-A2F18ED74576}" type="parTrans" cxnId="{E388B0ED-E700-4FFA-B23A-852CA39CCFD8}">
      <dgm:prSet/>
      <dgm:spPr/>
      <dgm:t>
        <a:bodyPr/>
        <a:lstStyle/>
        <a:p>
          <a:endParaRPr lang="en-US"/>
        </a:p>
      </dgm:t>
    </dgm:pt>
    <dgm:pt modelId="{268B2266-51BB-4D5D-92BC-40DF7D9E9270}" type="sibTrans" cxnId="{E388B0ED-E700-4FFA-B23A-852CA39CCFD8}">
      <dgm:prSet/>
      <dgm:spPr/>
      <dgm:t>
        <a:bodyPr/>
        <a:lstStyle/>
        <a:p>
          <a:endParaRPr lang="en-US"/>
        </a:p>
      </dgm:t>
    </dgm:pt>
    <dgm:pt modelId="{6FEDE03A-0D09-4B4C-A028-45005BF05358}" type="pres">
      <dgm:prSet presAssocID="{C95A6944-388C-4F65-9753-E880A8B731E7}" presName="Name0" presStyleCnt="0">
        <dgm:presLayoutVars>
          <dgm:chMax val="1"/>
          <dgm:dir/>
          <dgm:animLvl val="ctr"/>
          <dgm:resizeHandles val="exact"/>
        </dgm:presLayoutVars>
      </dgm:prSet>
      <dgm:spPr/>
      <dgm:t>
        <a:bodyPr/>
        <a:lstStyle/>
        <a:p>
          <a:endParaRPr lang="en-US"/>
        </a:p>
      </dgm:t>
    </dgm:pt>
    <dgm:pt modelId="{36E4FF47-598F-47E3-996E-5545A9C39940}" type="pres">
      <dgm:prSet presAssocID="{42CA7B46-AD93-4718-8AB4-3945F8A56333}" presName="centerShape" presStyleLbl="node0" presStyleIdx="0" presStyleCnt="1"/>
      <dgm:spPr/>
      <dgm:t>
        <a:bodyPr/>
        <a:lstStyle/>
        <a:p>
          <a:endParaRPr lang="en-US"/>
        </a:p>
      </dgm:t>
    </dgm:pt>
    <dgm:pt modelId="{019C36B8-583E-43B2-A0B3-C19F619B033F}" type="pres">
      <dgm:prSet presAssocID="{D5EDFECC-8C62-4E80-9A1A-9B1C078B4DF2}" presName="node" presStyleLbl="node1" presStyleIdx="0" presStyleCnt="4" custScaleX="123858" custRadScaleRad="95958" custRadScaleInc="-4753">
        <dgm:presLayoutVars>
          <dgm:bulletEnabled val="1"/>
        </dgm:presLayoutVars>
      </dgm:prSet>
      <dgm:spPr/>
      <dgm:t>
        <a:bodyPr/>
        <a:lstStyle/>
        <a:p>
          <a:endParaRPr lang="en-US"/>
        </a:p>
      </dgm:t>
    </dgm:pt>
    <dgm:pt modelId="{88E7A264-3B62-4DE9-B76A-2994D43B2A1A}" type="pres">
      <dgm:prSet presAssocID="{D5EDFECC-8C62-4E80-9A1A-9B1C078B4DF2}" presName="dummy" presStyleCnt="0"/>
      <dgm:spPr/>
    </dgm:pt>
    <dgm:pt modelId="{BE585686-492D-4565-BA8C-D57D0232D913}" type="pres">
      <dgm:prSet presAssocID="{65D9D2DC-DB4D-4853-A0D2-F64815DB4D85}" presName="sibTrans" presStyleLbl="sibTrans2D1" presStyleIdx="0" presStyleCnt="4"/>
      <dgm:spPr/>
      <dgm:t>
        <a:bodyPr/>
        <a:lstStyle/>
        <a:p>
          <a:endParaRPr lang="en-US"/>
        </a:p>
      </dgm:t>
    </dgm:pt>
    <dgm:pt modelId="{5A11D8B9-D69A-435D-8412-D33627C097CB}" type="pres">
      <dgm:prSet presAssocID="{56025E32-B1C6-4A88-BAA0-057E77F30601}" presName="node" presStyleLbl="node1" presStyleIdx="1" presStyleCnt="4" custScaleX="130229">
        <dgm:presLayoutVars>
          <dgm:bulletEnabled val="1"/>
        </dgm:presLayoutVars>
      </dgm:prSet>
      <dgm:spPr/>
      <dgm:t>
        <a:bodyPr/>
        <a:lstStyle/>
        <a:p>
          <a:endParaRPr lang="en-US"/>
        </a:p>
      </dgm:t>
    </dgm:pt>
    <dgm:pt modelId="{F8B139C2-D12A-4B4D-B8CD-63A89CFE144B}" type="pres">
      <dgm:prSet presAssocID="{56025E32-B1C6-4A88-BAA0-057E77F30601}" presName="dummy" presStyleCnt="0"/>
      <dgm:spPr/>
    </dgm:pt>
    <dgm:pt modelId="{127E2C4A-9317-475D-809E-F6771E79A302}" type="pres">
      <dgm:prSet presAssocID="{268B2266-51BB-4D5D-92BC-40DF7D9E9270}" presName="sibTrans" presStyleLbl="sibTrans2D1" presStyleIdx="1" presStyleCnt="4"/>
      <dgm:spPr/>
      <dgm:t>
        <a:bodyPr/>
        <a:lstStyle/>
        <a:p>
          <a:endParaRPr lang="en-US"/>
        </a:p>
      </dgm:t>
    </dgm:pt>
    <dgm:pt modelId="{46D3915E-3E7C-44F9-90FC-6711C8152E3A}" type="pres">
      <dgm:prSet presAssocID="{4C3C3043-50F8-42FF-9A9B-85D53663BE42}" presName="node" presStyleLbl="node1" presStyleIdx="2" presStyleCnt="4" custScaleX="127148" custScaleY="97731">
        <dgm:presLayoutVars>
          <dgm:bulletEnabled val="1"/>
        </dgm:presLayoutVars>
      </dgm:prSet>
      <dgm:spPr/>
      <dgm:t>
        <a:bodyPr/>
        <a:lstStyle/>
        <a:p>
          <a:endParaRPr lang="en-US"/>
        </a:p>
      </dgm:t>
    </dgm:pt>
    <dgm:pt modelId="{8B3F51CA-18F9-4E67-97E0-8F7D5F9ECA38}" type="pres">
      <dgm:prSet presAssocID="{4C3C3043-50F8-42FF-9A9B-85D53663BE42}" presName="dummy" presStyleCnt="0"/>
      <dgm:spPr/>
    </dgm:pt>
    <dgm:pt modelId="{5FD6C81F-8DFB-45CC-A470-01C22D0D49F1}" type="pres">
      <dgm:prSet presAssocID="{78488D31-4A23-48CC-897D-2182A27451C7}" presName="sibTrans" presStyleLbl="sibTrans2D1" presStyleIdx="2" presStyleCnt="4"/>
      <dgm:spPr/>
      <dgm:t>
        <a:bodyPr/>
        <a:lstStyle/>
        <a:p>
          <a:endParaRPr lang="en-US"/>
        </a:p>
      </dgm:t>
    </dgm:pt>
    <dgm:pt modelId="{58AA7E11-D398-4E7F-B17D-D1EB54D047E3}" type="pres">
      <dgm:prSet presAssocID="{A07983B2-AC5C-49A4-91FE-128E1385C76E}" presName="node" presStyleLbl="node1" presStyleIdx="3" presStyleCnt="4" custScaleX="123064">
        <dgm:presLayoutVars>
          <dgm:bulletEnabled val="1"/>
        </dgm:presLayoutVars>
      </dgm:prSet>
      <dgm:spPr/>
      <dgm:t>
        <a:bodyPr/>
        <a:lstStyle/>
        <a:p>
          <a:endParaRPr lang="en-US"/>
        </a:p>
      </dgm:t>
    </dgm:pt>
    <dgm:pt modelId="{0A12BC9E-5188-4A4E-B094-C3AD70119DE2}" type="pres">
      <dgm:prSet presAssocID="{A07983B2-AC5C-49A4-91FE-128E1385C76E}" presName="dummy" presStyleCnt="0"/>
      <dgm:spPr/>
    </dgm:pt>
    <dgm:pt modelId="{BB2BF22D-66FC-4289-B491-99D6744FDF53}" type="pres">
      <dgm:prSet presAssocID="{ED46163F-B86A-476B-A7AC-C0D552AB4BBB}" presName="sibTrans" presStyleLbl="sibTrans2D1" presStyleIdx="3" presStyleCnt="4"/>
      <dgm:spPr/>
      <dgm:t>
        <a:bodyPr/>
        <a:lstStyle/>
        <a:p>
          <a:endParaRPr lang="en-US"/>
        </a:p>
      </dgm:t>
    </dgm:pt>
  </dgm:ptLst>
  <dgm:cxnLst>
    <dgm:cxn modelId="{E6B51B8B-750A-4855-AB67-A4F1D37695C7}" srcId="{42CA7B46-AD93-4718-8AB4-3945F8A56333}" destId="{D5EDFECC-8C62-4E80-9A1A-9B1C078B4DF2}" srcOrd="0" destOrd="0" parTransId="{294D7AB4-7288-4A3D-A699-FE383C78489C}" sibTransId="{65D9D2DC-DB4D-4853-A0D2-F64815DB4D85}"/>
    <dgm:cxn modelId="{57861A02-9052-43FB-8333-EB611D730F40}" srcId="{C95A6944-388C-4F65-9753-E880A8B731E7}" destId="{25D2FCB9-1A01-46A0-A249-57B7C2607DC7}" srcOrd="1" destOrd="0" parTransId="{0B7CFE8A-F07C-4C27-96F2-BBC38CAF6528}" sibTransId="{6F6D4D4A-8B7F-49AE-BD39-BD187D43F02E}"/>
    <dgm:cxn modelId="{F56CDAFB-9D81-44C4-8D3C-7B83C7CAEF13}" type="presOf" srcId="{78488D31-4A23-48CC-897D-2182A27451C7}" destId="{5FD6C81F-8DFB-45CC-A470-01C22D0D49F1}" srcOrd="0" destOrd="0" presId="urn:microsoft.com/office/officeart/2005/8/layout/radial6"/>
    <dgm:cxn modelId="{E35488A8-35FF-4784-AF2A-2020B09E83E3}" srcId="{42CA7B46-AD93-4718-8AB4-3945F8A56333}" destId="{A07983B2-AC5C-49A4-91FE-128E1385C76E}" srcOrd="3" destOrd="0" parTransId="{C5091B33-200D-4C5C-BA4E-D44BE6A8A991}" sibTransId="{ED46163F-B86A-476B-A7AC-C0D552AB4BBB}"/>
    <dgm:cxn modelId="{11B32719-1E28-4906-AEFA-30A354867E96}" srcId="{42CA7B46-AD93-4718-8AB4-3945F8A56333}" destId="{4C3C3043-50F8-42FF-9A9B-85D53663BE42}" srcOrd="2" destOrd="0" parTransId="{0CFE5D82-8159-48EA-9418-8E82928770EA}" sibTransId="{78488D31-4A23-48CC-897D-2182A27451C7}"/>
    <dgm:cxn modelId="{3AB42CEB-3F07-4B3C-BB5B-9F35636E98D4}" type="presOf" srcId="{56025E32-B1C6-4A88-BAA0-057E77F30601}" destId="{5A11D8B9-D69A-435D-8412-D33627C097CB}" srcOrd="0" destOrd="0" presId="urn:microsoft.com/office/officeart/2005/8/layout/radial6"/>
    <dgm:cxn modelId="{96E93F19-F13D-489C-A213-32C37D41FD59}" type="presOf" srcId="{D5EDFECC-8C62-4E80-9A1A-9B1C078B4DF2}" destId="{019C36B8-583E-43B2-A0B3-C19F619B033F}" srcOrd="0" destOrd="0" presId="urn:microsoft.com/office/officeart/2005/8/layout/radial6"/>
    <dgm:cxn modelId="{91897BBD-BAD5-474F-8674-54D78CAE6D3A}" type="presOf" srcId="{ED46163F-B86A-476B-A7AC-C0D552AB4BBB}" destId="{BB2BF22D-66FC-4289-B491-99D6744FDF53}" srcOrd="0" destOrd="0" presId="urn:microsoft.com/office/officeart/2005/8/layout/radial6"/>
    <dgm:cxn modelId="{36954A31-5B37-4240-84DC-FEE612FB49A8}" type="presOf" srcId="{A07983B2-AC5C-49A4-91FE-128E1385C76E}" destId="{58AA7E11-D398-4E7F-B17D-D1EB54D047E3}" srcOrd="0" destOrd="0" presId="urn:microsoft.com/office/officeart/2005/8/layout/radial6"/>
    <dgm:cxn modelId="{1BF44BE6-901A-4483-80C3-24E44ADA794F}" srcId="{C95A6944-388C-4F65-9753-E880A8B731E7}" destId="{42CA7B46-AD93-4718-8AB4-3945F8A56333}" srcOrd="0" destOrd="0" parTransId="{90C36870-09F4-4C14-AF62-94311DC9ABD9}" sibTransId="{E4F19278-52C2-48C9-8E83-6E14F6CDA45C}"/>
    <dgm:cxn modelId="{7CC4AE18-465D-4709-84D5-1BA81A1A310E}" type="presOf" srcId="{42CA7B46-AD93-4718-8AB4-3945F8A56333}" destId="{36E4FF47-598F-47E3-996E-5545A9C39940}" srcOrd="0" destOrd="0" presId="urn:microsoft.com/office/officeart/2005/8/layout/radial6"/>
    <dgm:cxn modelId="{02143298-E5C1-42FF-8560-79D011F99852}" type="presOf" srcId="{268B2266-51BB-4D5D-92BC-40DF7D9E9270}" destId="{127E2C4A-9317-475D-809E-F6771E79A302}" srcOrd="0" destOrd="0" presId="urn:microsoft.com/office/officeart/2005/8/layout/radial6"/>
    <dgm:cxn modelId="{E388B0ED-E700-4FFA-B23A-852CA39CCFD8}" srcId="{42CA7B46-AD93-4718-8AB4-3945F8A56333}" destId="{56025E32-B1C6-4A88-BAA0-057E77F30601}" srcOrd="1" destOrd="0" parTransId="{EF97D183-4252-40F2-B061-A2F18ED74576}" sibTransId="{268B2266-51BB-4D5D-92BC-40DF7D9E9270}"/>
    <dgm:cxn modelId="{AB1E0807-ACC3-4B07-9EEA-52BB43AF1E99}" type="presOf" srcId="{65D9D2DC-DB4D-4853-A0D2-F64815DB4D85}" destId="{BE585686-492D-4565-BA8C-D57D0232D913}" srcOrd="0" destOrd="0" presId="urn:microsoft.com/office/officeart/2005/8/layout/radial6"/>
    <dgm:cxn modelId="{A05054DB-10DF-435A-8AC4-3D893145F5F9}" type="presOf" srcId="{4C3C3043-50F8-42FF-9A9B-85D53663BE42}" destId="{46D3915E-3E7C-44F9-90FC-6711C8152E3A}" srcOrd="0" destOrd="0" presId="urn:microsoft.com/office/officeart/2005/8/layout/radial6"/>
    <dgm:cxn modelId="{8F975F7C-9671-4D75-8DB0-C1B3AA421DE6}" type="presOf" srcId="{C95A6944-388C-4F65-9753-E880A8B731E7}" destId="{6FEDE03A-0D09-4B4C-A028-45005BF05358}" srcOrd="0" destOrd="0" presId="urn:microsoft.com/office/officeart/2005/8/layout/radial6"/>
    <dgm:cxn modelId="{CA4F1BC9-F71E-44C7-9215-AFD99CFCC3E0}" type="presParOf" srcId="{6FEDE03A-0D09-4B4C-A028-45005BF05358}" destId="{36E4FF47-598F-47E3-996E-5545A9C39940}" srcOrd="0" destOrd="0" presId="urn:microsoft.com/office/officeart/2005/8/layout/radial6"/>
    <dgm:cxn modelId="{43D422E6-CC48-49DC-A47E-532D0A1B097A}" type="presParOf" srcId="{6FEDE03A-0D09-4B4C-A028-45005BF05358}" destId="{019C36B8-583E-43B2-A0B3-C19F619B033F}" srcOrd="1" destOrd="0" presId="urn:microsoft.com/office/officeart/2005/8/layout/radial6"/>
    <dgm:cxn modelId="{AF576CEC-5E2A-438C-ABD3-DC9D933A74DF}" type="presParOf" srcId="{6FEDE03A-0D09-4B4C-A028-45005BF05358}" destId="{88E7A264-3B62-4DE9-B76A-2994D43B2A1A}" srcOrd="2" destOrd="0" presId="urn:microsoft.com/office/officeart/2005/8/layout/radial6"/>
    <dgm:cxn modelId="{4D7693F1-2BF3-4598-8A09-74B39DDCA604}" type="presParOf" srcId="{6FEDE03A-0D09-4B4C-A028-45005BF05358}" destId="{BE585686-492D-4565-BA8C-D57D0232D913}" srcOrd="3" destOrd="0" presId="urn:microsoft.com/office/officeart/2005/8/layout/radial6"/>
    <dgm:cxn modelId="{0F371189-7528-4896-BB72-741427F86DEF}" type="presParOf" srcId="{6FEDE03A-0D09-4B4C-A028-45005BF05358}" destId="{5A11D8B9-D69A-435D-8412-D33627C097CB}" srcOrd="4" destOrd="0" presId="urn:microsoft.com/office/officeart/2005/8/layout/radial6"/>
    <dgm:cxn modelId="{5706B1FF-CDF1-4924-B9AC-DB413F79C044}" type="presParOf" srcId="{6FEDE03A-0D09-4B4C-A028-45005BF05358}" destId="{F8B139C2-D12A-4B4D-B8CD-63A89CFE144B}" srcOrd="5" destOrd="0" presId="urn:microsoft.com/office/officeart/2005/8/layout/radial6"/>
    <dgm:cxn modelId="{B9B551C9-9409-42FA-91A7-378C3C0E3A31}" type="presParOf" srcId="{6FEDE03A-0D09-4B4C-A028-45005BF05358}" destId="{127E2C4A-9317-475D-809E-F6771E79A302}" srcOrd="6" destOrd="0" presId="urn:microsoft.com/office/officeart/2005/8/layout/radial6"/>
    <dgm:cxn modelId="{13C4B579-16E4-4E0F-A7EC-48C4F5C4DF9C}" type="presParOf" srcId="{6FEDE03A-0D09-4B4C-A028-45005BF05358}" destId="{46D3915E-3E7C-44F9-90FC-6711C8152E3A}" srcOrd="7" destOrd="0" presId="urn:microsoft.com/office/officeart/2005/8/layout/radial6"/>
    <dgm:cxn modelId="{3975C4F2-4E51-41AD-BF5C-88EFCCAB3B76}" type="presParOf" srcId="{6FEDE03A-0D09-4B4C-A028-45005BF05358}" destId="{8B3F51CA-18F9-4E67-97E0-8F7D5F9ECA38}" srcOrd="8" destOrd="0" presId="urn:microsoft.com/office/officeart/2005/8/layout/radial6"/>
    <dgm:cxn modelId="{66F60280-15C3-45F8-A0DC-5F7B80B53AA0}" type="presParOf" srcId="{6FEDE03A-0D09-4B4C-A028-45005BF05358}" destId="{5FD6C81F-8DFB-45CC-A470-01C22D0D49F1}" srcOrd="9" destOrd="0" presId="urn:microsoft.com/office/officeart/2005/8/layout/radial6"/>
    <dgm:cxn modelId="{773EA941-D46F-446C-B9CD-D5ECD0FD3291}" type="presParOf" srcId="{6FEDE03A-0D09-4B4C-A028-45005BF05358}" destId="{58AA7E11-D398-4E7F-B17D-D1EB54D047E3}" srcOrd="10" destOrd="0" presId="urn:microsoft.com/office/officeart/2005/8/layout/radial6"/>
    <dgm:cxn modelId="{84D2E8B0-0C03-420E-8C2F-983A0DF911D0}" type="presParOf" srcId="{6FEDE03A-0D09-4B4C-A028-45005BF05358}" destId="{0A12BC9E-5188-4A4E-B094-C3AD70119DE2}" srcOrd="11" destOrd="0" presId="urn:microsoft.com/office/officeart/2005/8/layout/radial6"/>
    <dgm:cxn modelId="{E893D8DC-D37D-4B92-8A03-EA6DBB04CBE9}" type="presParOf" srcId="{6FEDE03A-0D09-4B4C-A028-45005BF05358}" destId="{BB2BF22D-66FC-4289-B491-99D6744FDF53}"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6AC479C4-87BA-4A8B-B739-F95EB411011A}" type="datetimeFigureOut">
              <a:rPr lang="en-US" smtClean="0"/>
              <a:t>3/13/2017</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75F0020-6A7E-48C4-B00C-288290BE0A9E}" type="slidenum">
              <a:rPr lang="en-US" smtClean="0"/>
              <a:t>‹#›</a:t>
            </a:fld>
            <a:endParaRPr lang="en-US"/>
          </a:p>
        </p:txBody>
      </p:sp>
    </p:spTree>
    <p:extLst>
      <p:ext uri="{BB962C8B-B14F-4D97-AF65-F5344CB8AC3E}">
        <p14:creationId xmlns:p14="http://schemas.microsoft.com/office/powerpoint/2010/main" val="2464609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40FC3508-E8F7-458D-B367-BDAFD52A9C9A}" type="datetimeFigureOut">
              <a:rPr lang="en-US" smtClean="0"/>
              <a:t>3/13/2017</a:t>
            </a:fld>
            <a:endParaRPr lang="en-US"/>
          </a:p>
        </p:txBody>
      </p:sp>
      <p:sp>
        <p:nvSpPr>
          <p:cNvPr id="4" name="Slide Image Placeholder 3"/>
          <p:cNvSpPr>
            <a:spLocks noGrp="1" noRot="1" noChangeAspect="1"/>
          </p:cNvSpPr>
          <p:nvPr>
            <p:ph type="sldImg" idx="2"/>
          </p:nvPr>
        </p:nvSpPr>
        <p:spPr>
          <a:xfrm>
            <a:off x="912813" y="692150"/>
            <a:ext cx="2670175" cy="20018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65905" y="691563"/>
            <a:ext cx="4142666" cy="5473380"/>
          </a:xfrm>
          <a:prstGeom prst="rect">
            <a:avLst/>
          </a:prstGeom>
        </p:spPr>
        <p:txBody>
          <a:bodyPr vert="horz" lIns="91440" tIns="45720" rIns="91440" bIns="45720" rtlCol="0"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r>
              <a:rPr lang="en-US" dirty="0" smtClean="0"/>
              <a:t>Slide </a:t>
            </a:r>
            <a:fld id="{29DE756F-184F-4D3A-B7EF-A08AD88F334E}" type="slidenum">
              <a:rPr lang="en-US" smtClean="0"/>
              <a:pPr/>
              <a:t>‹#›</a:t>
            </a:fld>
            <a:endParaRPr lang="en-US" dirty="0"/>
          </a:p>
        </p:txBody>
      </p:sp>
      <p:cxnSp>
        <p:nvCxnSpPr>
          <p:cNvPr id="14" name="Straight Connector 13"/>
          <p:cNvCxnSpPr/>
          <p:nvPr/>
        </p:nvCxnSpPr>
        <p:spPr>
          <a:xfrm>
            <a:off x="533400" y="4458208"/>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3400" y="47933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3400" y="5140815"/>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3400" y="41075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3400" y="54791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3400" y="3769215"/>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400" y="3087190"/>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3400" y="34217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3400" y="5826615"/>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0" y="61649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414724"/>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228600" indent="0" algn="l" defTabSz="914400" rtl="0" eaLnBrk="1" latinLnBrk="0" hangingPunct="1">
      <a:defRPr sz="1600" kern="1200">
        <a:solidFill>
          <a:schemeClr val="tx1"/>
        </a:solidFill>
        <a:latin typeface="+mn-lt"/>
        <a:ea typeface="+mn-ea"/>
        <a:cs typeface="+mn-cs"/>
      </a:defRPr>
    </a:lvl2pPr>
    <a:lvl3pPr marL="457200" indent="0" algn="l" defTabSz="914400" rtl="0" eaLnBrk="1" latinLnBrk="0" hangingPunct="1">
      <a:defRPr sz="1600" kern="1200">
        <a:solidFill>
          <a:schemeClr val="tx1"/>
        </a:solidFill>
        <a:latin typeface="+mn-lt"/>
        <a:ea typeface="+mn-ea"/>
        <a:cs typeface="+mn-cs"/>
      </a:defRPr>
    </a:lvl3pPr>
    <a:lvl4pPr marL="685800" indent="0" algn="l" defTabSz="914400" rtl="0" eaLnBrk="1" latinLnBrk="0" hangingPunct="1">
      <a:defRPr sz="1600" kern="1200">
        <a:solidFill>
          <a:schemeClr val="tx1"/>
        </a:solidFill>
        <a:latin typeface="+mn-lt"/>
        <a:ea typeface="+mn-ea"/>
        <a:cs typeface="+mn-cs"/>
      </a:defRPr>
    </a:lvl4pPr>
    <a:lvl5pPr marL="914400" indent="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module of the ECI Advisory Committee Orientation </a:t>
            </a:r>
            <a:r>
              <a:rPr lang="en-US" sz="1200" baseline="0" dirty="0" smtClean="0"/>
              <a:t>covers basic information about how data and reporting is used to monitor our contractors’ quality of service delivery, and sources of funding.</a:t>
            </a:r>
            <a:endParaRPr lang="en-US" sz="120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a:t>
            </a:fld>
            <a:endParaRPr lang="en-US" dirty="0"/>
          </a:p>
        </p:txBody>
      </p:sp>
    </p:spTree>
    <p:extLst>
      <p:ext uri="{BB962C8B-B14F-4D97-AF65-F5344CB8AC3E}">
        <p14:creationId xmlns:p14="http://schemas.microsoft.com/office/powerpoint/2010/main" val="415739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third group of strategies focuses on improving public outreach to the community in order to help referral sources learn more about the role of social-emotional development in the child’s overall development and how ECI services focus on the parent-child relationship to improve social-emotional outcomes. </a:t>
            </a:r>
          </a:p>
          <a:p>
            <a:r>
              <a:rPr lang="en-US"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may have noted, the SSIP builds upon the knowledge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base and services already being provided by ECI programs to improve outcomes for children and families. </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10</a:t>
            </a:fld>
            <a:endParaRPr lang="en-US" dirty="0"/>
          </a:p>
        </p:txBody>
      </p:sp>
    </p:spTree>
    <p:extLst>
      <p:ext uri="{BB962C8B-B14F-4D97-AF65-F5344CB8AC3E}">
        <p14:creationId xmlns:p14="http://schemas.microsoft.com/office/powerpoint/2010/main" val="402619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dirty="0" smtClean="0"/>
              <a:t>Who is key for this plan? The ECI Advisory Committee. You are critical participants in providing guidance on improving outcomes for children with disabilities and their families.</a:t>
            </a:r>
          </a:p>
          <a:p>
            <a:endParaRPr lang="en-US" sz="1200" dirty="0" smtClean="0"/>
          </a:p>
          <a:p>
            <a:pPr defTabSz="922964">
              <a:defRPr/>
            </a:pPr>
            <a:r>
              <a:rPr lang="en-US" sz="1200" dirty="0" smtClean="0"/>
              <a:t>How can </a:t>
            </a:r>
            <a:r>
              <a:rPr lang="en-US" sz="1200" baseline="0" dirty="0" smtClean="0"/>
              <a:t>you h</a:t>
            </a:r>
            <a:r>
              <a:rPr lang="en-US" sz="1200" dirty="0" smtClean="0"/>
              <a:t>elp? </a:t>
            </a:r>
            <a:r>
              <a:rPr lang="en-US" altLang="en-US" sz="1200" dirty="0" smtClean="0"/>
              <a:t>Provide feedback and assist with stakeholder involvement in your community and professionally. Help with oversight of implementation activities that begin in Fiscal Year 2016-2018. This plan requires continuous performance evaluation and establishment and revision to state targets. You will learn more about the development of the SSIP at future ECI meetings. We hope you will volunteer to help with this new effort.</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11</a:t>
            </a:fld>
            <a:endParaRPr lang="en-US" dirty="0"/>
          </a:p>
        </p:txBody>
      </p:sp>
    </p:spTree>
    <p:extLst>
      <p:ext uri="{BB962C8B-B14F-4D97-AF65-F5344CB8AC3E}">
        <p14:creationId xmlns:p14="http://schemas.microsoft.com/office/powerpoint/2010/main" val="3805657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dirty="0" smtClean="0"/>
              <a:t>(NO AUDIO)</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12</a:t>
            </a:fld>
            <a:endParaRPr lang="en-US" dirty="0"/>
          </a:p>
        </p:txBody>
      </p:sp>
    </p:spTree>
    <p:extLst>
      <p:ext uri="{BB962C8B-B14F-4D97-AF65-F5344CB8AC3E}">
        <p14:creationId xmlns:p14="http://schemas.microsoft.com/office/powerpoint/2010/main" val="219574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ECI, we receive mandates and funds from both the federal and state level. Laws from the federal level come from IDEA (Individuals with Disabilities Education Act), which is the law ensuring services for children with disabilities, birth through 21, throughout the nation. There are two parts: Part B provides services 3-21 and Part C provides services from birth until the child’s third birthday. These rules and regulations are located in the Code of Federal Regulations (CFR). ECI also receives other federal funding from TANF (Temporary Assistance for Needy Families), TCM (Targeted Case Management Services), SST (Specialized Skills Training), and MAC (Medicaid Administrative Claiming).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Texas ECI State Office creates rules specific to our state, which can be found in the Texas Administrative Code (TAC). We are part of the Health and Human Services System in the  Health, Developmental, and Independence Services Division   In addition to our leadership , there are three sections in the ECI program, these include; Program Evaluation, Analysis, and Reporting (or PEAR); Performance and Oversight; and Policy and Support. Our services are contracted out to local agencies so ECI programs cover every county in Texas. </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13</a:t>
            </a:fld>
            <a:endParaRPr lang="en-US" dirty="0"/>
          </a:p>
        </p:txBody>
      </p:sp>
    </p:spTree>
    <p:extLst>
      <p:ext uri="{BB962C8B-B14F-4D97-AF65-F5344CB8AC3E}">
        <p14:creationId xmlns:p14="http://schemas.microsoft.com/office/powerpoint/2010/main" val="100248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64">
              <a:defRPr/>
            </a:pPr>
            <a:r>
              <a:rPr lang="en-US" sz="1200" dirty="0" smtClean="0"/>
              <a:t>L</a:t>
            </a:r>
            <a:r>
              <a:rPr lang="en-US" sz="1200" baseline="0" dirty="0" smtClean="0"/>
              <a:t>ocal ECI contractors are reimbursed for services through various funding sources</a:t>
            </a:r>
            <a:r>
              <a:rPr lang="en-US" sz="1200" dirty="0" smtClean="0"/>
              <a:t> that</a:t>
            </a:r>
            <a:r>
              <a:rPr lang="en-US" sz="1200" baseline="0" dirty="0" smtClean="0"/>
              <a:t> include:</a:t>
            </a:r>
          </a:p>
          <a:p>
            <a:pPr marL="174056" indent="-174056">
              <a:buFont typeface="Arial" panose="020B0604020202020204" pitchFamily="34" charset="0"/>
              <a:buChar char="•"/>
            </a:pPr>
            <a:r>
              <a:rPr lang="en-US" sz="1200" baseline="0" dirty="0" smtClean="0"/>
              <a:t>federal and state funds</a:t>
            </a:r>
          </a:p>
          <a:p>
            <a:pPr marL="174056" indent="-174056">
              <a:buFont typeface="Arial" panose="020B0604020202020204" pitchFamily="34" charset="0"/>
              <a:buChar char="•"/>
            </a:pPr>
            <a:r>
              <a:rPr lang="en-US" sz="1200" baseline="0" dirty="0" smtClean="0"/>
              <a:t>local city and county funding</a:t>
            </a:r>
          </a:p>
          <a:p>
            <a:pPr marL="174056" indent="-174056">
              <a:buFont typeface="Arial" panose="020B0604020202020204" pitchFamily="34" charset="0"/>
              <a:buChar char="•"/>
            </a:pPr>
            <a:r>
              <a:rPr lang="en-US" sz="1200" baseline="0" dirty="0" smtClean="0"/>
              <a:t>family payments, and</a:t>
            </a:r>
          </a:p>
          <a:p>
            <a:pPr marL="174056" indent="-174056">
              <a:buFont typeface="Arial" panose="020B0604020202020204" pitchFamily="34" charset="0"/>
              <a:buChar char="•"/>
            </a:pPr>
            <a:r>
              <a:rPr lang="en-US" sz="1200" baseline="0" dirty="0" smtClean="0"/>
              <a:t>reimbursements from</a:t>
            </a:r>
            <a:r>
              <a:rPr lang="en-US" sz="1200" dirty="0" smtClean="0"/>
              <a:t> </a:t>
            </a:r>
            <a:r>
              <a:rPr lang="en-US" sz="1200" baseline="0" dirty="0" smtClean="0"/>
              <a:t>third party </a:t>
            </a:r>
            <a:r>
              <a:rPr lang="en-US" sz="1200" baseline="0" dirty="0" err="1" smtClean="0"/>
              <a:t>payors</a:t>
            </a:r>
            <a:r>
              <a:rPr lang="en-US" sz="1200" baseline="0" dirty="0" smtClean="0"/>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14</a:t>
            </a:fld>
            <a:endParaRPr lang="en-US" dirty="0"/>
          </a:p>
        </p:txBody>
      </p:sp>
    </p:spTree>
    <p:extLst>
      <p:ext uri="{BB962C8B-B14F-4D97-AF65-F5344CB8AC3E}">
        <p14:creationId xmlns:p14="http://schemas.microsoft.com/office/powerpoint/2010/main" val="3636223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49">
              <a:defRPr/>
            </a:pPr>
            <a:r>
              <a:rPr lang="en-US" sz="1200" dirty="0" smtClean="0"/>
              <a:t>Federal regulations for</a:t>
            </a:r>
            <a:r>
              <a:rPr lang="en-US" sz="1200" baseline="0" dirty="0" smtClean="0"/>
              <a:t> early intervention Part C programs</a:t>
            </a:r>
            <a:r>
              <a:rPr lang="en-US" sz="1200" dirty="0" smtClean="0"/>
              <a:t>,</a:t>
            </a:r>
            <a:r>
              <a:rPr lang="en-US" sz="1200" baseline="0" dirty="0" smtClean="0"/>
              <a:t> Code of Federal Regulation (</a:t>
            </a:r>
            <a:r>
              <a:rPr lang="en-US" sz="1200" dirty="0" smtClean="0"/>
              <a:t>CFR) Title 34, Part 303, §303.510, prohibit the use of federal and state funds for services</a:t>
            </a:r>
            <a:r>
              <a:rPr lang="en-US" sz="1200" baseline="0" dirty="0" smtClean="0"/>
              <a:t> </a:t>
            </a:r>
            <a:r>
              <a:rPr lang="en-US" sz="1200" dirty="0" smtClean="0"/>
              <a:t>that would otherwise be paid from another public or private source.  </a:t>
            </a:r>
          </a:p>
          <a:p>
            <a:pPr defTabSz="924349">
              <a:defRPr/>
            </a:pPr>
            <a:endParaRPr lang="en-US" sz="1200" dirty="0" smtClean="0"/>
          </a:p>
          <a:p>
            <a:pPr defTabSz="924349">
              <a:defRPr/>
            </a:pPr>
            <a:r>
              <a:rPr lang="en-US" sz="1200" dirty="0" smtClean="0"/>
              <a:t>ECI is the </a:t>
            </a:r>
            <a:r>
              <a:rPr lang="en-US" sz="1200" dirty="0" err="1" smtClean="0"/>
              <a:t>payor</a:t>
            </a:r>
            <a:r>
              <a:rPr lang="en-US" sz="1200" dirty="0" smtClean="0"/>
              <a:t> of last resort.</a:t>
            </a:r>
            <a:r>
              <a:rPr lang="en-US" sz="1200" baseline="0" dirty="0" smtClean="0"/>
              <a:t>  </a:t>
            </a:r>
            <a:r>
              <a:rPr lang="en-US" sz="1200" dirty="0" smtClean="0">
                <a:solidFill>
                  <a:srgbClr val="FF0000"/>
                </a:solidFill>
              </a:rPr>
              <a:t>Therefore, if a child is eligible for other funding sources, ECI contractors are required to bill those funding sources first before billing for services using ECI contract funds.</a:t>
            </a:r>
            <a:endParaRPr lang="en-US" sz="1200" b="0" baseline="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15</a:t>
            </a:fld>
            <a:endParaRPr lang="en-US" dirty="0"/>
          </a:p>
        </p:txBody>
      </p:sp>
    </p:spTree>
    <p:extLst>
      <p:ext uri="{BB962C8B-B14F-4D97-AF65-F5344CB8AC3E}">
        <p14:creationId xmlns:p14="http://schemas.microsoft.com/office/powerpoint/2010/main" val="167732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370"/>
            <a:r>
              <a:rPr lang="en-US" sz="1200" dirty="0" smtClean="0"/>
              <a:t>Let’s</a:t>
            </a:r>
            <a:r>
              <a:rPr lang="en-US" sz="1200" baseline="0" dirty="0" smtClean="0"/>
              <a:t> learn about the various sources of funds for contractors.</a:t>
            </a:r>
          </a:p>
          <a:p>
            <a:pPr marL="115370"/>
            <a:r>
              <a:rPr lang="en-US" sz="1200" baseline="0" dirty="0" smtClean="0"/>
              <a:t>51% of contractor funds come from the following 5 sources:</a:t>
            </a:r>
          </a:p>
          <a:p>
            <a:pPr marL="634538" indent="-519167" defTabSz="924349">
              <a:buAutoNum type="arabicPeriod"/>
              <a:defRPr/>
            </a:pPr>
            <a:endParaRPr lang="en-US" sz="1200" b="0" dirty="0" smtClean="0"/>
          </a:p>
          <a:p>
            <a:pPr marL="289426" indent="-174056" defTabSz="924349">
              <a:buFont typeface="Arial" panose="020B0604020202020204" pitchFamily="34" charset="0"/>
              <a:buChar char="•"/>
              <a:defRPr/>
            </a:pPr>
            <a:r>
              <a:rPr lang="en-US" sz="1200" b="0" dirty="0" smtClean="0"/>
              <a:t>Private</a:t>
            </a:r>
            <a:r>
              <a:rPr lang="en-US" sz="1200" b="0" baseline="0" dirty="0" smtClean="0"/>
              <a:t> Insurance</a:t>
            </a:r>
          </a:p>
          <a:p>
            <a:pPr marL="289426" indent="-174056" defTabSz="924349">
              <a:buFont typeface="Arial" panose="020B0604020202020204" pitchFamily="34" charset="0"/>
              <a:buChar char="•"/>
              <a:defRPr/>
            </a:pPr>
            <a:r>
              <a:rPr lang="en-US" sz="1200" b="0" dirty="0" smtClean="0"/>
              <a:t>TRICARE</a:t>
            </a:r>
          </a:p>
          <a:p>
            <a:pPr marL="289426" indent="-174056" defTabSz="924349">
              <a:buFont typeface="Arial" panose="020B0604020202020204" pitchFamily="34" charset="0"/>
              <a:buChar char="•"/>
              <a:defRPr/>
            </a:pPr>
            <a:r>
              <a:rPr lang="en-US" sz="1200" b="0" dirty="0" smtClean="0"/>
              <a:t>Children's Health Insurance Program (CHIP) </a:t>
            </a:r>
          </a:p>
          <a:p>
            <a:pPr marL="289426" indent="-174056" defTabSz="924349">
              <a:buFont typeface="Arial" panose="020B0604020202020204" pitchFamily="34" charset="0"/>
              <a:buChar char="•"/>
              <a:defRPr/>
            </a:pPr>
            <a:r>
              <a:rPr lang="en-US" sz="1200" b="0" dirty="0" smtClean="0"/>
              <a:t>Medicaid and</a:t>
            </a:r>
          </a:p>
          <a:p>
            <a:pPr marL="289426" indent="-174056" defTabSz="924349">
              <a:buFont typeface="Arial" panose="020B0604020202020204" pitchFamily="34" charset="0"/>
              <a:buChar char="•"/>
              <a:defRPr/>
            </a:pPr>
            <a:r>
              <a:rPr lang="en-US" sz="1200" b="0" dirty="0" smtClean="0"/>
              <a:t>Family Out of Pocket</a:t>
            </a:r>
            <a:r>
              <a:rPr lang="en-US" sz="1200" b="0" baseline="0" dirty="0" smtClean="0"/>
              <a:t> Payments</a:t>
            </a:r>
            <a:endParaRPr lang="en-US" sz="1200" b="0" dirty="0" smtClean="0"/>
          </a:p>
          <a:p>
            <a:pPr marL="115370" defTabSz="924349">
              <a:defRPr/>
            </a:pPr>
            <a:endParaRPr lang="en-US" sz="1200" b="1" dirty="0" smtClean="0"/>
          </a:p>
          <a:p>
            <a:pPr marL="115370" defTabSz="924349">
              <a:defRPr/>
            </a:pPr>
            <a:r>
              <a:rPr lang="en-US" sz="1200" dirty="0" smtClean="0"/>
              <a:t>There are various private health insurance plans.  Some of the most common are fully insured employer contracts with insurance companies: employer self-funded or self-insured group policies, and individual or family policies purchased directly from insurance companies. The amount of insurance coverage depends on what was purchased by the employer or family and can change periodically.   </a:t>
            </a:r>
          </a:p>
          <a:p>
            <a:pPr marL="115370"/>
            <a:endParaRPr lang="en-US" sz="1200" dirty="0" smtClean="0"/>
          </a:p>
          <a:p>
            <a:pPr marL="115370"/>
            <a:r>
              <a:rPr lang="en-US" sz="1200" dirty="0" smtClean="0"/>
              <a:t>TRICARE is the</a:t>
            </a:r>
            <a:r>
              <a:rPr lang="en-US" sz="1200" baseline="0" dirty="0" smtClean="0"/>
              <a:t> </a:t>
            </a:r>
            <a:r>
              <a:rPr lang="en-US" sz="1200" dirty="0" smtClean="0"/>
              <a:t>U.S. Department of Defense health care entitlement program for active duty, Guard and Reserve and retired members of the military, and their eligible family members and survivors. </a:t>
            </a:r>
            <a:r>
              <a:rPr lang="en-US" sz="1200" baseline="0" dirty="0" smtClean="0"/>
              <a:t>Reimbursement is </a:t>
            </a:r>
            <a:r>
              <a:rPr lang="en-US" sz="1200" dirty="0" smtClean="0"/>
              <a:t>based on fee</a:t>
            </a:r>
            <a:r>
              <a:rPr lang="en-US" sz="1200" baseline="0" dirty="0" smtClean="0"/>
              <a:t>-for-service and only reimburses for </a:t>
            </a:r>
            <a:r>
              <a:rPr lang="en-US" sz="1200" dirty="0" smtClean="0"/>
              <a:t>physical and behavioral health services.</a:t>
            </a:r>
            <a:endParaRPr lang="en-US" sz="1200" baseline="0" dirty="0" smtClean="0"/>
          </a:p>
          <a:p>
            <a:pPr marL="115370"/>
            <a:endParaRPr lang="en-US" sz="1200" baseline="0" dirty="0" smtClean="0"/>
          </a:p>
          <a:p>
            <a:pPr marL="115370"/>
            <a:r>
              <a:rPr lang="en-US" sz="1200" dirty="0" smtClean="0"/>
              <a:t>Children’s Health Insurance Program</a:t>
            </a:r>
            <a:r>
              <a:rPr lang="en-US" sz="1200" baseline="0" dirty="0" smtClean="0"/>
              <a:t> (CHIP) </a:t>
            </a:r>
            <a:r>
              <a:rPr lang="en-US" sz="1200" dirty="0" smtClean="0"/>
              <a:t>is a health insurance program designed for children whose families do</a:t>
            </a:r>
            <a:r>
              <a:rPr lang="en-US" sz="1200" baseline="0" dirty="0" smtClean="0"/>
              <a:t> not qualify for Medicaid and cannot afford </a:t>
            </a:r>
            <a:r>
              <a:rPr lang="en-US" sz="1200" dirty="0" smtClean="0"/>
              <a:t>private health insurance. To qualify, the child must be under age 19, a Texas resident, and a U.S. citizen or legal permanent resident.  Coverage is for 12 months and</a:t>
            </a:r>
            <a:r>
              <a:rPr lang="en-US" sz="1200" baseline="0" dirty="0" smtClean="0"/>
              <a:t> families must re-apply after that time. Most physical and behavioral health services are reimbursed by CHIP MCOs contracted through HHSC.</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16</a:t>
            </a:fld>
            <a:endParaRPr lang="en-US" dirty="0"/>
          </a:p>
        </p:txBody>
      </p:sp>
    </p:spTree>
    <p:extLst>
      <p:ext uri="{BB962C8B-B14F-4D97-AF65-F5344CB8AC3E}">
        <p14:creationId xmlns:p14="http://schemas.microsoft.com/office/powerpoint/2010/main" val="392127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a:t>
            </a:r>
            <a:r>
              <a:rPr lang="en-US" sz="1200" baseline="0" dirty="0" smtClean="0"/>
              <a:t> second funding source contractors receive is from HHSC appropriations via their contract, for a total of 44% of funding.</a:t>
            </a:r>
          </a:p>
          <a:p>
            <a:endParaRPr lang="en-US" sz="1200" baseline="0" dirty="0" smtClean="0"/>
          </a:p>
          <a:p>
            <a:r>
              <a:rPr lang="en-US" sz="1200" baseline="0" dirty="0" smtClean="0"/>
              <a:t>These funds are received from:</a:t>
            </a:r>
          </a:p>
          <a:p>
            <a:pPr marL="174056" indent="-174056">
              <a:buFont typeface="Arial" panose="020B0604020202020204" pitchFamily="34" charset="0"/>
              <a:buChar char="•"/>
            </a:pPr>
            <a:r>
              <a:rPr lang="en-US" sz="1200" baseline="0" dirty="0" smtClean="0"/>
              <a:t>IDEA Part C, </a:t>
            </a:r>
          </a:p>
          <a:p>
            <a:pPr marL="174056" indent="-174056">
              <a:buFont typeface="Arial" panose="020B0604020202020204" pitchFamily="34" charset="0"/>
              <a:buChar char="•"/>
            </a:pPr>
            <a:r>
              <a:rPr lang="en-US" sz="1200" baseline="0" dirty="0" smtClean="0"/>
              <a:t>IDEA Part B,</a:t>
            </a:r>
          </a:p>
          <a:p>
            <a:pPr marL="174056" indent="-174056" defTabSz="922964">
              <a:buFont typeface="Arial" panose="020B0604020202020204" pitchFamily="34" charset="0"/>
              <a:buChar char="•"/>
              <a:defRPr/>
            </a:pPr>
            <a:r>
              <a:rPr lang="en-US" sz="1200" dirty="0" smtClean="0"/>
              <a:t>Temporary Assistance for Needy Families (TANF), and </a:t>
            </a:r>
          </a:p>
          <a:p>
            <a:pPr marL="174056" indent="-174056" defTabSz="922964">
              <a:buFont typeface="Arial" panose="020B0604020202020204" pitchFamily="34" charset="0"/>
              <a:buChar char="•"/>
              <a:defRPr/>
            </a:pPr>
            <a:r>
              <a:rPr lang="en-US" sz="1200" dirty="0" smtClean="0"/>
              <a:t>Foundation School Funds</a:t>
            </a:r>
          </a:p>
          <a:p>
            <a:pPr marL="115370"/>
            <a:endParaRPr lang="en-US" sz="1200" baseline="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17</a:t>
            </a:fld>
            <a:endParaRPr lang="en-US" dirty="0"/>
          </a:p>
        </p:txBody>
      </p:sp>
    </p:spTree>
    <p:extLst>
      <p:ext uri="{BB962C8B-B14F-4D97-AF65-F5344CB8AC3E}">
        <p14:creationId xmlns:p14="http://schemas.microsoft.com/office/powerpoint/2010/main" val="1331951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Lastly, ECI contractors received local funding for a total of 5% of funding via cash and in-kind donations, city and county fees, United Way contributions, fundraisers, and foundations.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18</a:t>
            </a:fld>
            <a:endParaRPr lang="en-US" dirty="0"/>
          </a:p>
        </p:txBody>
      </p:sp>
    </p:spTree>
    <p:extLst>
      <p:ext uri="{BB962C8B-B14F-4D97-AF65-F5344CB8AC3E}">
        <p14:creationId xmlns:p14="http://schemas.microsoft.com/office/powerpoint/2010/main" val="3820141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ECI contractors are required to:</a:t>
            </a:r>
          </a:p>
          <a:p>
            <a:endParaRPr lang="en-US" sz="1200" b="0" dirty="0" smtClean="0"/>
          </a:p>
          <a:p>
            <a:pPr marL="174056" indent="-174056">
              <a:buFont typeface="Arial" panose="020B0604020202020204" pitchFamily="34" charset="0"/>
              <a:buChar char="•"/>
            </a:pPr>
            <a:r>
              <a:rPr lang="en-US" sz="1200" dirty="0" smtClean="0"/>
              <a:t>Obtain a National Provider Identifier (NPI) and Texas Provider Identifier (TPI) to provide direct services and bill services to third-party </a:t>
            </a:r>
            <a:r>
              <a:rPr lang="en-US" sz="1200" dirty="0" err="1" smtClean="0"/>
              <a:t>payors</a:t>
            </a:r>
            <a:r>
              <a:rPr lang="en-US" sz="1200" dirty="0" smtClean="0"/>
              <a:t>.   </a:t>
            </a:r>
          </a:p>
          <a:p>
            <a:pPr marL="174056" indent="-174056">
              <a:buFont typeface="Arial" panose="020B0604020202020204" pitchFamily="34" charset="0"/>
              <a:buChar char="•"/>
            </a:pPr>
            <a:r>
              <a:rPr lang="en-US" sz="1200" b="0" baseline="0" dirty="0" smtClean="0"/>
              <a:t>Make a good faith effort to enroll as a provider with private insurance companies serving ECI families in their local service area.  </a:t>
            </a:r>
            <a:endParaRPr lang="en-US" sz="1200" dirty="0" smtClean="0"/>
          </a:p>
          <a:p>
            <a:pPr marL="174056" indent="-174056" defTabSz="924349">
              <a:buFont typeface="Arial" panose="020B0604020202020204" pitchFamily="34" charset="0"/>
              <a:buChar char="•"/>
              <a:defRPr/>
            </a:pPr>
            <a:r>
              <a:rPr lang="en-US" sz="1200" baseline="0" dirty="0" smtClean="0"/>
              <a:t>Establish systems and develop processes for billing for ECI services to third parties.  </a:t>
            </a:r>
          </a:p>
          <a:p>
            <a:pPr marL="174056" indent="-174056" defTabSz="924349">
              <a:buFont typeface="Arial" panose="020B0604020202020204" pitchFamily="34" charset="0"/>
              <a:buChar char="•"/>
              <a:defRPr/>
            </a:pPr>
            <a:r>
              <a:rPr lang="en-US" sz="1200" baseline="0" dirty="0" smtClean="0"/>
              <a:t>Always</a:t>
            </a:r>
            <a:r>
              <a:rPr lang="en-US" sz="1200" dirty="0" smtClean="0"/>
              <a:t> verify a</a:t>
            </a:r>
            <a:r>
              <a:rPr lang="en-US" sz="1200" baseline="0" dirty="0" smtClean="0"/>
              <a:t> child’s third-party benefits before submitting claims for reimbursement</a:t>
            </a:r>
            <a:r>
              <a:rPr lang="en-US" sz="1200" dirty="0" smtClean="0"/>
              <a:t> for services provided.</a:t>
            </a:r>
            <a:r>
              <a:rPr lang="en-US" sz="1200" baseline="0" dirty="0" smtClean="0"/>
              <a:t> </a:t>
            </a:r>
          </a:p>
          <a:p>
            <a:pPr marL="174056" indent="-174056">
              <a:buFont typeface="Arial" panose="020B0604020202020204" pitchFamily="34" charset="0"/>
              <a:buChar char="•"/>
            </a:pPr>
            <a:r>
              <a:rPr lang="en-US" sz="1200" dirty="0" smtClean="0"/>
              <a:t>Understand the specific </a:t>
            </a:r>
            <a:r>
              <a:rPr lang="en-US" sz="1200" dirty="0" err="1" smtClean="0"/>
              <a:t>payor’s</a:t>
            </a:r>
            <a:r>
              <a:rPr lang="en-US" sz="1200" dirty="0" smtClean="0"/>
              <a:t> requirements for submitting claims.  These requirements</a:t>
            </a:r>
            <a:r>
              <a:rPr lang="en-US" sz="1200" baseline="0" dirty="0" smtClean="0"/>
              <a:t> are normally listed in the provider manuals and may also be included in the provider agreement.</a:t>
            </a:r>
            <a:endParaRPr lang="en-US" sz="120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19</a:t>
            </a:fld>
            <a:endParaRPr lang="en-US" dirty="0"/>
          </a:p>
        </p:txBody>
      </p:sp>
    </p:spTree>
    <p:extLst>
      <p:ext uri="{BB962C8B-B14F-4D97-AF65-F5344CB8AC3E}">
        <p14:creationId xmlns:p14="http://schemas.microsoft.com/office/powerpoint/2010/main" val="134817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dirty="0" smtClean="0"/>
              <a:t>As one of its responsibilities in administrating the Texas Part C system of the Individuals with Disabilities Education Act (IDEA), ECI develops the Part C Annual Performance Report every</a:t>
            </a:r>
            <a:r>
              <a:rPr lang="en-US" sz="1200" baseline="0" dirty="0" smtClean="0"/>
              <a:t> year with i</a:t>
            </a:r>
            <a:r>
              <a:rPr lang="en-US" sz="1200" dirty="0" smtClean="0"/>
              <a:t>nput from you, the ECI Advisory Committee. </a:t>
            </a:r>
            <a:r>
              <a:rPr lang="en-US" sz="1200" baseline="0" dirty="0" smtClean="0"/>
              <a:t>The APR is an annual report submitted to the </a:t>
            </a:r>
            <a:r>
              <a:rPr lang="en-US" sz="1200" dirty="0" smtClean="0"/>
              <a:t>U.S. Department of Education, Office of Special Education Programs (OSEP). </a:t>
            </a:r>
          </a:p>
          <a:p>
            <a:endParaRPr lang="en-US" sz="1200" dirty="0" smtClean="0"/>
          </a:p>
          <a:p>
            <a:r>
              <a:rPr lang="en-US" sz="1200" dirty="0" smtClean="0"/>
              <a:t>The APR includes data and improvement activities for 11 indicators</a:t>
            </a:r>
            <a:r>
              <a:rPr lang="en-US" sz="1200" baseline="0" dirty="0" smtClean="0"/>
              <a:t> and r</a:t>
            </a:r>
            <a:r>
              <a:rPr lang="en-US" sz="1200" dirty="0" smtClean="0"/>
              <a:t>equires states to report on compliance indicators such as: </a:t>
            </a:r>
          </a:p>
          <a:p>
            <a:pPr marL="174056" indent="-174056" defTabSz="922964">
              <a:buFont typeface="Arial" panose="020B0604020202020204" pitchFamily="34" charset="0"/>
              <a:buChar char="•"/>
              <a:defRPr/>
            </a:pPr>
            <a:r>
              <a:rPr lang="en-US" sz="1200" dirty="0" smtClean="0"/>
              <a:t>timelines for service planning, </a:t>
            </a:r>
          </a:p>
          <a:p>
            <a:pPr marL="174056" indent="-174056" defTabSz="922964">
              <a:buFont typeface="Arial" panose="020B0604020202020204" pitchFamily="34" charset="0"/>
              <a:buChar char="•"/>
              <a:defRPr/>
            </a:pPr>
            <a:r>
              <a:rPr lang="en-US" sz="1200" dirty="0" smtClean="0"/>
              <a:t>service delivery hours, </a:t>
            </a:r>
          </a:p>
          <a:p>
            <a:pPr marL="174056" indent="-174056" defTabSz="922964">
              <a:buFont typeface="Arial" panose="020B0604020202020204" pitchFamily="34" charset="0"/>
              <a:buChar char="•"/>
              <a:defRPr/>
            </a:pPr>
            <a:r>
              <a:rPr lang="en-US" sz="1200" dirty="0" smtClean="0"/>
              <a:t>and transition when the child is 3 years of age (36 months).</a:t>
            </a:r>
          </a:p>
          <a:p>
            <a:pPr marL="174056" indent="-174056" defTabSz="922964">
              <a:buFont typeface="Arial" panose="020B0604020202020204" pitchFamily="34" charset="0"/>
              <a:buChar char="•"/>
              <a:defRPr/>
            </a:pPr>
            <a:endParaRPr lang="en-US" sz="1200" dirty="0" smtClean="0"/>
          </a:p>
          <a:p>
            <a:pPr defTabSz="922964">
              <a:defRPr/>
            </a:pPr>
            <a:r>
              <a:rPr lang="en-US" sz="1200" dirty="0" smtClean="0"/>
              <a:t>The indicators are divided into in four categories: </a:t>
            </a:r>
          </a:p>
          <a:p>
            <a:pPr marL="174056" indent="-174056" defTabSz="922964">
              <a:buFont typeface="Arial" panose="020B0604020202020204" pitchFamily="34" charset="0"/>
              <a:buChar char="•"/>
              <a:defRPr/>
            </a:pPr>
            <a:r>
              <a:rPr lang="en-US" sz="1200" dirty="0" smtClean="0"/>
              <a:t>Services in Natural Environments</a:t>
            </a:r>
          </a:p>
          <a:p>
            <a:pPr marL="174056" indent="-174056" defTabSz="922964">
              <a:buFont typeface="Arial" panose="020B0604020202020204" pitchFamily="34" charset="0"/>
              <a:buChar char="•"/>
              <a:defRPr/>
            </a:pPr>
            <a:r>
              <a:rPr lang="en-US" sz="1200" dirty="0" smtClean="0"/>
              <a:t>Child Find</a:t>
            </a:r>
          </a:p>
          <a:p>
            <a:pPr marL="174056" indent="-174056" defTabSz="922964">
              <a:buFont typeface="Arial" panose="020B0604020202020204" pitchFamily="34" charset="0"/>
              <a:buChar char="•"/>
              <a:defRPr/>
            </a:pPr>
            <a:r>
              <a:rPr lang="en-US" sz="1200" dirty="0" smtClean="0"/>
              <a:t>Transition</a:t>
            </a:r>
          </a:p>
          <a:p>
            <a:pPr marL="174056" indent="-174056" defTabSz="922964">
              <a:buFont typeface="Arial" panose="020B0604020202020204" pitchFamily="34" charset="0"/>
              <a:buChar char="•"/>
              <a:defRPr/>
            </a:pPr>
            <a:r>
              <a:rPr lang="en-US" sz="1200" dirty="0" smtClean="0"/>
              <a:t>General Supervision System</a:t>
            </a:r>
            <a:br>
              <a:rPr lang="en-US" sz="1200" dirty="0" smtClean="0"/>
            </a:b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ECI Advisory Committee is responsible for approving the ECI Annual Performance Report.  Once the report is approved and finalized, a copy is also submitted to the Governor of Texas. </a:t>
            </a:r>
            <a:r>
              <a:rPr lang="en-US" sz="1200" kern="1200" dirty="0" smtClean="0">
                <a:solidFill>
                  <a:schemeClr val="tx1"/>
                </a:solidFill>
                <a:effectLst/>
                <a:latin typeface="+mn-lt"/>
                <a:ea typeface="+mn-ea"/>
                <a:cs typeface="+mn-cs"/>
              </a:rPr>
              <a:t>Visit the </a:t>
            </a:r>
            <a:r>
              <a:rPr lang="en-US" sz="1200" dirty="0" smtClean="0"/>
              <a:t>OSEP</a:t>
            </a:r>
            <a:r>
              <a:rPr lang="en-US" sz="1200" kern="1200" dirty="0" smtClean="0">
                <a:solidFill>
                  <a:schemeClr val="tx1"/>
                </a:solidFill>
                <a:effectLst/>
                <a:latin typeface="+mn-lt"/>
                <a:ea typeface="+mn-ea"/>
                <a:cs typeface="+mn-cs"/>
              </a:rPr>
              <a:t> website to review the current APR report.</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a:t>
            </a:fld>
            <a:endParaRPr lang="en-US" dirty="0"/>
          </a:p>
        </p:txBody>
      </p:sp>
    </p:spTree>
    <p:extLst>
      <p:ext uri="{BB962C8B-B14F-4D97-AF65-F5344CB8AC3E}">
        <p14:creationId xmlns:p14="http://schemas.microsoft.com/office/powerpoint/2010/main" val="932802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ECI contractor must always obtain written parental consent before releasing personally identifiable information to any third party-</a:t>
            </a:r>
            <a:r>
              <a:rPr lang="en-US" sz="1200" dirty="0" err="1" smtClean="0"/>
              <a:t>payor</a:t>
            </a:r>
            <a:r>
              <a:rPr lang="en-US" sz="1200" dirty="0" smtClean="0"/>
              <a:t> or billing private insurance.</a:t>
            </a:r>
          </a:p>
          <a:p>
            <a:endParaRPr lang="en-US" sz="1200" dirty="0" smtClean="0"/>
          </a:p>
          <a:p>
            <a:r>
              <a:rPr lang="en-US" sz="1200" dirty="0" smtClean="0"/>
              <a:t>Make</a:t>
            </a:r>
            <a:r>
              <a:rPr lang="en-US" sz="1200" baseline="0" dirty="0" smtClean="0"/>
              <a:t> sure:</a:t>
            </a:r>
          </a:p>
          <a:p>
            <a:pPr marL="174056" indent="-174056">
              <a:buFont typeface="Arial" panose="020B0604020202020204" pitchFamily="34" charset="0"/>
              <a:buChar char="•"/>
            </a:pPr>
            <a:r>
              <a:rPr lang="en-US" sz="1200" dirty="0" smtClean="0"/>
              <a:t>Billing codes are correct on the claim form and claims </a:t>
            </a:r>
            <a:r>
              <a:rPr lang="en-US" sz="1200" baseline="0" dirty="0" smtClean="0"/>
              <a:t>accurately reflect the services provided to receive reimbursement and there is documentation to support delivery of services.</a:t>
            </a:r>
            <a:endParaRPr lang="en-US" sz="1200" b="1" dirty="0" smtClean="0"/>
          </a:p>
          <a:p>
            <a:pPr marL="174056" indent="-174056" defTabSz="922964">
              <a:buFont typeface="Arial" panose="020B0604020202020204" pitchFamily="34" charset="0"/>
              <a:buChar char="•"/>
              <a:defRPr/>
            </a:pPr>
            <a:r>
              <a:rPr lang="en-US" sz="1200" dirty="0" smtClean="0"/>
              <a:t>Documentation and records must be accurate to support the services billed. Documentation must </a:t>
            </a:r>
            <a:r>
              <a:rPr lang="en-US" sz="1200" baseline="0" dirty="0" smtClean="0"/>
              <a:t>also </a:t>
            </a:r>
            <a:r>
              <a:rPr lang="en-US" sz="1200" dirty="0" smtClean="0"/>
              <a:t>be in the child’s record or available for auditing purposes. </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20</a:t>
            </a:fld>
            <a:endParaRPr lang="en-US" dirty="0"/>
          </a:p>
        </p:txBody>
      </p:sp>
    </p:spTree>
    <p:extLst>
      <p:ext uri="{BB962C8B-B14F-4D97-AF65-F5344CB8AC3E}">
        <p14:creationId xmlns:p14="http://schemas.microsoft.com/office/powerpoint/2010/main" val="3729605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If you have any questions, please contact the ECI Advisory Committee Outreach Specialist listed in your Advisory Committee member manual section 4 under the Policy and Support Section. You may also contact the ECI State office at 512-424-6754. </a:t>
            </a:r>
          </a:p>
          <a:p>
            <a:endParaRPr lang="en-US" sz="1600" dirty="0" smtClean="0"/>
          </a:p>
          <a:p>
            <a:r>
              <a:rPr lang="en-US" sz="1600" dirty="0" smtClean="0"/>
              <a:t>The last item in this series of modules for Advisory Committee Orientation is a collection</a:t>
            </a:r>
            <a:r>
              <a:rPr lang="en-US" sz="1600" baseline="0" dirty="0" smtClean="0"/>
              <a:t> of resources for you to learn more about ECI.</a:t>
            </a:r>
            <a:endParaRPr lang="en-US" sz="160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21</a:t>
            </a:fld>
            <a:endParaRPr lang="en-US" dirty="0"/>
          </a:p>
        </p:txBody>
      </p:sp>
    </p:spTree>
    <p:extLst>
      <p:ext uri="{BB962C8B-B14F-4D97-AF65-F5344CB8AC3E}">
        <p14:creationId xmlns:p14="http://schemas.microsoft.com/office/powerpoint/2010/main" val="112384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defTabSz="922964">
              <a:defRPr/>
            </a:pPr>
            <a:r>
              <a:rPr lang="en-US" sz="1200" dirty="0" smtClean="0"/>
              <a:t>The Texas Kids Intervention Data System (TKIDS) is a system containing case information for children who have been referred to and/or enrolled in ECI services. This system provides data for reports run by individual programs or the state office to evaluate program or staff performance, quality of services, and compliance. TKIDS is an automated system developed to collect information on children’s progress through the early intervention service system and to record the types of services provided to children and their families. </a:t>
            </a:r>
          </a:p>
          <a:p>
            <a:endParaRPr lang="en-US" sz="1200" dirty="0" smtClean="0"/>
          </a:p>
          <a:p>
            <a:r>
              <a:rPr lang="en-US" sz="1200" dirty="0" smtClean="0"/>
              <a:t>TKIDS information is used to: </a:t>
            </a:r>
          </a:p>
          <a:p>
            <a:pPr marL="174056" indent="-174056">
              <a:buFont typeface="Arial" panose="020B0604020202020204" pitchFamily="34" charset="0"/>
              <a:buChar char="•"/>
            </a:pPr>
            <a:r>
              <a:rPr lang="en-US" sz="1200" dirty="0" smtClean="0"/>
              <a:t>help ECI plan, monitor and budget for services; </a:t>
            </a:r>
          </a:p>
          <a:p>
            <a:pPr marL="174056" indent="-174056">
              <a:buFont typeface="Arial" panose="020B0604020202020204" pitchFamily="34" charset="0"/>
              <a:buChar char="•"/>
            </a:pPr>
            <a:r>
              <a:rPr lang="en-US" sz="1200" dirty="0" smtClean="0"/>
              <a:t>assist local contractors in managing their ECI programs; </a:t>
            </a:r>
          </a:p>
          <a:p>
            <a:pPr marL="174056" indent="-174056">
              <a:buFont typeface="Arial" panose="020B0604020202020204" pitchFamily="34" charset="0"/>
              <a:buChar char="•"/>
            </a:pPr>
            <a:r>
              <a:rPr lang="en-US" sz="1200" dirty="0" smtClean="0"/>
              <a:t>identify statewide systemic programmatic areas in need of improvement; and </a:t>
            </a:r>
          </a:p>
          <a:p>
            <a:pPr marL="174056" indent="-174056">
              <a:buFont typeface="Arial" panose="020B0604020202020204" pitchFamily="34" charset="0"/>
              <a:buChar char="•"/>
            </a:pPr>
            <a:r>
              <a:rPr lang="en-US" sz="1200" dirty="0" smtClean="0"/>
              <a:t>fulfill state and federal government reporting requirements.</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3</a:t>
            </a:fld>
            <a:endParaRPr lang="en-US" dirty="0"/>
          </a:p>
        </p:txBody>
      </p:sp>
    </p:spTree>
    <p:extLst>
      <p:ext uri="{BB962C8B-B14F-4D97-AF65-F5344CB8AC3E}">
        <p14:creationId xmlns:p14="http://schemas.microsoft.com/office/powerpoint/2010/main" val="2388316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dirty="0" smtClean="0"/>
              <a:t>TKIDS captures various types of information related to administrative and child data entered by the ECI programs.</a:t>
            </a:r>
          </a:p>
          <a:p>
            <a:endParaRPr lang="en-US" sz="1200" dirty="0" smtClean="0"/>
          </a:p>
          <a:p>
            <a:r>
              <a:rPr lang="en-US" sz="1200" dirty="0" smtClean="0"/>
              <a:t>The administrative data section collects:</a:t>
            </a:r>
          </a:p>
          <a:p>
            <a:pPr marL="174056" indent="-174056">
              <a:buFont typeface="Arial" panose="020B0604020202020204" pitchFamily="34" charset="0"/>
              <a:buChar char="•"/>
            </a:pPr>
            <a:r>
              <a:rPr lang="en-US" sz="1200" dirty="0" smtClean="0"/>
              <a:t>Program data (agency name, program code, and contact information for the program director)</a:t>
            </a:r>
          </a:p>
          <a:p>
            <a:pPr marL="174056" indent="-174056">
              <a:buFont typeface="Arial" panose="020B0604020202020204" pitchFamily="34" charset="0"/>
              <a:buChar char="•"/>
            </a:pPr>
            <a:r>
              <a:rPr lang="en-US" sz="1200" dirty="0" smtClean="0"/>
              <a:t>Employee data (individual employee information within an ECI agency including demographic information, hire date, and termination date)</a:t>
            </a:r>
          </a:p>
          <a:p>
            <a:pPr marL="174056" indent="-174056">
              <a:buFont typeface="Arial" panose="020B0604020202020204" pitchFamily="34" charset="0"/>
              <a:buChar char="•"/>
            </a:pPr>
            <a:r>
              <a:rPr lang="en-US" sz="1200" dirty="0" smtClean="0"/>
              <a:t>User data (only viewable by ECI State Office to give different levels of access to user databases)</a:t>
            </a:r>
          </a:p>
          <a:p>
            <a:r>
              <a:rPr lang="en-US" sz="1200" dirty="0" smtClean="0"/>
              <a:t> </a:t>
            </a:r>
          </a:p>
          <a:p>
            <a:r>
              <a:rPr lang="en-US" sz="1200" dirty="0" smtClean="0"/>
              <a:t>The reports pulled from here are typically used by Performance and Oversight to monitor the number of staff and types of staff credentials. </a:t>
            </a:r>
          </a:p>
          <a:p>
            <a:r>
              <a:rPr lang="en-US" sz="1200" dirty="0" smtClean="0"/>
              <a:t> </a:t>
            </a:r>
          </a:p>
          <a:p>
            <a:r>
              <a:rPr lang="en-US" sz="1200" dirty="0" smtClean="0"/>
              <a:t>The child data section includes:</a:t>
            </a:r>
          </a:p>
          <a:p>
            <a:pPr marL="174056" indent="-174056">
              <a:buFont typeface="Arial" panose="020B0604020202020204" pitchFamily="34" charset="0"/>
              <a:buChar char="•"/>
            </a:pPr>
            <a:r>
              <a:rPr lang="en-US" sz="1200" dirty="0" smtClean="0"/>
              <a:t>Child-level information. All valid referrals must be entered into TKIDS. Valid referrals include all written, phone and face-to-face referrals that the program receives from any source.</a:t>
            </a:r>
          </a:p>
          <a:p>
            <a:pPr marL="174056" indent="-174056">
              <a:buFont typeface="Arial" panose="020B0604020202020204" pitchFamily="34" charset="0"/>
              <a:buChar char="•"/>
            </a:pPr>
            <a:r>
              <a:rPr lang="en-US" sz="1200" dirty="0" smtClean="0"/>
              <a:t>Information on inappropriate referrals; for example, children three years of age and older not captured in TKIDS.</a:t>
            </a:r>
          </a:p>
          <a:p>
            <a:r>
              <a:rPr lang="en-US" sz="1200" dirty="0" smtClean="0"/>
              <a:t> </a:t>
            </a:r>
          </a:p>
          <a:p>
            <a:r>
              <a:rPr lang="en-US" sz="1200" dirty="0" smtClean="0"/>
              <a:t>Reports generated from the child data include, but are not limited to the following: </a:t>
            </a:r>
          </a:p>
          <a:p>
            <a:pPr marL="174056" indent="-174056">
              <a:buFont typeface="Arial" panose="020B0604020202020204" pitchFamily="34" charset="0"/>
              <a:buChar char="•"/>
            </a:pPr>
            <a:r>
              <a:rPr lang="en-US" sz="1200" dirty="0" smtClean="0"/>
              <a:t>number of children enrolled in ECI, </a:t>
            </a:r>
          </a:p>
          <a:p>
            <a:pPr marL="174056" indent="-174056">
              <a:buFont typeface="Arial" panose="020B0604020202020204" pitchFamily="34" charset="0"/>
              <a:buChar char="•"/>
            </a:pPr>
            <a:r>
              <a:rPr lang="en-US" sz="1200" dirty="0" smtClean="0"/>
              <a:t>number of hours of services being provided, </a:t>
            </a:r>
          </a:p>
          <a:p>
            <a:pPr marL="174056" indent="-174056">
              <a:buFont typeface="Arial" panose="020B0604020202020204" pitchFamily="34" charset="0"/>
              <a:buChar char="•"/>
            </a:pPr>
            <a:r>
              <a:rPr lang="en-US" sz="1200" dirty="0" smtClean="0"/>
              <a:t>how children are qualifying for ECI services, </a:t>
            </a:r>
          </a:p>
          <a:p>
            <a:pPr marL="174056" indent="-174056">
              <a:buFont typeface="Arial" panose="020B0604020202020204" pitchFamily="34" charset="0"/>
              <a:buChar char="•"/>
            </a:pPr>
            <a:r>
              <a:rPr lang="en-US" sz="1200" dirty="0" smtClean="0"/>
              <a:t>global child outcomes, and</a:t>
            </a:r>
          </a:p>
          <a:p>
            <a:pPr marL="174056" indent="-174056">
              <a:buFont typeface="Arial" panose="020B0604020202020204" pitchFamily="34" charset="0"/>
              <a:buChar char="•"/>
            </a:pPr>
            <a:r>
              <a:rPr lang="en-US" sz="1200" dirty="0" smtClean="0"/>
              <a:t>if federal timelines are being met.</a:t>
            </a:r>
          </a:p>
          <a:p>
            <a:r>
              <a:rPr lang="en-US" sz="1200" dirty="0" smtClean="0"/>
              <a:t> </a:t>
            </a:r>
          </a:p>
          <a:p>
            <a:r>
              <a:rPr lang="en-US" sz="1200" dirty="0" smtClean="0"/>
              <a:t>Ultimately, all data entered by ECI programs is utilized for reporting requirements of federal indicators and Texas legislators. </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4</a:t>
            </a:fld>
            <a:endParaRPr lang="en-US" dirty="0"/>
          </a:p>
        </p:txBody>
      </p:sp>
    </p:spTree>
    <p:extLst>
      <p:ext uri="{BB962C8B-B14F-4D97-AF65-F5344CB8AC3E}">
        <p14:creationId xmlns:p14="http://schemas.microsoft.com/office/powerpoint/2010/main" val="683630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defTabSz="922964">
              <a:defRPr/>
            </a:pPr>
            <a:r>
              <a:rPr lang="en-US" sz="1200" dirty="0" smtClean="0"/>
              <a:t>In 2014, the U.S. Department of Education, Office of Special Education Programs (OSEP) instituted a new APR indicator, the Statewide Systemic Improvement Plan or “SSIP,” whose focus is on</a:t>
            </a:r>
            <a:r>
              <a:rPr lang="en-US" sz="1200" baseline="0" dirty="0" smtClean="0"/>
              <a:t> quality over compliance.</a:t>
            </a:r>
            <a:endParaRPr lang="en-US" sz="1200" dirty="0" smtClean="0"/>
          </a:p>
          <a:p>
            <a:pPr defTabSz="922964">
              <a:defRPr/>
            </a:pPr>
            <a:endParaRPr lang="en-US" sz="1200" dirty="0" smtClean="0"/>
          </a:p>
          <a:p>
            <a:r>
              <a:rPr lang="en-US" sz="1200" dirty="0" smtClean="0"/>
              <a:t>The SSIP is a multi-year</a:t>
            </a:r>
            <a:r>
              <a:rPr lang="en-US" sz="1200" baseline="0" dirty="0" smtClean="0"/>
              <a:t> plan that:</a:t>
            </a:r>
          </a:p>
          <a:p>
            <a:pPr marL="171450" indent="-171450">
              <a:buFont typeface="Arial" pitchFamily="34" charset="0"/>
              <a:buChar char="•"/>
              <a:defRPr/>
            </a:pPr>
            <a:r>
              <a:rPr lang="en-US" sz="1200" dirty="0" smtClean="0"/>
              <a:t>Increases the capacity of ECI to implement, scale up, and sustain evidence-based practices</a:t>
            </a:r>
          </a:p>
          <a:p>
            <a:pPr marL="171450" indent="-171450">
              <a:buFont typeface="Arial" pitchFamily="34" charset="0"/>
              <a:buChar char="•"/>
              <a:defRPr/>
            </a:pPr>
            <a:r>
              <a:rPr lang="en-US" sz="1200" dirty="0" smtClean="0"/>
              <a:t>Improves outcomes for children with disabilities and their families.</a:t>
            </a:r>
          </a:p>
          <a:p>
            <a:pPr marL="171450" indent="-171450">
              <a:buFont typeface="Arial" pitchFamily="34" charset="0"/>
              <a:buChar char="•"/>
              <a:defRPr/>
            </a:pPr>
            <a:r>
              <a:rPr lang="en-US" sz="1200" dirty="0" smtClean="0"/>
              <a:t>Is implemented over</a:t>
            </a:r>
            <a:r>
              <a:rPr lang="en-US" sz="1200" baseline="0" dirty="0" smtClean="0"/>
              <a:t> three phases.</a:t>
            </a:r>
            <a:r>
              <a:rPr lang="en-US" sz="1200" dirty="0" smtClean="0"/>
              <a:t> </a:t>
            </a:r>
          </a:p>
          <a:p>
            <a:endParaRPr lang="en-US" sz="1200" dirty="0" smtClean="0"/>
          </a:p>
          <a:p>
            <a:pPr defTabSz="922964">
              <a:defRPr/>
            </a:pPr>
            <a:r>
              <a:rPr lang="en-US" sz="1200" dirty="0" smtClean="0"/>
              <a:t>ECI welcomes this opportunity because both OSEP and ECI want to enhance the system from one that is focused mostly on compliance to one that also emphasizes quality results.  While contractor activities, like timely data reporting, are important, we all know that progress in a child’s development is most important to the families we serve. The SSIP project therefore brings what is </a:t>
            </a:r>
            <a:r>
              <a:rPr lang="en-US" sz="1200" i="1" dirty="0" smtClean="0"/>
              <a:t>most important</a:t>
            </a:r>
            <a:r>
              <a:rPr lang="en-US" sz="1200" dirty="0" smtClean="0"/>
              <a:t> to the forefront of our work over the next few years.  </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5</a:t>
            </a:fld>
            <a:endParaRPr lang="en-US" dirty="0"/>
          </a:p>
        </p:txBody>
      </p:sp>
    </p:spTree>
    <p:extLst>
      <p:ext uri="{BB962C8B-B14F-4D97-AF65-F5344CB8AC3E}">
        <p14:creationId xmlns:p14="http://schemas.microsoft.com/office/powerpoint/2010/main" val="16504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t>The proposed SSIP is to be developed in two phases and then implemented and evaluated in a third phase. These phases cover the new APR reporting period of 2015-2020.</a:t>
            </a:r>
          </a:p>
          <a:p>
            <a:pPr marL="174056" indent="-174056">
              <a:buFont typeface="Arial" panose="020B0604020202020204" pitchFamily="34" charset="0"/>
              <a:buChar char="•"/>
              <a:defRPr/>
            </a:pPr>
            <a:r>
              <a:rPr lang="en-US" sz="1200" dirty="0" smtClean="0"/>
              <a:t>Phase I—FFY 2013 due to OSEP in April</a:t>
            </a:r>
            <a:r>
              <a:rPr lang="en-US" sz="1200" baseline="0" dirty="0" smtClean="0"/>
              <a:t> </a:t>
            </a:r>
            <a:r>
              <a:rPr lang="en-US" sz="1200" dirty="0" smtClean="0"/>
              <a:t>2015</a:t>
            </a:r>
          </a:p>
          <a:p>
            <a:pPr marL="174056" indent="-174056">
              <a:buFont typeface="Arial" panose="020B0604020202020204" pitchFamily="34" charset="0"/>
              <a:buChar char="•"/>
              <a:defRPr/>
            </a:pPr>
            <a:r>
              <a:rPr lang="en-US" sz="1200" dirty="0" smtClean="0"/>
              <a:t>Phase II—FFY 2014 due to OSEP in April 2016</a:t>
            </a:r>
          </a:p>
          <a:p>
            <a:pPr marL="174056" indent="-174056">
              <a:buFont typeface="Arial" panose="020B0604020202020204" pitchFamily="34" charset="0"/>
              <a:buChar char="•"/>
              <a:defRPr/>
            </a:pPr>
            <a:r>
              <a:rPr lang="en-US" sz="1200" dirty="0" smtClean="0"/>
              <a:t>Phase III—FFY 2015 due to OSEP in April 2017 through April 2020</a:t>
            </a:r>
          </a:p>
          <a:p>
            <a:pPr>
              <a:defRPr/>
            </a:pPr>
            <a:endParaRPr lang="en-US" sz="1200" dirty="0" smtClean="0"/>
          </a:p>
          <a:p>
            <a:pPr>
              <a:defRPr/>
            </a:pPr>
            <a:r>
              <a:rPr lang="en-US" sz="1200" dirty="0" smtClean="0"/>
              <a:t>Phase I includes a Pre-report:</a:t>
            </a:r>
          </a:p>
          <a:p>
            <a:pPr marL="174056" indent="-174056">
              <a:buFont typeface="Arial" panose="020B0604020202020204" pitchFamily="34" charset="0"/>
              <a:buChar char="•"/>
              <a:defRPr/>
            </a:pPr>
            <a:r>
              <a:rPr lang="en-US" sz="1200" dirty="0" smtClean="0"/>
              <a:t>Data analysis</a:t>
            </a:r>
          </a:p>
          <a:p>
            <a:pPr marL="174056" lvl="1" indent="-174056">
              <a:buFont typeface="Arial" panose="020B0604020202020204" pitchFamily="34" charset="0"/>
              <a:buChar char="•"/>
              <a:defRPr/>
            </a:pPr>
            <a:r>
              <a:rPr lang="en-US" sz="1200" dirty="0" smtClean="0"/>
              <a:t>Identification of the focus for improvement   </a:t>
            </a:r>
          </a:p>
          <a:p>
            <a:pPr marL="174056" indent="-174056">
              <a:buFont typeface="Arial" panose="020B0604020202020204" pitchFamily="34" charset="0"/>
              <a:buChar char="•"/>
              <a:defRPr/>
            </a:pPr>
            <a:r>
              <a:rPr lang="en-US" sz="1200" dirty="0" smtClean="0"/>
              <a:t>Description of infrastructure to support improvement and build capacity</a:t>
            </a:r>
          </a:p>
          <a:p>
            <a:pPr marL="174056" indent="-174056">
              <a:buFont typeface="Arial" panose="020B0604020202020204" pitchFamily="34" charset="0"/>
              <a:buChar char="•"/>
              <a:defRPr/>
            </a:pPr>
            <a:r>
              <a:rPr lang="en-US" sz="1200" dirty="0" smtClean="0"/>
              <a:t>Theory of action </a:t>
            </a:r>
          </a:p>
          <a:p>
            <a:pPr>
              <a:defRPr/>
            </a:pPr>
            <a:endParaRPr lang="en-US" sz="1200" dirty="0" smtClean="0"/>
          </a:p>
          <a:p>
            <a:pPr>
              <a:defRPr/>
            </a:pPr>
            <a:r>
              <a:rPr lang="en-US" sz="1200" dirty="0" smtClean="0"/>
              <a:t>Phase II includes development of the multi-year plan:</a:t>
            </a:r>
          </a:p>
          <a:p>
            <a:pPr marL="174056" indent="-174056">
              <a:buFont typeface="Arial" panose="020B0604020202020204" pitchFamily="34" charset="0"/>
              <a:buChar char="•"/>
              <a:defRPr/>
            </a:pPr>
            <a:r>
              <a:rPr lang="en-US" sz="1200" dirty="0" smtClean="0"/>
              <a:t>Infrastructure development</a:t>
            </a:r>
          </a:p>
          <a:p>
            <a:pPr marL="174056" indent="-174056">
              <a:buFont typeface="Arial" panose="020B0604020202020204" pitchFamily="34" charset="0"/>
              <a:buChar char="•"/>
              <a:defRPr/>
            </a:pPr>
            <a:r>
              <a:rPr lang="en-US" sz="1200" dirty="0" smtClean="0"/>
              <a:t>Supports for EI programs in implementing evidence-based practices</a:t>
            </a:r>
          </a:p>
          <a:p>
            <a:pPr marL="174056" indent="-174056">
              <a:buFont typeface="Arial" panose="020B0604020202020204" pitchFamily="34" charset="0"/>
              <a:buChar char="•"/>
              <a:defRPr/>
            </a:pPr>
            <a:r>
              <a:rPr lang="en-US" sz="1200" dirty="0" smtClean="0"/>
              <a:t>Evaluation plan</a:t>
            </a:r>
          </a:p>
          <a:p>
            <a:pPr>
              <a:defRPr/>
            </a:pPr>
            <a:endParaRPr lang="en-US" sz="1200" dirty="0" smtClean="0"/>
          </a:p>
          <a:p>
            <a:pPr>
              <a:defRPr/>
            </a:pPr>
            <a:r>
              <a:rPr lang="en-US" sz="1200" dirty="0" smtClean="0"/>
              <a:t>Phase III includes an evaluation and implementation of the plan and reporting of progress:</a:t>
            </a:r>
          </a:p>
          <a:p>
            <a:pPr marL="174056" indent="-174056">
              <a:buFont typeface="Arial" panose="020B0604020202020204" pitchFamily="34" charset="0"/>
              <a:buChar char="•"/>
              <a:defRPr/>
            </a:pPr>
            <a:r>
              <a:rPr lang="en-US" sz="1200" dirty="0" smtClean="0"/>
              <a:t>Results of the ongoing evaluation</a:t>
            </a:r>
          </a:p>
          <a:p>
            <a:pPr marL="174056" indent="-174056">
              <a:buFont typeface="Arial" panose="020B0604020202020204" pitchFamily="34" charset="0"/>
              <a:buChar char="•"/>
              <a:defRPr/>
            </a:pPr>
            <a:r>
              <a:rPr lang="en-US" sz="1200" dirty="0" smtClean="0"/>
              <a:t>Extent of progress</a:t>
            </a:r>
          </a:p>
          <a:p>
            <a:pPr marL="174056" indent="-174056">
              <a:buFont typeface="Arial" panose="020B0604020202020204" pitchFamily="34" charset="0"/>
              <a:buChar char="•"/>
              <a:defRPr/>
            </a:pPr>
            <a:r>
              <a:rPr lang="en-US" sz="1200" dirty="0" smtClean="0"/>
              <a:t>Revisions to the plan</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6</a:t>
            </a:fld>
            <a:endParaRPr lang="en-US" dirty="0"/>
          </a:p>
        </p:txBody>
      </p:sp>
    </p:spTree>
    <p:extLst>
      <p:ext uri="{BB962C8B-B14F-4D97-AF65-F5344CB8AC3E}">
        <p14:creationId xmlns:p14="http://schemas.microsoft.com/office/powerpoint/2010/main" val="420445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Each</a:t>
            </a:r>
            <a:r>
              <a:rPr lang="en-US" sz="1200" baseline="0" dirty="0" smtClean="0"/>
              <a:t> state identified a </a:t>
            </a:r>
            <a:r>
              <a:rPr lang="en-US" sz="1200" dirty="0" smtClean="0"/>
              <a:t>State Identified Measurable Result (</a:t>
            </a:r>
            <a:r>
              <a:rPr lang="en-US" sz="1200" dirty="0" err="1" smtClean="0"/>
              <a:t>SiMR</a:t>
            </a:r>
            <a:r>
              <a:rPr lang="en-US" sz="1200" dirty="0" smtClean="0"/>
              <a:t>), which is the state’s</a:t>
            </a:r>
            <a:r>
              <a:rPr lang="en-US" sz="1200" baseline="0" dirty="0" smtClean="0"/>
              <a:t> desired result of the SSIP. In Texas, our </a:t>
            </a:r>
            <a:r>
              <a:rPr lang="en-US" sz="1200" baseline="0" dirty="0" err="1" smtClean="0"/>
              <a:t>SiMR</a:t>
            </a:r>
            <a:r>
              <a:rPr lang="en-US" sz="1200" baseline="0" dirty="0" smtClean="0"/>
              <a:t> is that Texas Part C will substantially increase the rate of growth in infants and toddlers demonstrating positive social-emotional skills by 0.2% each year resulting in overall increase of 0.8% by the final year (FFY 2018).</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7</a:t>
            </a:fld>
            <a:endParaRPr lang="en-US" dirty="0"/>
          </a:p>
        </p:txBody>
      </p:sp>
    </p:spTree>
    <p:extLst>
      <p:ext uri="{BB962C8B-B14F-4D97-AF65-F5344CB8AC3E}">
        <p14:creationId xmlns:p14="http://schemas.microsoft.com/office/powerpoint/2010/main" val="175646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first group of strategies, which is aimed at the provision of ECI services, focuses on improving the accuracy of child outcome ratings, the consistent use of an evidence-based practice (coaching) with fidelity, and targeted technical assistance and quality assurance efforts from the state office.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8</a:t>
            </a:fld>
            <a:endParaRPr lang="en-US" dirty="0"/>
          </a:p>
        </p:txBody>
      </p:sp>
    </p:spTree>
    <p:extLst>
      <p:ext uri="{BB962C8B-B14F-4D97-AF65-F5344CB8AC3E}">
        <p14:creationId xmlns:p14="http://schemas.microsoft.com/office/powerpoint/2010/main" val="350962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second group of strategies is focused on increasing families’ knowledge about their role in supporting their child’s development. This will include an emphasis on the parent-child relationship, teaching families about their children’s development and how to enhance development within their daily routines, and how enhancing social-emotional development improves other areas of development.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9</a:t>
            </a:fld>
            <a:endParaRPr lang="en-US" dirty="0"/>
          </a:p>
        </p:txBody>
      </p:sp>
    </p:spTree>
    <p:extLst>
      <p:ext uri="{BB962C8B-B14F-4D97-AF65-F5344CB8AC3E}">
        <p14:creationId xmlns:p14="http://schemas.microsoft.com/office/powerpoint/2010/main" val="219760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707636"/>
            <a:ext cx="6738738" cy="1855167"/>
          </a:xfrm>
        </p:spPr>
        <p:txBody>
          <a:bodyPr anchor="b">
            <a:noAutofit/>
          </a:bodyPr>
          <a:lstStyle>
            <a:lvl1pPr algn="l">
              <a:defRPr sz="7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22691" y="4909354"/>
            <a:ext cx="6738738" cy="1100447"/>
          </a:xfrm>
        </p:spPr>
        <p:txBody>
          <a:bodyPr anchor="t"/>
          <a:lstStyle>
            <a:lvl1pPr marL="0" indent="0" algn="l">
              <a:buNone/>
              <a:defRPr sz="36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6F5874-E0A9-44EE-AB08-3A28A532A9A5}" type="datetime1">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Rule 14"/>
          <p:cNvCxnSpPr/>
          <p:nvPr userDrawn="1"/>
        </p:nvCxnSpPr>
        <p:spPr>
          <a:xfrm>
            <a:off x="922691" y="4776186"/>
            <a:ext cx="6738738" cy="0"/>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748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7506"/>
            <a:ext cx="7886700" cy="1114960"/>
          </a:xfrm>
        </p:spPr>
        <p:txBody>
          <a:bodyPr anchor="b">
            <a:normAutofit/>
          </a:bodyPr>
          <a:lstStyle>
            <a:lvl1pPr algn="ctr">
              <a:defRPr sz="7000" b="1" baseline="0">
                <a:solidFill>
                  <a:schemeClr val="bg1"/>
                </a:solidFill>
              </a:defRPr>
            </a:lvl1pPr>
          </a:lstStyle>
          <a:p>
            <a:r>
              <a:rPr lang="en-US" dirty="0" smtClean="0"/>
              <a:t>Thank you</a:t>
            </a:r>
            <a:endParaRPr lang="en-US" dirty="0"/>
          </a:p>
        </p:txBody>
      </p:sp>
      <p:sp>
        <p:nvSpPr>
          <p:cNvPr id="7" name="Text Placeholder 6"/>
          <p:cNvSpPr>
            <a:spLocks noGrp="1"/>
          </p:cNvSpPr>
          <p:nvPr>
            <p:ph type="body" sz="quarter" idx="13"/>
          </p:nvPr>
        </p:nvSpPr>
        <p:spPr>
          <a:xfrm>
            <a:off x="1573562" y="4580175"/>
            <a:ext cx="5913088" cy="1527661"/>
          </a:xfrm>
        </p:spPr>
        <p:txBody>
          <a:bodyPr>
            <a:normAutofit/>
          </a:bodyPr>
          <a:lstStyle>
            <a:lvl1pPr marL="0" indent="0" algn="ctr">
              <a:buNone/>
              <a:defRPr sz="2400" b="1">
                <a:solidFill>
                  <a:schemeClr val="bg1"/>
                </a:solidFill>
              </a:defRPr>
            </a:lvl1pPr>
          </a:lstStyle>
          <a:p>
            <a:pPr lvl="0"/>
            <a:r>
              <a:rPr lang="en-US" smtClean="0"/>
              <a:t>Click to edit Master text styles</a:t>
            </a:r>
          </a:p>
        </p:txBody>
      </p:sp>
      <p:sp>
        <p:nvSpPr>
          <p:cNvPr id="3" name="Date Placeholder 2"/>
          <p:cNvSpPr>
            <a:spLocks noGrp="1"/>
          </p:cNvSpPr>
          <p:nvPr>
            <p:ph type="dt" sz="half" idx="10"/>
          </p:nvPr>
        </p:nvSpPr>
        <p:spPr/>
        <p:txBody>
          <a:bodyPr/>
          <a:lstStyle/>
          <a:p>
            <a:fld id="{CE0F2C72-0207-403C-921D-90EF0254586B}" type="datetime1">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
          <p:cNvCxnSpPr/>
          <p:nvPr userDrawn="1"/>
        </p:nvCxnSpPr>
        <p:spPr>
          <a:xfrm>
            <a:off x="586756" y="4431069"/>
            <a:ext cx="7886700" cy="2625"/>
          </a:xfrm>
          <a:prstGeom prst="line">
            <a:avLst/>
          </a:prstGeom>
          <a:ln w="5715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5714563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707636"/>
            <a:ext cx="6738738" cy="1855167"/>
          </a:xfrm>
        </p:spPr>
        <p:txBody>
          <a:bodyPr anchor="b">
            <a:noAutofit/>
          </a:bodyPr>
          <a:lstStyle>
            <a:lvl1pPr algn="l">
              <a:defRPr sz="7000" b="1">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22691" y="4909354"/>
            <a:ext cx="6738738" cy="1100447"/>
          </a:xfrm>
        </p:spPr>
        <p:txBody>
          <a:bodyPr anchor="t"/>
          <a:lstStyle>
            <a:lvl1pPr marL="0" indent="0" algn="l">
              <a:buNone/>
              <a:defRPr sz="36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6F5874-E0A9-44EE-AB08-3A28A532A9A5}" type="datetime1">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Line 14"/>
          <p:cNvCxnSpPr/>
          <p:nvPr userDrawn="1"/>
        </p:nvCxnSpPr>
        <p:spPr>
          <a:xfrm>
            <a:off x="922691" y="4776186"/>
            <a:ext cx="673873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4924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03199"/>
            <a:ext cx="5266122" cy="1418711"/>
          </a:xfrm>
          <a:ln>
            <a:noFill/>
          </a:ln>
        </p:spPr>
        <p:txBody>
          <a:bodyPr anchor="b">
            <a:noAutofit/>
          </a:bodyPr>
          <a:lstStyle>
            <a:lvl1pPr>
              <a:defRPr sz="5000" b="1">
                <a:solidFill>
                  <a:schemeClr val="bg1"/>
                </a:solidFill>
              </a:defRPr>
            </a:lvl1pPr>
          </a:lstStyle>
          <a:p>
            <a:r>
              <a:rPr lang="en-US" dirty="0" smtClean="0"/>
              <a:t>Click to edit Master title style</a:t>
            </a:r>
            <a:endParaRPr lang="en-US" dirty="0"/>
          </a:p>
        </p:txBody>
      </p:sp>
      <p:sp>
        <p:nvSpPr>
          <p:cNvPr id="27" name="Text Placeholder 26"/>
          <p:cNvSpPr>
            <a:spLocks noGrp="1"/>
          </p:cNvSpPr>
          <p:nvPr>
            <p:ph type="body" sz="quarter" idx="14"/>
          </p:nvPr>
        </p:nvSpPr>
        <p:spPr>
          <a:xfrm>
            <a:off x="433343" y="2235199"/>
            <a:ext cx="5949702" cy="3819371"/>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dirty="0" smtClean="0"/>
              <a:t>Click to edit Master text styles</a:t>
            </a:r>
          </a:p>
        </p:txBody>
      </p:sp>
      <p:sp>
        <p:nvSpPr>
          <p:cNvPr id="15" name="Picture Placeholder 14"/>
          <p:cNvSpPr>
            <a:spLocks noGrp="1"/>
          </p:cNvSpPr>
          <p:nvPr>
            <p:ph type="pic" sz="quarter" idx="13"/>
          </p:nvPr>
        </p:nvSpPr>
        <p:spPr>
          <a:xfrm>
            <a:off x="6850163" y="2589742"/>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3058096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604" y="509003"/>
            <a:ext cx="6630895" cy="798296"/>
          </a:xfrm>
          <a:noFill/>
        </p:spPr>
        <p:txBody>
          <a:bodyPr anchor="b">
            <a:noAutofit/>
          </a:bodyPr>
          <a:lstStyle>
            <a:lvl1pPr>
              <a:defRPr sz="50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2068605" y="1551074"/>
            <a:ext cx="6630895" cy="549117"/>
          </a:xfrm>
        </p:spPr>
        <p:txBody>
          <a:bodyPr>
            <a:normAutofit/>
          </a:bodyPr>
          <a:lstStyle>
            <a:lvl1pPr marL="0" indent="0">
              <a:buNone/>
              <a:defRPr sz="3200" b="1">
                <a:solidFill>
                  <a:schemeClr val="accent5"/>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4" name="Text Placeholder 2"/>
          <p:cNvSpPr>
            <a:spLocks noGrp="1"/>
          </p:cNvSpPr>
          <p:nvPr>
            <p:ph type="body" idx="13" hasCustomPrompt="1"/>
          </p:nvPr>
        </p:nvSpPr>
        <p:spPr>
          <a:xfrm>
            <a:off x="2068604" y="2223450"/>
            <a:ext cx="6630895" cy="3418886"/>
          </a:xfrm>
          <a:noFill/>
        </p:spPr>
        <p:txBody>
          <a:bodyPr>
            <a:normAutofit/>
          </a:bodyPr>
          <a:lstStyle>
            <a:lvl1pPr marL="342900" indent="-342900">
              <a:buFont typeface="Arial" panose="020B0604020202020204" pitchFamily="34" charset="0"/>
              <a:buChar char="•"/>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 </a:t>
            </a:r>
          </a:p>
          <a:p>
            <a:pPr lvl="0"/>
            <a:r>
              <a:rPr lang="en-US" dirty="0" smtClean="0"/>
              <a:t>Click to edit Master text styles </a:t>
            </a:r>
          </a:p>
          <a:p>
            <a:pPr lvl="0"/>
            <a:r>
              <a:rPr lang="en-US" dirty="0" smtClean="0"/>
              <a:t>Click to edit Master text styles</a:t>
            </a:r>
          </a:p>
          <a:p>
            <a:pPr lvl="0"/>
            <a:r>
              <a:rPr lang="en-US" dirty="0" smtClean="0"/>
              <a:t>Click to edit Master text styles</a:t>
            </a:r>
          </a:p>
        </p:txBody>
      </p:sp>
      <p:sp>
        <p:nvSpPr>
          <p:cNvPr id="4" name="Date Placeholder 3"/>
          <p:cNvSpPr>
            <a:spLocks noGrp="1"/>
          </p:cNvSpPr>
          <p:nvPr>
            <p:ph type="dt" sz="half" idx="10"/>
          </p:nvPr>
        </p:nvSpPr>
        <p:spPr>
          <a:xfrm>
            <a:off x="2068604" y="6352778"/>
            <a:ext cx="1283378" cy="365125"/>
          </a:xfrm>
        </p:spPr>
        <p:txBody>
          <a:bodyPr/>
          <a:lstStyle/>
          <a:p>
            <a:fld id="{B94F94E2-85F5-4BE5-813E-555336E46351}" type="datetime1">
              <a:rPr lang="en-US" smtClean="0"/>
              <a:t>3/13/2017</a:t>
            </a:fld>
            <a:endParaRPr lang="en-US"/>
          </a:p>
        </p:txBody>
      </p:sp>
      <p:sp>
        <p:nvSpPr>
          <p:cNvPr id="5" name="Footer Placeholder 4"/>
          <p:cNvSpPr>
            <a:spLocks noGrp="1"/>
          </p:cNvSpPr>
          <p:nvPr>
            <p:ph type="ftr" sz="quarter" idx="11"/>
          </p:nvPr>
        </p:nvSpPr>
        <p:spPr>
          <a:xfrm>
            <a:off x="3576644" y="6352778"/>
            <a:ext cx="3593791" cy="365125"/>
          </a:xfrm>
        </p:spPr>
        <p:txBody>
          <a:bodyPr/>
          <a:lstStyle/>
          <a:p>
            <a:endParaRPr lang="en-US"/>
          </a:p>
        </p:txBody>
      </p:sp>
      <p:sp>
        <p:nvSpPr>
          <p:cNvPr id="6" name="Slide Number Placeholder 5"/>
          <p:cNvSpPr>
            <a:spLocks noGrp="1"/>
          </p:cNvSpPr>
          <p:nvPr>
            <p:ph type="sldNum" sz="quarter" idx="12"/>
          </p:nvPr>
        </p:nvSpPr>
        <p:spPr>
          <a:xfrm>
            <a:off x="7395098" y="6356352"/>
            <a:ext cx="1120251"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068604" y="1387961"/>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5046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007" y="613102"/>
            <a:ext cx="6291343" cy="743000"/>
          </a:xfrm>
          <a:effectLst/>
        </p:spPr>
        <p:txBody>
          <a:bodyPr anchor="b">
            <a:noAutofit/>
          </a:bodyPr>
          <a:lstStyle>
            <a:lvl1pPr>
              <a:defRPr sz="50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2221006" y="1677880"/>
            <a:ext cx="6317592"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a:xfrm>
            <a:off x="1411550" y="6356352"/>
            <a:ext cx="1274500" cy="365125"/>
          </a:xfrm>
        </p:spPr>
        <p:txBody>
          <a:bodyPr/>
          <a:lstStyle/>
          <a:p>
            <a:fld id="{A739885D-35F9-4D52-AC34-F9452E408474}" type="datetime1">
              <a:rPr lang="en-US" smtClean="0"/>
              <a:t>3/13/2017</a:t>
            </a:fld>
            <a:endParaRPr lang="en-US"/>
          </a:p>
        </p:txBody>
      </p:sp>
      <p:sp>
        <p:nvSpPr>
          <p:cNvPr id="6" name="Footer Placeholder 5"/>
          <p:cNvSpPr>
            <a:spLocks noGrp="1"/>
          </p:cNvSpPr>
          <p:nvPr>
            <p:ph type="ftr" sz="quarter" idx="11"/>
          </p:nvPr>
        </p:nvSpPr>
        <p:spPr>
          <a:xfrm>
            <a:off x="2909934" y="6356352"/>
            <a:ext cx="3844030" cy="365125"/>
          </a:xfrm>
        </p:spPr>
        <p:txBody>
          <a:bodyPr/>
          <a:lstStyle/>
          <a:p>
            <a:endParaRPr lang="en-US" dirty="0"/>
          </a:p>
        </p:txBody>
      </p:sp>
      <p:sp>
        <p:nvSpPr>
          <p:cNvPr id="7" name="Slide Number Placeholder 6"/>
          <p:cNvSpPr>
            <a:spLocks noGrp="1"/>
          </p:cNvSpPr>
          <p:nvPr>
            <p:ph type="sldNum" sz="quarter" idx="12"/>
          </p:nvPr>
        </p:nvSpPr>
        <p:spPr>
          <a:xfrm>
            <a:off x="6977848" y="6356352"/>
            <a:ext cx="15375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221005" y="1407912"/>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44858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4" y="159658"/>
            <a:ext cx="5115201" cy="1480980"/>
          </a:xfrm>
        </p:spPr>
        <p:txBody>
          <a:bodyPr anchor="b">
            <a:noAutofit/>
          </a:bodyPr>
          <a:lstStyle>
            <a:lvl1pPr>
              <a:defRPr sz="5000" b="1">
                <a:solidFill>
                  <a:schemeClr val="bg1"/>
                </a:solidFill>
              </a:defRPr>
            </a:lvl1pPr>
          </a:lstStyle>
          <a:p>
            <a:r>
              <a:rPr lang="en-US" dirty="0" smtClean="0"/>
              <a:t>Click to edit Master title style</a:t>
            </a:r>
            <a:endParaRPr lang="en-US" dirty="0"/>
          </a:p>
        </p:txBody>
      </p:sp>
      <p:sp>
        <p:nvSpPr>
          <p:cNvPr id="27" name="Text Placeholder 26"/>
          <p:cNvSpPr>
            <a:spLocks noGrp="1"/>
          </p:cNvSpPr>
          <p:nvPr>
            <p:ph type="body" sz="quarter" idx="14"/>
          </p:nvPr>
        </p:nvSpPr>
        <p:spPr>
          <a:xfrm>
            <a:off x="433344" y="2220686"/>
            <a:ext cx="5981969" cy="3882315"/>
          </a:xfrm>
        </p:spPr>
        <p:txBody>
          <a:bodyPr>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dirty="0" smtClean="0"/>
              <a:t>Click to edit Master text styles</a:t>
            </a:r>
          </a:p>
          <a:p>
            <a:pPr lvl="1"/>
            <a:r>
              <a:rPr lang="en-US" dirty="0" smtClean="0"/>
              <a:t>Second level</a:t>
            </a:r>
          </a:p>
        </p:txBody>
      </p:sp>
      <p:sp>
        <p:nvSpPr>
          <p:cNvPr id="12" name="Picture Placeholder 14"/>
          <p:cNvSpPr>
            <a:spLocks noGrp="1"/>
          </p:cNvSpPr>
          <p:nvPr>
            <p:ph type="pic" sz="quarter" idx="13"/>
          </p:nvPr>
        </p:nvSpPr>
        <p:spPr>
          <a:xfrm>
            <a:off x="6904774" y="2608344"/>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dirty="0"/>
          </a:p>
        </p:txBody>
      </p:sp>
      <p:sp>
        <p:nvSpPr>
          <p:cNvPr id="4" name="Date Placeholder 3"/>
          <p:cNvSpPr>
            <a:spLocks noGrp="1"/>
          </p:cNvSpPr>
          <p:nvPr>
            <p:ph type="dt" sz="half" idx="10"/>
          </p:nvPr>
        </p:nvSpPr>
        <p:spPr>
          <a:xfrm>
            <a:off x="433345" y="6356352"/>
            <a:ext cx="1501987" cy="365125"/>
          </a:xfrm>
        </p:spPr>
        <p:txBody>
          <a:bodyPr/>
          <a:lstStyle/>
          <a:p>
            <a:fld id="{8D27AE92-589F-4A4D-963D-6DF80804A2FF}" type="datetime1">
              <a:rPr lang="en-US" smtClean="0"/>
              <a:t>3/13/2017</a:t>
            </a:fld>
            <a:endParaRPr lang="en-US"/>
          </a:p>
        </p:txBody>
      </p:sp>
      <p:sp>
        <p:nvSpPr>
          <p:cNvPr id="5" name="Footer Placeholder 4"/>
          <p:cNvSpPr>
            <a:spLocks noGrp="1"/>
          </p:cNvSpPr>
          <p:nvPr>
            <p:ph type="ftr" sz="quarter" idx="11"/>
          </p:nvPr>
        </p:nvSpPr>
        <p:spPr>
          <a:xfrm>
            <a:off x="2159216" y="6356352"/>
            <a:ext cx="4735566" cy="365125"/>
          </a:xfrm>
        </p:spPr>
        <p:txBody>
          <a:bodyPr/>
          <a:lstStyle/>
          <a:p>
            <a:endParaRPr lang="en-US" dirty="0"/>
          </a:p>
        </p:txBody>
      </p:sp>
      <p:sp>
        <p:nvSpPr>
          <p:cNvPr id="6" name="Slide Number Placeholder 5"/>
          <p:cNvSpPr>
            <a:spLocks noGrp="1"/>
          </p:cNvSpPr>
          <p:nvPr>
            <p:ph type="sldNum" sz="quarter" idx="12"/>
          </p:nvPr>
        </p:nvSpPr>
        <p:spPr>
          <a:xfrm>
            <a:off x="7075502" y="6356352"/>
            <a:ext cx="1439847"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8940325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260627" y="19389"/>
            <a:ext cx="7254722" cy="1325563"/>
          </a:xfrm>
        </p:spPr>
        <p:txBody>
          <a:bodyPr/>
          <a:lstStyle>
            <a:lvl1pPr>
              <a:defRPr>
                <a:solidFill>
                  <a:schemeClr val="bg1"/>
                </a:solidFill>
              </a:defRPr>
            </a:lvl1pPr>
          </a:lstStyle>
          <a:p>
            <a:r>
              <a:rPr lang="en-US" dirty="0" smtClean="0"/>
              <a:t>Click to edit Master title style</a:t>
            </a:r>
            <a:endParaRPr lang="en-US" dirty="0"/>
          </a:p>
        </p:txBody>
      </p:sp>
      <p:sp>
        <p:nvSpPr>
          <p:cNvPr id="7" name="Chart Placeholder 6"/>
          <p:cNvSpPr>
            <a:spLocks noGrp="1"/>
          </p:cNvSpPr>
          <p:nvPr>
            <p:ph type="chart" sz="quarter" idx="13"/>
          </p:nvPr>
        </p:nvSpPr>
        <p:spPr>
          <a:xfrm>
            <a:off x="1260628" y="493486"/>
            <a:ext cx="7254721" cy="5732691"/>
          </a:xfrm>
        </p:spPr>
        <p:txBody>
          <a:bodyPr anchor="ctr"/>
          <a:lstStyle>
            <a:lvl1pPr algn="ctr">
              <a:defRPr/>
            </a:lvl1pPr>
          </a:lstStyle>
          <a:p>
            <a:endParaRPr lang="en-US" dirty="0"/>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2115128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6" name="Content Placeholder 5"/>
          <p:cNvSpPr>
            <a:spLocks noGrp="1"/>
          </p:cNvSpPr>
          <p:nvPr>
            <p:ph sz="quarter" idx="13"/>
          </p:nvPr>
        </p:nvSpPr>
        <p:spPr>
          <a:xfrm>
            <a:off x="1376039" y="1669002"/>
            <a:ext cx="7139311"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9680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12" name="Content Placeholder 5"/>
          <p:cNvSpPr>
            <a:spLocks noGrp="1"/>
          </p:cNvSpPr>
          <p:nvPr>
            <p:ph sz="quarter" idx="15"/>
          </p:nvPr>
        </p:nvSpPr>
        <p:spPr>
          <a:xfrm>
            <a:off x="1376039" y="1668978"/>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5"/>
          <p:cNvSpPr>
            <a:spLocks noGrp="1"/>
          </p:cNvSpPr>
          <p:nvPr>
            <p:ph sz="quarter" idx="14"/>
          </p:nvPr>
        </p:nvSpPr>
        <p:spPr>
          <a:xfrm>
            <a:off x="5060273" y="1669001"/>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49238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17714"/>
            <a:ext cx="5266122" cy="1418711"/>
          </a:xfrm>
          <a:ln>
            <a:noFill/>
          </a:ln>
        </p:spPr>
        <p:txBody>
          <a:bodyPr anchor="b">
            <a:noAutofit/>
          </a:bodyPr>
          <a:lstStyle>
            <a:lvl1pPr>
              <a:defRPr sz="5000" b="1">
                <a:solidFill>
                  <a:schemeClr val="bg1"/>
                </a:solidFill>
              </a:defRPr>
            </a:lvl1pPr>
          </a:lstStyle>
          <a:p>
            <a:r>
              <a:rPr lang="en-US" dirty="0" smtClean="0"/>
              <a:t>Click to edit Master title style</a:t>
            </a:r>
            <a:endParaRPr lang="en-US" dirty="0"/>
          </a:p>
        </p:txBody>
      </p:sp>
      <p:sp>
        <p:nvSpPr>
          <p:cNvPr id="27" name="Text Placeholder 26"/>
          <p:cNvSpPr>
            <a:spLocks noGrp="1"/>
          </p:cNvSpPr>
          <p:nvPr>
            <p:ph type="body" sz="quarter" idx="14"/>
          </p:nvPr>
        </p:nvSpPr>
        <p:spPr>
          <a:xfrm>
            <a:off x="433343" y="2206171"/>
            <a:ext cx="5949702" cy="3848400"/>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dirty="0" smtClean="0"/>
              <a:t>Click to edit Master text styles</a:t>
            </a:r>
          </a:p>
        </p:txBody>
      </p:sp>
      <p:sp>
        <p:nvSpPr>
          <p:cNvPr id="15" name="Picture Placeholder 14"/>
          <p:cNvSpPr>
            <a:spLocks noGrp="1"/>
          </p:cNvSpPr>
          <p:nvPr>
            <p:ph type="pic" sz="quarter" idx="13"/>
          </p:nvPr>
        </p:nvSpPr>
        <p:spPr>
          <a:xfrm>
            <a:off x="6734049" y="2446066"/>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dirty="0"/>
          </a:p>
        </p:txBody>
      </p:sp>
      <p:sp>
        <p:nvSpPr>
          <p:cNvPr id="11" name="Text Placeholder 6"/>
          <p:cNvSpPr>
            <a:spLocks noGrp="1"/>
          </p:cNvSpPr>
          <p:nvPr>
            <p:ph type="body" sz="quarter" idx="15" hasCustomPrompt="1"/>
          </p:nvPr>
        </p:nvSpPr>
        <p:spPr>
          <a:xfrm>
            <a:off x="6188942" y="5486857"/>
            <a:ext cx="2460624" cy="503238"/>
          </a:xfrm>
        </p:spPr>
        <p:txBody>
          <a:bodyPr>
            <a:normAutofit/>
          </a:bodyPr>
          <a:lstStyle>
            <a:lvl1pPr marL="0" indent="0" algn="r">
              <a:buNone/>
              <a:defRPr sz="2800" b="1">
                <a:solidFill>
                  <a:schemeClr val="tx1">
                    <a:lumMod val="75000"/>
                  </a:schemeClr>
                </a:solidFill>
              </a:defRPr>
            </a:lvl1pPr>
          </a:lstStyle>
          <a:p>
            <a:pPr lvl="0"/>
            <a:r>
              <a:rPr lang="en-US" dirty="0" smtClean="0"/>
              <a:t>Questions?</a:t>
            </a:r>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0002712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03199"/>
            <a:ext cx="5266122" cy="1418711"/>
          </a:xfrm>
          <a:ln>
            <a:noFill/>
          </a:ln>
        </p:spPr>
        <p:txBody>
          <a:bodyPr anchor="b">
            <a:noAutofit/>
          </a:bodyPr>
          <a:lstStyle>
            <a:lvl1pPr>
              <a:defRPr sz="5000" b="1">
                <a:solidFill>
                  <a:schemeClr val="bg1"/>
                </a:solidFill>
              </a:defRPr>
            </a:lvl1pPr>
          </a:lstStyle>
          <a:p>
            <a:r>
              <a:rPr lang="en-US" smtClean="0"/>
              <a:t>Click to edit Master title style</a:t>
            </a:r>
            <a:endParaRPr lang="en-US" dirty="0"/>
          </a:p>
        </p:txBody>
      </p:sp>
      <p:sp>
        <p:nvSpPr>
          <p:cNvPr id="27" name="Text Placeholder 26"/>
          <p:cNvSpPr>
            <a:spLocks noGrp="1"/>
          </p:cNvSpPr>
          <p:nvPr>
            <p:ph type="body" sz="quarter" idx="14"/>
          </p:nvPr>
        </p:nvSpPr>
        <p:spPr>
          <a:xfrm>
            <a:off x="433343" y="2235199"/>
            <a:ext cx="5949702" cy="3819371"/>
          </a:xfrm>
        </p:spPr>
        <p:txBody>
          <a:bodyPr>
            <a:normAutofit/>
          </a:bodyPr>
          <a:lstStyle>
            <a:lvl1pPr>
              <a:defRPr sz="2800">
                <a:solidFill>
                  <a:schemeClr val="bg1"/>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smtClean="0"/>
              <a:t>Click to edit Master text styles</a:t>
            </a:r>
          </a:p>
        </p:txBody>
      </p:sp>
      <p:sp>
        <p:nvSpPr>
          <p:cNvPr id="15" name="Picture Placeholder 14"/>
          <p:cNvSpPr>
            <a:spLocks noGrp="1"/>
          </p:cNvSpPr>
          <p:nvPr>
            <p:ph type="pic" sz="quarter" idx="13"/>
          </p:nvPr>
        </p:nvSpPr>
        <p:spPr>
          <a:xfrm>
            <a:off x="6850163" y="2589742"/>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smtClean="0"/>
              <a:t>Click icon to add picture</a:t>
            </a:r>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2298533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7506"/>
            <a:ext cx="7886700" cy="1114960"/>
          </a:xfrm>
        </p:spPr>
        <p:txBody>
          <a:bodyPr anchor="b">
            <a:normAutofit/>
          </a:bodyPr>
          <a:lstStyle>
            <a:lvl1pPr algn="ctr">
              <a:defRPr sz="7000" b="1" baseline="0">
                <a:solidFill>
                  <a:schemeClr val="tx1"/>
                </a:solidFill>
              </a:defRPr>
            </a:lvl1pPr>
          </a:lstStyle>
          <a:p>
            <a:r>
              <a:rPr lang="en-US" dirty="0" smtClean="0"/>
              <a:t>Thank you</a:t>
            </a:r>
            <a:endParaRPr lang="en-US" dirty="0"/>
          </a:p>
        </p:txBody>
      </p:sp>
      <p:sp>
        <p:nvSpPr>
          <p:cNvPr id="7" name="Text Placeholder 6"/>
          <p:cNvSpPr>
            <a:spLocks noGrp="1"/>
          </p:cNvSpPr>
          <p:nvPr>
            <p:ph type="body" sz="quarter" idx="13"/>
          </p:nvPr>
        </p:nvSpPr>
        <p:spPr>
          <a:xfrm>
            <a:off x="1573562" y="4580175"/>
            <a:ext cx="5913088" cy="1527661"/>
          </a:xfrm>
        </p:spPr>
        <p:txBody>
          <a:bodyPr>
            <a:normAutofit/>
          </a:bodyPr>
          <a:lstStyle>
            <a:lvl1pPr marL="0" indent="0" algn="ctr">
              <a:buNone/>
              <a:defRPr sz="2400" b="1">
                <a:solidFill>
                  <a:schemeClr val="tx2"/>
                </a:solidFill>
              </a:defRPr>
            </a:lvl1pPr>
          </a:lstStyle>
          <a:p>
            <a:pPr lvl="0"/>
            <a:r>
              <a:rPr lang="en-US" dirty="0" smtClean="0"/>
              <a:t>Click to edit Master text styles</a:t>
            </a:r>
          </a:p>
        </p:txBody>
      </p:sp>
      <p:sp>
        <p:nvSpPr>
          <p:cNvPr id="3" name="Date Placeholder 2"/>
          <p:cNvSpPr>
            <a:spLocks noGrp="1"/>
          </p:cNvSpPr>
          <p:nvPr>
            <p:ph type="dt" sz="half" idx="10"/>
          </p:nvPr>
        </p:nvSpPr>
        <p:spPr/>
        <p:txBody>
          <a:bodyPr/>
          <a:lstStyle/>
          <a:p>
            <a:fld id="{CE0F2C72-0207-403C-921D-90EF0254586B}" type="datetime1">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
          <p:cNvCxnSpPr/>
          <p:nvPr userDrawn="1"/>
        </p:nvCxnSpPr>
        <p:spPr>
          <a:xfrm>
            <a:off x="586756" y="4431069"/>
            <a:ext cx="7886700" cy="2625"/>
          </a:xfrm>
          <a:prstGeom prst="line">
            <a:avLst/>
          </a:prstGeom>
          <a:ln w="5715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104574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604" y="509003"/>
            <a:ext cx="6630895" cy="798296"/>
          </a:xfrm>
          <a:noFill/>
        </p:spPr>
        <p:txBody>
          <a:bodyPr anchor="b">
            <a:noAutofit/>
          </a:bodyPr>
          <a:lstStyle>
            <a:lvl1pPr>
              <a:defRPr sz="5000" b="1"/>
            </a:lvl1pPr>
          </a:lstStyle>
          <a:p>
            <a:r>
              <a:rPr lang="en-US" smtClean="0"/>
              <a:t>Click to edit Master title style</a:t>
            </a:r>
            <a:endParaRPr lang="en-US" dirty="0"/>
          </a:p>
        </p:txBody>
      </p:sp>
      <p:sp>
        <p:nvSpPr>
          <p:cNvPr id="3" name="Text Placeholder 2"/>
          <p:cNvSpPr>
            <a:spLocks noGrp="1"/>
          </p:cNvSpPr>
          <p:nvPr>
            <p:ph type="body" idx="1"/>
          </p:nvPr>
        </p:nvSpPr>
        <p:spPr>
          <a:xfrm>
            <a:off x="2068605" y="1551074"/>
            <a:ext cx="6630895" cy="549117"/>
          </a:xfrm>
        </p:spPr>
        <p:txBody>
          <a:bodyPr>
            <a:normAutofit/>
          </a:bodyPr>
          <a:lstStyle>
            <a:lvl1pPr marL="0" indent="0">
              <a:buNone/>
              <a:defRPr sz="3200" b="1">
                <a:solidFill>
                  <a:schemeClr val="accent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14" name="Text Placeholder 2"/>
          <p:cNvSpPr>
            <a:spLocks noGrp="1"/>
          </p:cNvSpPr>
          <p:nvPr>
            <p:ph type="body" idx="13" hasCustomPrompt="1"/>
          </p:nvPr>
        </p:nvSpPr>
        <p:spPr>
          <a:xfrm>
            <a:off x="2068604" y="2223450"/>
            <a:ext cx="6630895" cy="3418886"/>
          </a:xfrm>
          <a:noFill/>
        </p:spPr>
        <p:txBody>
          <a:bodyPr>
            <a:normAutofit/>
          </a:bodyPr>
          <a:lstStyle>
            <a:lvl1pPr marL="342900" indent="-342900">
              <a:buFont typeface="Arial" panose="020B0604020202020204" pitchFamily="34" charset="0"/>
              <a:buChar char="•"/>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 </a:t>
            </a:r>
          </a:p>
          <a:p>
            <a:pPr lvl="0"/>
            <a:r>
              <a:rPr lang="en-US" dirty="0" smtClean="0"/>
              <a:t>Click to edit Master text styles </a:t>
            </a:r>
          </a:p>
          <a:p>
            <a:pPr lvl="0"/>
            <a:r>
              <a:rPr lang="en-US" dirty="0" smtClean="0"/>
              <a:t>Click to edit Master text styles</a:t>
            </a:r>
          </a:p>
          <a:p>
            <a:pPr lvl="0"/>
            <a:r>
              <a:rPr lang="en-US" dirty="0" smtClean="0"/>
              <a:t>Click to edit Master text styles</a:t>
            </a:r>
          </a:p>
        </p:txBody>
      </p:sp>
      <p:sp>
        <p:nvSpPr>
          <p:cNvPr id="4" name="Date Placeholder 3"/>
          <p:cNvSpPr>
            <a:spLocks noGrp="1"/>
          </p:cNvSpPr>
          <p:nvPr>
            <p:ph type="dt" sz="half" idx="10"/>
          </p:nvPr>
        </p:nvSpPr>
        <p:spPr>
          <a:xfrm>
            <a:off x="2068604" y="6352778"/>
            <a:ext cx="1283378" cy="365125"/>
          </a:xfrm>
        </p:spPr>
        <p:txBody>
          <a:bodyPr/>
          <a:lstStyle/>
          <a:p>
            <a:fld id="{B94F94E2-85F5-4BE5-813E-555336E46351}" type="datetime1">
              <a:rPr lang="en-US" smtClean="0"/>
              <a:t>3/13/2017</a:t>
            </a:fld>
            <a:endParaRPr lang="en-US"/>
          </a:p>
        </p:txBody>
      </p:sp>
      <p:sp>
        <p:nvSpPr>
          <p:cNvPr id="5" name="Footer Placeholder 4"/>
          <p:cNvSpPr>
            <a:spLocks noGrp="1"/>
          </p:cNvSpPr>
          <p:nvPr>
            <p:ph type="ftr" sz="quarter" idx="11"/>
          </p:nvPr>
        </p:nvSpPr>
        <p:spPr>
          <a:xfrm>
            <a:off x="3576644" y="6352778"/>
            <a:ext cx="3593791" cy="365125"/>
          </a:xfrm>
        </p:spPr>
        <p:txBody>
          <a:bodyPr/>
          <a:lstStyle/>
          <a:p>
            <a:endParaRPr lang="en-US"/>
          </a:p>
        </p:txBody>
      </p:sp>
      <p:sp>
        <p:nvSpPr>
          <p:cNvPr id="6" name="Slide Number Placeholder 5"/>
          <p:cNvSpPr>
            <a:spLocks noGrp="1"/>
          </p:cNvSpPr>
          <p:nvPr>
            <p:ph type="sldNum" sz="quarter" idx="12"/>
          </p:nvPr>
        </p:nvSpPr>
        <p:spPr>
          <a:xfrm>
            <a:off x="7395098" y="6356352"/>
            <a:ext cx="1120251"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068604" y="1387961"/>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404186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007" y="613102"/>
            <a:ext cx="6291343" cy="743000"/>
          </a:xfrm>
          <a:effectLst/>
        </p:spPr>
        <p:txBody>
          <a:bodyPr anchor="b">
            <a:noAutofit/>
          </a:bodyPr>
          <a:lstStyle>
            <a:lvl1pPr>
              <a:defRPr sz="5000" b="1"/>
            </a:lvl1pPr>
          </a:lstStyle>
          <a:p>
            <a:r>
              <a:rPr lang="en-US" smtClean="0"/>
              <a:t>Click to edit Master title style</a:t>
            </a:r>
            <a:endParaRPr lang="en-US" dirty="0"/>
          </a:p>
        </p:txBody>
      </p:sp>
      <p:sp>
        <p:nvSpPr>
          <p:cNvPr id="3" name="Content Placeholder 2"/>
          <p:cNvSpPr>
            <a:spLocks noGrp="1"/>
          </p:cNvSpPr>
          <p:nvPr>
            <p:ph sz="half" idx="1"/>
          </p:nvPr>
        </p:nvSpPr>
        <p:spPr>
          <a:xfrm>
            <a:off x="2221006" y="1677880"/>
            <a:ext cx="6317592"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a:xfrm>
            <a:off x="1411550" y="6356352"/>
            <a:ext cx="1274500" cy="365125"/>
          </a:xfrm>
        </p:spPr>
        <p:txBody>
          <a:bodyPr/>
          <a:lstStyle/>
          <a:p>
            <a:fld id="{A739885D-35F9-4D52-AC34-F9452E408474}" type="datetime1">
              <a:rPr lang="en-US" smtClean="0"/>
              <a:t>3/13/2017</a:t>
            </a:fld>
            <a:endParaRPr lang="en-US"/>
          </a:p>
        </p:txBody>
      </p:sp>
      <p:sp>
        <p:nvSpPr>
          <p:cNvPr id="6" name="Footer Placeholder 5"/>
          <p:cNvSpPr>
            <a:spLocks noGrp="1"/>
          </p:cNvSpPr>
          <p:nvPr>
            <p:ph type="ftr" sz="quarter" idx="11"/>
          </p:nvPr>
        </p:nvSpPr>
        <p:spPr>
          <a:xfrm>
            <a:off x="2909934" y="6356352"/>
            <a:ext cx="3844030" cy="365125"/>
          </a:xfrm>
        </p:spPr>
        <p:txBody>
          <a:bodyPr/>
          <a:lstStyle/>
          <a:p>
            <a:endParaRPr lang="en-US" dirty="0"/>
          </a:p>
        </p:txBody>
      </p:sp>
      <p:sp>
        <p:nvSpPr>
          <p:cNvPr id="7" name="Slide Number Placeholder 6"/>
          <p:cNvSpPr>
            <a:spLocks noGrp="1"/>
          </p:cNvSpPr>
          <p:nvPr>
            <p:ph type="sldNum" sz="quarter" idx="12"/>
          </p:nvPr>
        </p:nvSpPr>
        <p:spPr>
          <a:xfrm>
            <a:off x="6977848" y="6356352"/>
            <a:ext cx="15375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221005" y="1407912"/>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76355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4" y="159658"/>
            <a:ext cx="5115201" cy="1480980"/>
          </a:xfrm>
        </p:spPr>
        <p:txBody>
          <a:bodyPr anchor="b">
            <a:noAutofit/>
          </a:bodyPr>
          <a:lstStyle>
            <a:lvl1pPr>
              <a:defRPr sz="5000" b="1">
                <a:solidFill>
                  <a:schemeClr val="bg1"/>
                </a:solidFill>
              </a:defRPr>
            </a:lvl1pPr>
          </a:lstStyle>
          <a:p>
            <a:r>
              <a:rPr lang="en-US" smtClean="0"/>
              <a:t>Click to edit Master title style</a:t>
            </a:r>
            <a:endParaRPr lang="en-US" dirty="0"/>
          </a:p>
        </p:txBody>
      </p:sp>
      <p:sp>
        <p:nvSpPr>
          <p:cNvPr id="27" name="Text Placeholder 26"/>
          <p:cNvSpPr>
            <a:spLocks noGrp="1"/>
          </p:cNvSpPr>
          <p:nvPr>
            <p:ph type="body" sz="quarter" idx="14"/>
          </p:nvPr>
        </p:nvSpPr>
        <p:spPr>
          <a:xfrm>
            <a:off x="433344" y="2220686"/>
            <a:ext cx="5981969" cy="3882315"/>
          </a:xfrm>
        </p:spPr>
        <p:txBody>
          <a:bodyPr>
            <a:normAutofit/>
          </a:bodyPr>
          <a:lstStyle>
            <a:lvl1pPr>
              <a:defRPr sz="2400">
                <a:solidFill>
                  <a:schemeClr val="bg1"/>
                </a:solidFill>
              </a:defRPr>
            </a:lvl1pPr>
            <a:lvl2pPr>
              <a:defRPr sz="2400">
                <a:solidFill>
                  <a:schemeClr val="bg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smtClean="0"/>
              <a:t>Click to edit Master text styles</a:t>
            </a:r>
          </a:p>
          <a:p>
            <a:pPr lvl="1"/>
            <a:r>
              <a:rPr lang="en-US" smtClean="0"/>
              <a:t>Second level</a:t>
            </a:r>
          </a:p>
        </p:txBody>
      </p:sp>
      <p:sp>
        <p:nvSpPr>
          <p:cNvPr id="12" name="Picture Placeholder 14"/>
          <p:cNvSpPr>
            <a:spLocks noGrp="1"/>
          </p:cNvSpPr>
          <p:nvPr>
            <p:ph type="pic" sz="quarter" idx="13"/>
          </p:nvPr>
        </p:nvSpPr>
        <p:spPr>
          <a:xfrm>
            <a:off x="6904774" y="2608344"/>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smtClean="0"/>
              <a:t>Click icon to add picture</a:t>
            </a:r>
            <a:endParaRPr lang="en-US" dirty="0"/>
          </a:p>
        </p:txBody>
      </p:sp>
      <p:sp>
        <p:nvSpPr>
          <p:cNvPr id="4" name="Date Placeholder 3"/>
          <p:cNvSpPr>
            <a:spLocks noGrp="1"/>
          </p:cNvSpPr>
          <p:nvPr>
            <p:ph type="dt" sz="half" idx="10"/>
          </p:nvPr>
        </p:nvSpPr>
        <p:spPr>
          <a:xfrm>
            <a:off x="433345" y="6356352"/>
            <a:ext cx="1501987" cy="365125"/>
          </a:xfrm>
        </p:spPr>
        <p:txBody>
          <a:bodyPr/>
          <a:lstStyle/>
          <a:p>
            <a:fld id="{8D27AE92-589F-4A4D-963D-6DF80804A2FF}" type="datetime1">
              <a:rPr lang="en-US" smtClean="0"/>
              <a:t>3/13/2017</a:t>
            </a:fld>
            <a:endParaRPr lang="en-US"/>
          </a:p>
        </p:txBody>
      </p:sp>
      <p:sp>
        <p:nvSpPr>
          <p:cNvPr id="5" name="Footer Placeholder 4"/>
          <p:cNvSpPr>
            <a:spLocks noGrp="1"/>
          </p:cNvSpPr>
          <p:nvPr>
            <p:ph type="ftr" sz="quarter" idx="11"/>
          </p:nvPr>
        </p:nvSpPr>
        <p:spPr>
          <a:xfrm>
            <a:off x="2159216" y="6356352"/>
            <a:ext cx="4735566" cy="365125"/>
          </a:xfrm>
        </p:spPr>
        <p:txBody>
          <a:bodyPr/>
          <a:lstStyle/>
          <a:p>
            <a:endParaRPr lang="en-US" dirty="0"/>
          </a:p>
        </p:txBody>
      </p:sp>
      <p:sp>
        <p:nvSpPr>
          <p:cNvPr id="6" name="Slide Number Placeholder 5"/>
          <p:cNvSpPr>
            <a:spLocks noGrp="1"/>
          </p:cNvSpPr>
          <p:nvPr>
            <p:ph type="sldNum" sz="quarter" idx="12"/>
          </p:nvPr>
        </p:nvSpPr>
        <p:spPr>
          <a:xfrm>
            <a:off x="7075502" y="6356352"/>
            <a:ext cx="1439847"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42668632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260628" y="43998"/>
            <a:ext cx="7254722" cy="1325563"/>
          </a:xfrm>
        </p:spPr>
        <p:txBody>
          <a:bodyPr/>
          <a:lstStyle>
            <a:lvl1pPr>
              <a:defRPr>
                <a:solidFill>
                  <a:schemeClr val="tx1"/>
                </a:solidFill>
              </a:defRPr>
            </a:lvl1pPr>
          </a:lstStyle>
          <a:p>
            <a:r>
              <a:rPr lang="en-US" smtClean="0"/>
              <a:t>Click to edit Master title style</a:t>
            </a:r>
            <a:endParaRPr lang="en-US" dirty="0"/>
          </a:p>
        </p:txBody>
      </p:sp>
      <p:sp>
        <p:nvSpPr>
          <p:cNvPr id="7" name="Chart Placeholder 6"/>
          <p:cNvSpPr>
            <a:spLocks noGrp="1"/>
          </p:cNvSpPr>
          <p:nvPr>
            <p:ph type="chart" sz="quarter" idx="13"/>
          </p:nvPr>
        </p:nvSpPr>
        <p:spPr>
          <a:xfrm>
            <a:off x="1260628" y="478970"/>
            <a:ext cx="7254721" cy="5747207"/>
          </a:xfrm>
        </p:spPr>
        <p:txBody>
          <a:bodyPr anchor="ctr"/>
          <a:lstStyle>
            <a:lvl1pPr algn="ctr">
              <a:defRPr/>
            </a:lvl1pPr>
          </a:lstStyle>
          <a:p>
            <a:r>
              <a:rPr lang="en-US" smtClean="0"/>
              <a:t>Click icon to add chart</a:t>
            </a:r>
            <a:endParaRPr lang="en-US" dirty="0"/>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8404335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6" name="Content Placeholder 5"/>
          <p:cNvSpPr>
            <a:spLocks noGrp="1"/>
          </p:cNvSpPr>
          <p:nvPr>
            <p:ph sz="quarter" idx="13"/>
          </p:nvPr>
        </p:nvSpPr>
        <p:spPr>
          <a:xfrm>
            <a:off x="1376039" y="1669002"/>
            <a:ext cx="7139311"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81459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12" name="Content Placeholder 5"/>
          <p:cNvSpPr>
            <a:spLocks noGrp="1"/>
          </p:cNvSpPr>
          <p:nvPr>
            <p:ph sz="quarter" idx="15"/>
          </p:nvPr>
        </p:nvSpPr>
        <p:spPr>
          <a:xfrm>
            <a:off x="1376039" y="1668978"/>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5"/>
          <p:cNvSpPr>
            <a:spLocks noGrp="1"/>
          </p:cNvSpPr>
          <p:nvPr>
            <p:ph sz="quarter" idx="14"/>
          </p:nvPr>
        </p:nvSpPr>
        <p:spPr>
          <a:xfrm>
            <a:off x="5060273" y="1669001"/>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58485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17714"/>
            <a:ext cx="5266122" cy="1418711"/>
          </a:xfrm>
          <a:ln>
            <a:noFill/>
          </a:ln>
        </p:spPr>
        <p:txBody>
          <a:bodyPr anchor="b">
            <a:noAutofit/>
          </a:bodyPr>
          <a:lstStyle>
            <a:lvl1pPr>
              <a:defRPr sz="5000" b="1">
                <a:solidFill>
                  <a:schemeClr val="bg1"/>
                </a:solidFill>
              </a:defRPr>
            </a:lvl1pPr>
          </a:lstStyle>
          <a:p>
            <a:r>
              <a:rPr lang="en-US" smtClean="0"/>
              <a:t>Click to edit Master title style</a:t>
            </a:r>
            <a:endParaRPr lang="en-US" dirty="0"/>
          </a:p>
        </p:txBody>
      </p:sp>
      <p:sp>
        <p:nvSpPr>
          <p:cNvPr id="27" name="Text Placeholder 26"/>
          <p:cNvSpPr>
            <a:spLocks noGrp="1"/>
          </p:cNvSpPr>
          <p:nvPr>
            <p:ph type="body" sz="quarter" idx="14"/>
          </p:nvPr>
        </p:nvSpPr>
        <p:spPr>
          <a:xfrm>
            <a:off x="433343" y="2206171"/>
            <a:ext cx="5949702" cy="3848400"/>
          </a:xfrm>
        </p:spPr>
        <p:txBody>
          <a:bodyPr>
            <a:normAutofit/>
          </a:bodyPr>
          <a:lstStyle>
            <a:lvl1pPr>
              <a:defRPr sz="2800">
                <a:solidFill>
                  <a:schemeClr val="bg1"/>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smtClean="0"/>
              <a:t>Click to edit Master text styles</a:t>
            </a:r>
          </a:p>
        </p:txBody>
      </p:sp>
      <p:sp>
        <p:nvSpPr>
          <p:cNvPr id="15" name="Picture Placeholder 14"/>
          <p:cNvSpPr>
            <a:spLocks noGrp="1"/>
          </p:cNvSpPr>
          <p:nvPr>
            <p:ph type="pic" sz="quarter" idx="13"/>
          </p:nvPr>
        </p:nvSpPr>
        <p:spPr>
          <a:xfrm>
            <a:off x="6734049" y="2446066"/>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smtClean="0"/>
              <a:t>Click icon to add picture</a:t>
            </a:r>
            <a:endParaRPr lang="en-US" dirty="0"/>
          </a:p>
        </p:txBody>
      </p:sp>
      <p:sp>
        <p:nvSpPr>
          <p:cNvPr id="11" name="Text Placeholder 6"/>
          <p:cNvSpPr>
            <a:spLocks noGrp="1"/>
          </p:cNvSpPr>
          <p:nvPr>
            <p:ph type="body" sz="quarter" idx="15" hasCustomPrompt="1"/>
          </p:nvPr>
        </p:nvSpPr>
        <p:spPr>
          <a:xfrm>
            <a:off x="6188942" y="5486857"/>
            <a:ext cx="2460624" cy="503238"/>
          </a:xfrm>
        </p:spPr>
        <p:txBody>
          <a:bodyPr>
            <a:normAutofit/>
          </a:bodyPr>
          <a:lstStyle>
            <a:lvl1pPr marL="0" indent="0" algn="r">
              <a:buNone/>
              <a:defRPr sz="2800" b="1">
                <a:solidFill>
                  <a:schemeClr val="accent1"/>
                </a:solidFill>
              </a:defRPr>
            </a:lvl1pPr>
          </a:lstStyle>
          <a:p>
            <a:pPr lvl="0"/>
            <a:r>
              <a:rPr lang="en-US" dirty="0" smtClean="0"/>
              <a:t>Questions?</a:t>
            </a:r>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681867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lumMod val="40000"/>
                    <a:lumOff val="60000"/>
                  </a:schemeClr>
                </a:solidFill>
              </a:defRPr>
            </a:lvl1pPr>
          </a:lstStyle>
          <a:p>
            <a:fld id="{DF873E9B-516D-4A06-8709-F8CF725E37CA}" type="datetime1">
              <a:rPr lang="en-US" smtClean="0"/>
              <a:t>3/13/2017</a:t>
            </a:fld>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lumMod val="40000"/>
                    <a:lumOff val="60000"/>
                  </a:schemeClr>
                </a:solidFill>
              </a:defRPr>
            </a:lvl1pPr>
          </a:lstStyle>
          <a:p>
            <a:fld id="{3D109FF3-1548-4CDB-B82B-70387ADEE53E}" type="slidenum">
              <a:rPr lang="en-US" smtClean="0"/>
              <a:pPr/>
              <a:t>‹#›</a:t>
            </a:fld>
            <a:endParaRPr lang="en-US" dirty="0"/>
          </a:p>
        </p:txBody>
      </p:sp>
    </p:spTree>
    <p:extLst>
      <p:ext uri="{BB962C8B-B14F-4D97-AF65-F5344CB8AC3E}">
        <p14:creationId xmlns:p14="http://schemas.microsoft.com/office/powerpoint/2010/main" val="2728656104"/>
      </p:ext>
    </p:extLst>
  </p:cSld>
  <p:clrMap bg1="lt1" tx1="dk1" bg2="lt2" tx2="dk2" accent1="accent1" accent2="accent2" accent3="accent3" accent4="accent4" accent5="accent5" accent6="accent6" hlink="hlink" folHlink="folHlink"/>
  <p:sldLayoutIdLst>
    <p:sldLayoutId id="2147483685" r:id="rId1"/>
    <p:sldLayoutId id="2147483701" r:id="rId2"/>
    <p:sldLayoutId id="2147483682" r:id="rId3"/>
    <p:sldLayoutId id="2147483680" r:id="rId4"/>
    <p:sldLayoutId id="2147483681" r:id="rId5"/>
    <p:sldLayoutId id="2147483698" r:id="rId6"/>
    <p:sldLayoutId id="2147483699" r:id="rId7"/>
    <p:sldLayoutId id="2147483700" r:id="rId8"/>
    <p:sldLayoutId id="2147483684" r:id="rId9"/>
    <p:sldLayoutId id="2147483679"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5000" kern="1200">
          <a:solidFill>
            <a:schemeClr val="bg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accent4">
                    <a:lumMod val="50000"/>
                  </a:schemeClr>
                </a:solidFill>
              </a:defRPr>
            </a:lvl1pPr>
          </a:lstStyle>
          <a:p>
            <a:fld id="{DF873E9B-516D-4A06-8709-F8CF725E37CA}" type="datetime1">
              <a:rPr lang="en-US" smtClean="0"/>
              <a:pPr/>
              <a:t>3/13/2017</a:t>
            </a:fld>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accent4">
                    <a:lumMod val="50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accent4">
                    <a:lumMod val="50000"/>
                  </a:schemeClr>
                </a:solidFill>
              </a:defRPr>
            </a:lvl1pPr>
          </a:lstStyle>
          <a:p>
            <a:fld id="{3D109FF3-1548-4CDB-B82B-70387ADEE53E}" type="slidenum">
              <a:rPr lang="en-US" smtClean="0"/>
              <a:pPr/>
              <a:t>‹#›</a:t>
            </a:fld>
            <a:endParaRPr lang="en-US" dirty="0"/>
          </a:p>
        </p:txBody>
      </p:sp>
    </p:spTree>
    <p:extLst>
      <p:ext uri="{BB962C8B-B14F-4D97-AF65-F5344CB8AC3E}">
        <p14:creationId xmlns:p14="http://schemas.microsoft.com/office/powerpoint/2010/main" val="3075612624"/>
      </p:ext>
    </p:extLst>
  </p:cSld>
  <p:clrMap bg1="lt1" tx1="dk1" bg2="lt2" tx2="dk2" accent1="accent1" accent2="accent2" accent3="accent3" accent4="accent4" accent5="accent5" accent6="accent6" hlink="hlink" folHlink="folHlink"/>
  <p:sldLayoutIdLst>
    <p:sldLayoutId id="2147483703" r:id="rId1"/>
    <p:sldLayoutId id="2147483713" r:id="rId2"/>
    <p:sldLayoutId id="2147483705" r:id="rId3"/>
    <p:sldLayoutId id="2147483706" r:id="rId4"/>
    <p:sldLayoutId id="2147483714" r:id="rId5"/>
    <p:sldLayoutId id="2147483708" r:id="rId6"/>
    <p:sldLayoutId id="2147483709" r:id="rId7"/>
    <p:sldLayoutId id="2147483710" r:id="rId8"/>
    <p:sldLayoutId id="2147483715" r:id="rId9"/>
    <p:sldLayoutId id="2147483712"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50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7.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notesSlide" Target="../notesSlides/notesSlide14.xml"/><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hyperlink" Target="https://osep.grads360.org/#communities/pdc/documents/12005"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Data, Reporting, and Funding</a:t>
            </a:r>
            <a:endParaRPr lang="en-US" dirty="0"/>
          </a:p>
        </p:txBody>
      </p:sp>
      <p:sp>
        <p:nvSpPr>
          <p:cNvPr id="3" name="Subtitle 2"/>
          <p:cNvSpPr>
            <a:spLocks noGrp="1"/>
          </p:cNvSpPr>
          <p:nvPr>
            <p:ph type="subTitle" idx="1"/>
          </p:nvPr>
        </p:nvSpPr>
        <p:spPr/>
        <p:txBody>
          <a:bodyPr>
            <a:normAutofit/>
          </a:bodyPr>
          <a:lstStyle/>
          <a:p>
            <a:r>
              <a:rPr lang="en-US" sz="2800" dirty="0" smtClean="0"/>
              <a:t>ECI Advisory Committee Orientation </a:t>
            </a:r>
            <a:r>
              <a:rPr lang="en-US" sz="2800" dirty="0"/>
              <a:t>for new members</a:t>
            </a:r>
          </a:p>
        </p:txBody>
      </p:sp>
      <p:pic>
        <p:nvPicPr>
          <p:cNvPr id="4" name="Data Reporting Funding_01.mp3" descr="This module of the ECI Advisory Committee Orientation covers basic information about how data and reporting is used to monitor our contractors’ quality of service delivery, and sources of funding.&#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1620" y="6234892"/>
            <a:ext cx="609600" cy="609600"/>
          </a:xfrm>
          <a:prstGeom prst="rect">
            <a:avLst/>
          </a:prstGeom>
        </p:spPr>
      </p:pic>
    </p:spTree>
    <p:extLst>
      <p:ext uri="{BB962C8B-B14F-4D97-AF65-F5344CB8AC3E}">
        <p14:creationId xmlns:p14="http://schemas.microsoft.com/office/powerpoint/2010/main" val="131816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SSIP Strategies</a:t>
            </a:r>
            <a:endParaRPr lang="en-US" dirty="0"/>
          </a:p>
        </p:txBody>
      </p:sp>
      <p:sp>
        <p:nvSpPr>
          <p:cNvPr id="3" name="Text Placeholder 2"/>
          <p:cNvSpPr>
            <a:spLocks noGrp="1"/>
          </p:cNvSpPr>
          <p:nvPr>
            <p:ph type="body" idx="1"/>
          </p:nvPr>
        </p:nvSpPr>
        <p:spPr/>
        <p:txBody>
          <a:bodyPr/>
          <a:lstStyle/>
          <a:p>
            <a:r>
              <a:rPr lang="en-US" dirty="0" smtClean="0"/>
              <a:t>Third strategy group:</a:t>
            </a:r>
            <a:endParaRPr lang="en-US" dirty="0"/>
          </a:p>
        </p:txBody>
      </p:sp>
      <p:sp>
        <p:nvSpPr>
          <p:cNvPr id="4" name="Text Placeholder 3"/>
          <p:cNvSpPr>
            <a:spLocks noGrp="1"/>
          </p:cNvSpPr>
          <p:nvPr>
            <p:ph type="body" idx="13"/>
          </p:nvPr>
        </p:nvSpPr>
        <p:spPr/>
        <p:txBody>
          <a:bodyPr/>
          <a:lstStyle/>
          <a:p>
            <a:pPr marL="109728" indent="0">
              <a:buNone/>
            </a:pPr>
            <a:r>
              <a:rPr lang="en-US" dirty="0"/>
              <a:t>Inform primary referral sources, parents and other early intervention providers about the importance of social and emotional development in young children within the context of the parent/child relationship, and its foundational role in development across all domains.   </a:t>
            </a:r>
          </a:p>
        </p:txBody>
      </p:sp>
      <p:pic>
        <p:nvPicPr>
          <p:cNvPr id="7" name="Data Reporting Funding_10.mp3" descr="The third group of strategies focuses on improving public outreach to the community in order to help referral sources learn more about the role of social-emotional development in the child’s overall development and how ECI services focus on the parent-child relationship to improve social-emotional outcomes. &#10; &#10;As you may have noted, the SSIP builds upon the knowledge base and services already being provided by ECI programs to improve outcomes for children and familie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6547" y="6229350"/>
            <a:ext cx="609600" cy="609600"/>
          </a:xfrm>
          <a:prstGeom prst="rect">
            <a:avLst/>
          </a:prstGeom>
        </p:spPr>
      </p:pic>
    </p:spTree>
    <p:extLst>
      <p:ext uri="{BB962C8B-B14F-4D97-AF65-F5344CB8AC3E}">
        <p14:creationId xmlns:p14="http://schemas.microsoft.com/office/powerpoint/2010/main" val="16927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4800" dirty="0" smtClean="0"/>
              <a:t>Who is key for this plan?</a:t>
            </a:r>
            <a:endParaRPr lang="en-US" sz="4800" dirty="0"/>
          </a:p>
        </p:txBody>
      </p:sp>
      <p:sp>
        <p:nvSpPr>
          <p:cNvPr id="8" name="Content Placeholder 2"/>
          <p:cNvSpPr>
            <a:spLocks noGrp="1"/>
          </p:cNvSpPr>
          <p:nvPr>
            <p:ph idx="4294967295"/>
          </p:nvPr>
        </p:nvSpPr>
        <p:spPr>
          <a:xfrm>
            <a:off x="2224007" y="1908513"/>
            <a:ext cx="7010400" cy="1245433"/>
          </a:xfrm>
          <a:prstGeom prst="rect">
            <a:avLst/>
          </a:prstGeom>
        </p:spPr>
        <p:txBody>
          <a:bodyPr rtlCol="0" anchor="ctr">
            <a:normAutofit fontScale="92500"/>
          </a:bodyPr>
          <a:lstStyle/>
          <a:p>
            <a:pPr marL="114300" indent="0" eaLnBrk="1" fontAlgn="auto" hangingPunct="1">
              <a:spcAft>
                <a:spcPts val="0"/>
              </a:spcAft>
              <a:buFont typeface="Arial" pitchFamily="34" charset="0"/>
              <a:buNone/>
              <a:defRPr/>
            </a:pPr>
            <a:r>
              <a:rPr lang="en-US" sz="3200" b="1" dirty="0">
                <a:solidFill>
                  <a:srgbClr val="FFC80A"/>
                </a:solidFill>
              </a:rPr>
              <a:t>ECI Advisory Committee </a:t>
            </a:r>
            <a:r>
              <a:rPr lang="en-US" sz="3200" b="1" dirty="0" smtClean="0">
                <a:solidFill>
                  <a:srgbClr val="FFC80A"/>
                </a:solidFill>
              </a:rPr>
              <a:t> </a:t>
            </a:r>
          </a:p>
          <a:p>
            <a:pPr marL="114300" indent="0" eaLnBrk="1" fontAlgn="auto" hangingPunct="1">
              <a:spcAft>
                <a:spcPts val="0"/>
              </a:spcAft>
              <a:buFont typeface="Arial" pitchFamily="34" charset="0"/>
              <a:buNone/>
              <a:defRPr/>
            </a:pPr>
            <a:r>
              <a:rPr lang="en-US" dirty="0"/>
              <a:t>C</a:t>
            </a:r>
            <a:r>
              <a:rPr lang="en-US" dirty="0" smtClean="0"/>
              <a:t>ritical </a:t>
            </a:r>
            <a:r>
              <a:rPr lang="en-US" dirty="0"/>
              <a:t>participants in improving </a:t>
            </a:r>
            <a:r>
              <a:rPr lang="en-US" dirty="0" smtClean="0"/>
              <a:t>outcomes for children with disabilities and their families.</a:t>
            </a:r>
          </a:p>
          <a:p>
            <a:pPr eaLnBrk="1" fontAlgn="auto" hangingPunct="1">
              <a:spcAft>
                <a:spcPts val="0"/>
              </a:spcAft>
              <a:buFont typeface="Arial" pitchFamily="34" charset="0"/>
              <a:buChar char="•"/>
              <a:defRPr/>
            </a:pPr>
            <a:endParaRPr lang="en-US" dirty="0"/>
          </a:p>
        </p:txBody>
      </p:sp>
      <p:sp>
        <p:nvSpPr>
          <p:cNvPr id="9" name="Title 1"/>
          <p:cNvSpPr txBox="1">
            <a:spLocks/>
          </p:cNvSpPr>
          <p:nvPr/>
        </p:nvSpPr>
        <p:spPr>
          <a:xfrm>
            <a:off x="2224007" y="3091696"/>
            <a:ext cx="6553199" cy="914400"/>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auto">
              <a:spcAft>
                <a:spcPts val="0"/>
              </a:spcAft>
              <a:defRPr/>
            </a:pPr>
            <a:r>
              <a:rPr lang="en-US" sz="3200" b="1" dirty="0" smtClean="0">
                <a:solidFill>
                  <a:srgbClr val="FFC80A"/>
                </a:solidFill>
                <a:latin typeface="+mn-lt"/>
              </a:rPr>
              <a:t>How can you help?</a:t>
            </a:r>
            <a:endParaRPr lang="en-US" sz="3200" b="1" dirty="0">
              <a:solidFill>
                <a:srgbClr val="FFC80A"/>
              </a:solidFill>
              <a:latin typeface="+mn-lt"/>
            </a:endParaRPr>
          </a:p>
        </p:txBody>
      </p:sp>
      <p:sp>
        <p:nvSpPr>
          <p:cNvPr id="10" name="TextBox 4"/>
          <p:cNvSpPr txBox="1">
            <a:spLocks noChangeArrowheads="1"/>
          </p:cNvSpPr>
          <p:nvPr/>
        </p:nvSpPr>
        <p:spPr bwMode="auto">
          <a:xfrm>
            <a:off x="2224007" y="4006096"/>
            <a:ext cx="62314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eaLnBrk="1" hangingPunct="1">
              <a:spcBef>
                <a:spcPct val="0"/>
              </a:spcBef>
              <a:buClr>
                <a:srgbClr val="007AB3"/>
              </a:buClr>
            </a:pPr>
            <a:r>
              <a:rPr lang="en-US" altLang="en-US" dirty="0" smtClean="0">
                <a:solidFill>
                  <a:schemeClr val="bg1"/>
                </a:solidFill>
                <a:latin typeface="Trebuchet MS" panose="020B0603020202020204" pitchFamily="34" charset="0"/>
              </a:rPr>
              <a:t>Provide feedback and assist with stakeholder involvement</a:t>
            </a:r>
          </a:p>
          <a:p>
            <a:pPr eaLnBrk="1" hangingPunct="1">
              <a:spcBef>
                <a:spcPct val="0"/>
              </a:spcBef>
              <a:buClr>
                <a:srgbClr val="007AB3"/>
              </a:buClr>
            </a:pPr>
            <a:r>
              <a:rPr lang="en-US" altLang="en-US" dirty="0" smtClean="0">
                <a:solidFill>
                  <a:schemeClr val="bg1"/>
                </a:solidFill>
                <a:latin typeface="Trebuchet MS" panose="020B0603020202020204" pitchFamily="34" charset="0"/>
              </a:rPr>
              <a:t>Implementation of activities will begin FY 2016-FY 2018</a:t>
            </a:r>
            <a:endParaRPr lang="en-US" altLang="en-US" dirty="0">
              <a:solidFill>
                <a:schemeClr val="bg1"/>
              </a:solidFill>
              <a:latin typeface="Trebuchet MS" panose="020B0603020202020204" pitchFamily="34" charset="0"/>
            </a:endParaRPr>
          </a:p>
          <a:p>
            <a:pPr eaLnBrk="1" hangingPunct="1">
              <a:spcBef>
                <a:spcPct val="0"/>
              </a:spcBef>
              <a:buClr>
                <a:srgbClr val="007AB3"/>
              </a:buClr>
            </a:pPr>
            <a:r>
              <a:rPr lang="en-US" altLang="en-US" dirty="0" smtClean="0">
                <a:solidFill>
                  <a:schemeClr val="bg1"/>
                </a:solidFill>
                <a:latin typeface="Trebuchet MS" panose="020B0603020202020204" pitchFamily="34" charset="0"/>
              </a:rPr>
              <a:t>Continuous  monitoring of performance  </a:t>
            </a:r>
            <a:endParaRPr lang="en-US" altLang="en-US" dirty="0">
              <a:solidFill>
                <a:schemeClr val="bg1"/>
              </a:solidFill>
              <a:latin typeface="Trebuchet MS" panose="020B0603020202020204" pitchFamily="34" charset="0"/>
            </a:endParaRPr>
          </a:p>
          <a:p>
            <a:pPr eaLnBrk="1" hangingPunct="1">
              <a:spcBef>
                <a:spcPct val="0"/>
              </a:spcBef>
              <a:buClr>
                <a:srgbClr val="007AB3"/>
              </a:buClr>
            </a:pPr>
            <a:r>
              <a:rPr lang="en-US" altLang="en-US" dirty="0" smtClean="0">
                <a:solidFill>
                  <a:schemeClr val="bg1"/>
                </a:solidFill>
                <a:latin typeface="Trebuchet MS" panose="020B0603020202020204" pitchFamily="34" charset="0"/>
              </a:rPr>
              <a:t>Revise and establish state </a:t>
            </a:r>
            <a:r>
              <a:rPr lang="en-US" altLang="en-US" dirty="0">
                <a:solidFill>
                  <a:schemeClr val="bg1"/>
                </a:solidFill>
                <a:latin typeface="Trebuchet MS" panose="020B0603020202020204" pitchFamily="34" charset="0"/>
              </a:rPr>
              <a:t>targets. </a:t>
            </a:r>
          </a:p>
        </p:txBody>
      </p:sp>
      <p:pic>
        <p:nvPicPr>
          <p:cNvPr id="11" name="Data Reporting Funding_11.mp3" descr="Who is key for this plan? The ECI Advisory Committee. You are critical participants in providing guidance on improving outcomes for children with disabilities and their families.&#10;&#10;How can you help? Provide feedback and assist with stakeholder involvement in your community and professionally. Help with oversight of implementation activities that begin in Fiscal Year 2016-2018. This plan requires continuous performance evaluation and establishment and revision to state targets. You will learn more about the development of the SSIP at future ECI meetings. We hope you will volunteer to help with this new eff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1424203">
            <a:off x="9145270" y="6236970"/>
            <a:ext cx="609600" cy="609600"/>
          </a:xfrm>
          <a:prstGeom prst="rect">
            <a:avLst/>
          </a:prstGeom>
        </p:spPr>
      </p:pic>
    </p:spTree>
    <p:extLst>
      <p:ext uri="{BB962C8B-B14F-4D97-AF65-F5344CB8AC3E}">
        <p14:creationId xmlns:p14="http://schemas.microsoft.com/office/powerpoint/2010/main" val="24675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561"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Funding Sources</a:t>
            </a:r>
            <a:endParaRPr lang="en-US" dirty="0"/>
          </a:p>
        </p:txBody>
      </p:sp>
      <p:pic>
        <p:nvPicPr>
          <p:cNvPr id="8" name="Picture 7" title="Little girl holding dollar bills and looking up to the text on the slide"/>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89993">
                        <a14:foregroundMark x1="17700" y1="37916" x2="21658" y2="37916"/>
                        <a14:foregroundMark x1="23152" y1="38159" x2="23152" y2="38159"/>
                      </a14:backgroundRemoval>
                    </a14:imgEffect>
                  </a14:imgLayer>
                </a14:imgProps>
              </a:ext>
              <a:ext uri="{28A0092B-C50C-407E-A947-70E740481C1C}">
                <a14:useLocalDpi xmlns:a14="http://schemas.microsoft.com/office/drawing/2010/main" val="0"/>
              </a:ext>
            </a:extLst>
          </a:blip>
          <a:stretch>
            <a:fillRect/>
          </a:stretch>
        </p:blipFill>
        <p:spPr>
          <a:xfrm>
            <a:off x="1836682" y="1585322"/>
            <a:ext cx="4462517" cy="5501278"/>
          </a:xfrm>
          <a:prstGeom prst="rect">
            <a:avLst/>
          </a:prstGeom>
        </p:spPr>
      </p:pic>
    </p:spTree>
    <p:extLst>
      <p:ext uri="{BB962C8B-B14F-4D97-AF65-F5344CB8AC3E}">
        <p14:creationId xmlns:p14="http://schemas.microsoft.com/office/powerpoint/2010/main" val="2220296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Legislation for ECI Services</a:t>
            </a:r>
            <a:endParaRPr lang="en-US" dirty="0"/>
          </a:p>
        </p:txBody>
      </p:sp>
      <p:pic>
        <p:nvPicPr>
          <p:cNvPr id="10" name="AC Edits- Data Reporting recuts_Slide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3050" y="6236970"/>
            <a:ext cx="609600" cy="609600"/>
          </a:xfrm>
          <a:prstGeom prst="rect">
            <a:avLst/>
          </a:prstGeom>
        </p:spPr>
      </p:pic>
      <p:grpSp>
        <p:nvGrpSpPr>
          <p:cNvPr id="5" name="Group 4"/>
          <p:cNvGrpSpPr/>
          <p:nvPr/>
        </p:nvGrpSpPr>
        <p:grpSpPr>
          <a:xfrm>
            <a:off x="1258934" y="1586277"/>
            <a:ext cx="7651369" cy="5271723"/>
            <a:chOff x="1258934" y="1586277"/>
            <a:chExt cx="7651369" cy="5271723"/>
          </a:xfrm>
        </p:grpSpPr>
        <p:grpSp>
          <p:nvGrpSpPr>
            <p:cNvPr id="3" name="Group 2"/>
            <p:cNvGrpSpPr/>
            <p:nvPr/>
          </p:nvGrpSpPr>
          <p:grpSpPr>
            <a:xfrm>
              <a:off x="1258934" y="1586277"/>
              <a:ext cx="7651369" cy="5271723"/>
              <a:chOff x="1258934" y="1586277"/>
              <a:chExt cx="7651369" cy="5271723"/>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8934" y="1586277"/>
                <a:ext cx="7651369" cy="5271723"/>
              </a:xfrm>
              <a:prstGeom prst="rect">
                <a:avLst/>
              </a:prstGeom>
            </p:spPr>
          </p:pic>
          <p:sp>
            <p:nvSpPr>
              <p:cNvPr id="2" name="Rectangle 1"/>
              <p:cNvSpPr/>
              <p:nvPr/>
            </p:nvSpPr>
            <p:spPr>
              <a:xfrm>
                <a:off x="4011930" y="4800600"/>
                <a:ext cx="2148840" cy="880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0381" y="4593352"/>
              <a:ext cx="1508474" cy="1087358"/>
            </a:xfrm>
            <a:prstGeom prst="rect">
              <a:avLst/>
            </a:prstGeom>
          </p:spPr>
        </p:pic>
      </p:grpSp>
    </p:spTree>
    <p:extLst>
      <p:ext uri="{BB962C8B-B14F-4D97-AF65-F5344CB8AC3E}">
        <p14:creationId xmlns:p14="http://schemas.microsoft.com/office/powerpoint/2010/main" val="342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ECI Funding Sources</a:t>
            </a:r>
            <a:endParaRPr lang="en-US" dirty="0"/>
          </a:p>
        </p:txBody>
      </p:sp>
      <p:graphicFrame>
        <p:nvGraphicFramePr>
          <p:cNvPr id="5" name="SmartArt Placeholder 3" descr="Local ECI Contractors&#10; Federal  &amp; State Funding&#10; Local City and County Funding &#10; Third Party Payors &#10;(Medicaid  MCOs, CHIP MCOs, Private Ins., TMHP, TRICARE)&#10; Family Payments&#10;"/>
          <p:cNvGraphicFramePr>
            <a:graphicFrameLocks noGrp="1"/>
          </p:cNvGraphicFramePr>
          <p:nvPr>
            <p:ph idx="4294967295"/>
            <p:extLst>
              <p:ext uri="{D42A27DB-BD31-4B8C-83A1-F6EECF244321}">
                <p14:modId xmlns:p14="http://schemas.microsoft.com/office/powerpoint/2010/main" val="4059105184"/>
              </p:ext>
            </p:extLst>
          </p:nvPr>
        </p:nvGraphicFramePr>
        <p:xfrm>
          <a:off x="125896" y="1633537"/>
          <a:ext cx="9424504" cy="5135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Data Reporting Funding_14.mp3" descr="Local ECI contractors are reimbursed for services through various funding sources that include:&#10;federal and state funds&#10;local city and county funding&#10;family payments, and&#10;reimbursements from third party payor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7970" y="6229350"/>
            <a:ext cx="609600" cy="609600"/>
          </a:xfrm>
          <a:prstGeom prst="rect">
            <a:avLst/>
          </a:prstGeom>
        </p:spPr>
      </p:pic>
    </p:spTree>
    <p:extLst>
      <p:ext uri="{BB962C8B-B14F-4D97-AF65-F5344CB8AC3E}">
        <p14:creationId xmlns:p14="http://schemas.microsoft.com/office/powerpoint/2010/main" val="83824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ECI Funding</a:t>
            </a:r>
            <a:endParaRPr lang="en-US" dirty="0"/>
          </a:p>
        </p:txBody>
      </p:sp>
      <p:sp>
        <p:nvSpPr>
          <p:cNvPr id="2" name="Content Placeholder 1"/>
          <p:cNvSpPr>
            <a:spLocks noGrp="1"/>
          </p:cNvSpPr>
          <p:nvPr>
            <p:ph sz="quarter" idx="13"/>
          </p:nvPr>
        </p:nvSpPr>
        <p:spPr>
          <a:xfrm>
            <a:off x="1376039" y="2476500"/>
            <a:ext cx="7139311" cy="3711575"/>
          </a:xfrm>
        </p:spPr>
        <p:txBody>
          <a:bodyPr>
            <a:normAutofit fontScale="92500"/>
          </a:bodyPr>
          <a:lstStyle/>
          <a:p>
            <a:pPr defTabSz="915772">
              <a:buClr>
                <a:srgbClr val="007AB3"/>
              </a:buClr>
              <a:defRPr/>
            </a:pPr>
            <a:r>
              <a:rPr lang="en-US" sz="2200" dirty="0"/>
              <a:t>Local ECI contractors  are required to comply with federal regulations including those related to third-party billing.</a:t>
            </a:r>
          </a:p>
          <a:p>
            <a:pPr defTabSz="915772">
              <a:buClr>
                <a:srgbClr val="007AB3"/>
              </a:buClr>
              <a:defRPr/>
            </a:pPr>
            <a:r>
              <a:rPr lang="en-US" sz="2200" dirty="0"/>
              <a:t>Federal regulation prohibits the use of federal and state funds for services that would otherwise be paid from another public or private source.</a:t>
            </a:r>
          </a:p>
          <a:p>
            <a:pPr marL="690563" indent="-350838" defTabSz="915772">
              <a:buClr>
                <a:srgbClr val="007AB3"/>
              </a:buClr>
              <a:buFont typeface="Courier New" panose="02070309020205020404" pitchFamily="49" charset="0"/>
              <a:buChar char="o"/>
              <a:defRPr/>
            </a:pPr>
            <a:r>
              <a:rPr lang="en-US" sz="2200" dirty="0"/>
              <a:t>ECI is the </a:t>
            </a:r>
            <a:r>
              <a:rPr lang="en-US" sz="2200" dirty="0" err="1"/>
              <a:t>payor</a:t>
            </a:r>
            <a:r>
              <a:rPr lang="en-US" sz="2200" dirty="0"/>
              <a:t> of last resort.</a:t>
            </a:r>
          </a:p>
          <a:p>
            <a:pPr marL="690563" indent="-350838" defTabSz="915772">
              <a:buClr>
                <a:srgbClr val="007AB3"/>
              </a:buClr>
              <a:buFont typeface="Courier New" panose="02070309020205020404" pitchFamily="49" charset="0"/>
              <a:buChar char="o"/>
              <a:defRPr/>
            </a:pPr>
            <a:r>
              <a:rPr lang="en-US" sz="2200" dirty="0"/>
              <a:t>Therefore, if a child is eligible for other funding sources,   ECI contractors are required to bill those funding sources first before billing for services using ECI contract funds.  </a:t>
            </a:r>
          </a:p>
          <a:p>
            <a:endParaRPr lang="en-US" sz="1900" dirty="0"/>
          </a:p>
        </p:txBody>
      </p:sp>
      <p:sp>
        <p:nvSpPr>
          <p:cNvPr id="3" name="TextBox 2"/>
          <p:cNvSpPr txBox="1"/>
          <p:nvPr/>
        </p:nvSpPr>
        <p:spPr>
          <a:xfrm>
            <a:off x="1376039" y="1663700"/>
            <a:ext cx="7130278" cy="461665"/>
          </a:xfrm>
          <a:prstGeom prst="rect">
            <a:avLst/>
          </a:prstGeom>
          <a:noFill/>
        </p:spPr>
        <p:txBody>
          <a:bodyPr wrap="square" rtlCol="0">
            <a:spAutoFit/>
          </a:bodyPr>
          <a:lstStyle/>
          <a:p>
            <a:r>
              <a:rPr lang="en-US" sz="2400" dirty="0" smtClean="0">
                <a:solidFill>
                  <a:srgbClr val="FFC80A"/>
                </a:solidFill>
              </a:rPr>
              <a:t>Federal Requirements for ECI Services</a:t>
            </a:r>
            <a:endParaRPr lang="en-US" sz="2400" dirty="0">
              <a:solidFill>
                <a:srgbClr val="FFC80A"/>
              </a:solidFill>
            </a:endParaRPr>
          </a:p>
        </p:txBody>
      </p:sp>
      <p:pic>
        <p:nvPicPr>
          <p:cNvPr id="8" name="Data Reporting Funding_15.mp3" descr="Federal regulations for early intervention Part C programs, Code of Federal Regulation (CFR) Title 34, Part 303, §303.510, prohibit the use of federal and state funds for services that would otherwise be paid from another public or private source.  &#10;&#10;ECI is the payor of last resort.  Therefore, if a child is eligible for other funding sources, ECI contractors are required to bill those funding sources first before billing for services using ECI contract fu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6229350"/>
            <a:ext cx="609600" cy="609600"/>
          </a:xfrm>
          <a:prstGeom prst="rect">
            <a:avLst/>
          </a:prstGeom>
        </p:spPr>
      </p:pic>
    </p:spTree>
    <p:extLst>
      <p:ext uri="{BB962C8B-B14F-4D97-AF65-F5344CB8AC3E}">
        <p14:creationId xmlns:p14="http://schemas.microsoft.com/office/powerpoint/2010/main" val="351252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ECI Funding Sources</a:t>
            </a:r>
            <a:endParaRPr lang="en-US" dirty="0"/>
          </a:p>
        </p:txBody>
      </p:sp>
      <p:sp>
        <p:nvSpPr>
          <p:cNvPr id="3" name="TextBox 2"/>
          <p:cNvSpPr txBox="1"/>
          <p:nvPr/>
        </p:nvSpPr>
        <p:spPr>
          <a:xfrm>
            <a:off x="1376039" y="1663700"/>
            <a:ext cx="7130278" cy="1015663"/>
          </a:xfrm>
          <a:prstGeom prst="rect">
            <a:avLst/>
          </a:prstGeom>
          <a:noFill/>
        </p:spPr>
        <p:txBody>
          <a:bodyPr wrap="square" rtlCol="0">
            <a:spAutoFit/>
          </a:bodyPr>
          <a:lstStyle/>
          <a:p>
            <a:r>
              <a:rPr lang="en-US" sz="2400" dirty="0" smtClean="0">
                <a:solidFill>
                  <a:srgbClr val="FFC80A"/>
                </a:solidFill>
              </a:rPr>
              <a:t>Private and public insurance</a:t>
            </a:r>
          </a:p>
          <a:p>
            <a:r>
              <a:rPr lang="en-US" sz="1200" dirty="0" smtClean="0">
                <a:solidFill>
                  <a:schemeClr val="bg1"/>
                </a:solidFill>
              </a:rPr>
              <a:t> </a:t>
            </a:r>
            <a:r>
              <a:rPr lang="en-US" sz="1200" dirty="0">
                <a:solidFill>
                  <a:schemeClr val="bg1"/>
                </a:solidFill>
              </a:rPr>
              <a:t>(51% of contractor funding, FY 2014)</a:t>
            </a:r>
          </a:p>
          <a:p>
            <a:endParaRPr lang="en-US" sz="2400" dirty="0">
              <a:solidFill>
                <a:srgbClr val="FFC80A"/>
              </a:solidFill>
            </a:endParaRPr>
          </a:p>
        </p:txBody>
      </p:sp>
      <p:sp>
        <p:nvSpPr>
          <p:cNvPr id="6" name="Content Placeholder 2"/>
          <p:cNvSpPr txBox="1">
            <a:spLocks/>
          </p:cNvSpPr>
          <p:nvPr/>
        </p:nvSpPr>
        <p:spPr>
          <a:xfrm>
            <a:off x="1058539" y="2520591"/>
            <a:ext cx="3602361" cy="4260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defTabSz="915772">
              <a:lnSpc>
                <a:spcPct val="120000"/>
              </a:lnSpc>
              <a:buClr>
                <a:srgbClr val="007AB3"/>
              </a:buClr>
              <a:buSzPct val="110000"/>
              <a:buFont typeface="Wingdings" panose="05000000000000000000" pitchFamily="2" charset="2"/>
              <a:buChar char="§"/>
              <a:defRPr/>
            </a:pPr>
            <a:r>
              <a:rPr lang="en-US" sz="2000" b="1" dirty="0" smtClean="0"/>
              <a:t>Private Insurance </a:t>
            </a:r>
          </a:p>
          <a:p>
            <a:pPr marL="457200" indent="-342900" defTabSz="915772">
              <a:lnSpc>
                <a:spcPct val="120000"/>
              </a:lnSpc>
              <a:buClr>
                <a:srgbClr val="007AB3"/>
              </a:buClr>
              <a:buSzPct val="110000"/>
              <a:buFont typeface="Wingdings" panose="05000000000000000000" pitchFamily="2" charset="2"/>
              <a:buChar char="§"/>
              <a:defRPr/>
            </a:pPr>
            <a:r>
              <a:rPr lang="en-US" sz="2000" b="1" dirty="0" smtClean="0"/>
              <a:t>TRICARE</a:t>
            </a:r>
          </a:p>
          <a:p>
            <a:pPr marL="457200" indent="-342900" defTabSz="915772">
              <a:lnSpc>
                <a:spcPct val="120000"/>
              </a:lnSpc>
              <a:buClr>
                <a:srgbClr val="007AB3"/>
              </a:buClr>
              <a:buSzPct val="110000"/>
              <a:buFont typeface="Wingdings" panose="05000000000000000000" pitchFamily="2" charset="2"/>
              <a:buChar char="§"/>
              <a:defRPr/>
            </a:pPr>
            <a:r>
              <a:rPr lang="en-US" sz="2000" b="1" dirty="0" smtClean="0"/>
              <a:t>Children's Health Insurance Program (CHIP) </a:t>
            </a:r>
          </a:p>
          <a:p>
            <a:pPr marL="457200" indent="-342900" defTabSz="915772">
              <a:lnSpc>
                <a:spcPct val="120000"/>
              </a:lnSpc>
              <a:buClr>
                <a:srgbClr val="007AB3"/>
              </a:buClr>
              <a:buSzPct val="110000"/>
              <a:buFont typeface="Wingdings" panose="05000000000000000000" pitchFamily="2" charset="2"/>
              <a:buChar char="§"/>
              <a:defRPr/>
            </a:pPr>
            <a:r>
              <a:rPr lang="en-US" sz="2000" b="1" dirty="0" smtClean="0"/>
              <a:t>Medicaid</a:t>
            </a:r>
          </a:p>
          <a:p>
            <a:pPr marL="457200" indent="-342900" defTabSz="915772">
              <a:lnSpc>
                <a:spcPct val="120000"/>
              </a:lnSpc>
              <a:buClr>
                <a:srgbClr val="007AB3"/>
              </a:buClr>
              <a:buSzPct val="110000"/>
              <a:buFont typeface="Wingdings" panose="05000000000000000000" pitchFamily="2" charset="2"/>
              <a:buChar char="§"/>
              <a:defRPr/>
            </a:pPr>
            <a:r>
              <a:rPr lang="en-US" sz="2000" b="1" dirty="0" smtClean="0"/>
              <a:t>Family Out of Pocket Payments</a:t>
            </a:r>
            <a:endParaRPr lang="en-US" sz="2000" b="1" dirty="0"/>
          </a:p>
        </p:txBody>
      </p:sp>
      <p:pic>
        <p:nvPicPr>
          <p:cNvPr id="9" name="Picture 8" descr="Pie chart showing 51% in blu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263900"/>
            <a:ext cx="4953000" cy="3236865"/>
          </a:xfrm>
          <a:prstGeom prst="rect">
            <a:avLst/>
          </a:prstGeom>
          <a:effectLst>
            <a:softEdge rad="31750"/>
          </a:effectLst>
        </p:spPr>
      </p:pic>
      <p:pic>
        <p:nvPicPr>
          <p:cNvPr id="10" name="Data Reporting Funding_16.mp3" descr="Let’s learn about the various sources of funds for contractors.&#10;51% of contractor funds come from the following 5 sources:&#10;&#10;Private Insurance&#10;TRICARE&#10;Children's Health Insurance Program (CHIP) &#10;Medicaid and&#10;Family Out of Pocket Payments&#10;&#10;There are various private health insurance plans.  Some of the most common are fully insured employer contracts with insurance companies: employer self-funded or self-insured group policies, and individual or family policies purchased directly from insurance companies. The amount of insurance coverage depends on what was purchased by the employer or family and can change periodically.   &#10;&#10;TRICARE is the U.S. Department of Defense health care entitlement program for active duty, Guard and Reserve and retired members of the military, and their eligible family members and survivors. Reimbursement is based on fee-for-service and only reimburses for physical and behavioral health services.&#10;&#10;Children’s Health Insurance Program (CHIP) is a health insurance program designed for children whose families do not qualify for Medicaid and cannot afford private health insurance. To qualify, the child must be under age 19, a Texas resident, and a U.S. citizen or legal permanent resident.  Coverage is for 12 months and families must re-apply after that time. Most physical and behavioral health services are reimbursed by CHIP MCOs contracted through HHS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7751" y="6234892"/>
            <a:ext cx="609600" cy="609600"/>
          </a:xfrm>
          <a:prstGeom prst="rect">
            <a:avLst/>
          </a:prstGeom>
        </p:spPr>
      </p:pic>
    </p:spTree>
    <p:extLst>
      <p:ext uri="{BB962C8B-B14F-4D97-AF65-F5344CB8AC3E}">
        <p14:creationId xmlns:p14="http://schemas.microsoft.com/office/powerpoint/2010/main" val="22523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ECI Funding Sources</a:t>
            </a:r>
            <a:endParaRPr lang="en-US" dirty="0"/>
          </a:p>
        </p:txBody>
      </p:sp>
      <p:sp>
        <p:nvSpPr>
          <p:cNvPr id="3" name="TextBox 2"/>
          <p:cNvSpPr txBox="1"/>
          <p:nvPr/>
        </p:nvSpPr>
        <p:spPr>
          <a:xfrm>
            <a:off x="1376039" y="1663700"/>
            <a:ext cx="7130278" cy="1015663"/>
          </a:xfrm>
          <a:prstGeom prst="rect">
            <a:avLst/>
          </a:prstGeom>
          <a:noFill/>
        </p:spPr>
        <p:txBody>
          <a:bodyPr wrap="square" rtlCol="0">
            <a:spAutoFit/>
          </a:bodyPr>
          <a:lstStyle/>
          <a:p>
            <a:r>
              <a:rPr lang="en-US" sz="2400" dirty="0" smtClean="0">
                <a:solidFill>
                  <a:srgbClr val="FFC80A"/>
                </a:solidFill>
              </a:rPr>
              <a:t>HHSC appropriations via contract</a:t>
            </a:r>
          </a:p>
          <a:p>
            <a:r>
              <a:rPr lang="en-US" sz="1200" dirty="0" smtClean="0">
                <a:solidFill>
                  <a:schemeClr val="bg1"/>
                </a:solidFill>
              </a:rPr>
              <a:t> (44% </a:t>
            </a:r>
            <a:r>
              <a:rPr lang="en-US" sz="1200" dirty="0">
                <a:solidFill>
                  <a:schemeClr val="bg1"/>
                </a:solidFill>
              </a:rPr>
              <a:t>of contractor funding, FY 2014)</a:t>
            </a:r>
          </a:p>
          <a:p>
            <a:endParaRPr lang="en-US" sz="2400" dirty="0">
              <a:solidFill>
                <a:srgbClr val="FFC80A"/>
              </a:solidFill>
            </a:endParaRPr>
          </a:p>
        </p:txBody>
      </p:sp>
      <p:sp>
        <p:nvSpPr>
          <p:cNvPr id="6" name="Content Placeholder 2"/>
          <p:cNvSpPr txBox="1">
            <a:spLocks/>
          </p:cNvSpPr>
          <p:nvPr/>
        </p:nvSpPr>
        <p:spPr>
          <a:xfrm>
            <a:off x="1058539" y="2520591"/>
            <a:ext cx="3602361" cy="4260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defTabSz="915772">
              <a:lnSpc>
                <a:spcPct val="100000"/>
              </a:lnSpc>
              <a:buClr>
                <a:srgbClr val="007AB3"/>
              </a:buClr>
              <a:buSzPct val="110000"/>
              <a:buFont typeface="Wingdings" panose="05000000000000000000" pitchFamily="2" charset="2"/>
              <a:buChar char="§"/>
              <a:defRPr/>
            </a:pPr>
            <a:r>
              <a:rPr lang="en-US" sz="2000" b="1" dirty="0"/>
              <a:t>IDEA Part C</a:t>
            </a:r>
          </a:p>
          <a:p>
            <a:pPr marL="457200" indent="-342900" defTabSz="915772">
              <a:lnSpc>
                <a:spcPct val="100000"/>
              </a:lnSpc>
              <a:buClr>
                <a:srgbClr val="007AB3"/>
              </a:buClr>
              <a:buSzPct val="110000"/>
              <a:buFont typeface="Wingdings" panose="05000000000000000000" pitchFamily="2" charset="2"/>
              <a:buChar char="§"/>
              <a:defRPr/>
            </a:pPr>
            <a:r>
              <a:rPr lang="en-US" sz="2000" b="1" dirty="0"/>
              <a:t>IDEA Part B</a:t>
            </a:r>
          </a:p>
          <a:p>
            <a:pPr marL="457200" indent="-342900" defTabSz="915772">
              <a:lnSpc>
                <a:spcPct val="100000"/>
              </a:lnSpc>
              <a:buClr>
                <a:srgbClr val="007AB3"/>
              </a:buClr>
              <a:buSzPct val="110000"/>
              <a:buFont typeface="Wingdings" panose="05000000000000000000" pitchFamily="2" charset="2"/>
              <a:buChar char="§"/>
              <a:defRPr/>
            </a:pPr>
            <a:r>
              <a:rPr lang="en-US" sz="2000" b="1" dirty="0"/>
              <a:t>Temporary Assistance for Needy Families (TANF)</a:t>
            </a:r>
          </a:p>
          <a:p>
            <a:pPr marL="457200" indent="-342900" defTabSz="915772">
              <a:lnSpc>
                <a:spcPct val="100000"/>
              </a:lnSpc>
              <a:buClr>
                <a:srgbClr val="007AB3"/>
              </a:buClr>
              <a:buSzPct val="110000"/>
              <a:buFont typeface="Wingdings" panose="05000000000000000000" pitchFamily="2" charset="2"/>
              <a:buChar char="§"/>
              <a:defRPr/>
            </a:pPr>
            <a:r>
              <a:rPr lang="en-US" sz="2000" b="1" dirty="0"/>
              <a:t>Foundation School Funds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251201"/>
            <a:ext cx="4953000" cy="3107072"/>
          </a:xfrm>
          <a:prstGeom prst="rect">
            <a:avLst/>
          </a:prstGeom>
          <a:effectLst>
            <a:softEdge rad="31750"/>
          </a:effectLst>
        </p:spPr>
      </p:pic>
      <p:pic>
        <p:nvPicPr>
          <p:cNvPr id="11" name="Data reporting recuts_Slide 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0225" y="6236970"/>
            <a:ext cx="609600" cy="609600"/>
          </a:xfrm>
          <a:prstGeom prst="rect">
            <a:avLst/>
          </a:prstGeom>
        </p:spPr>
      </p:pic>
    </p:spTree>
    <p:extLst>
      <p:ext uri="{BB962C8B-B14F-4D97-AF65-F5344CB8AC3E}">
        <p14:creationId xmlns:p14="http://schemas.microsoft.com/office/powerpoint/2010/main" val="303306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ECI Funding Sources</a:t>
            </a:r>
            <a:endParaRPr lang="en-US" dirty="0"/>
          </a:p>
        </p:txBody>
      </p:sp>
      <p:sp>
        <p:nvSpPr>
          <p:cNvPr id="3" name="TextBox 2"/>
          <p:cNvSpPr txBox="1"/>
          <p:nvPr/>
        </p:nvSpPr>
        <p:spPr>
          <a:xfrm>
            <a:off x="1376039" y="1663700"/>
            <a:ext cx="7130278" cy="1015663"/>
          </a:xfrm>
          <a:prstGeom prst="rect">
            <a:avLst/>
          </a:prstGeom>
          <a:noFill/>
        </p:spPr>
        <p:txBody>
          <a:bodyPr wrap="square" rtlCol="0">
            <a:spAutoFit/>
          </a:bodyPr>
          <a:lstStyle/>
          <a:p>
            <a:r>
              <a:rPr lang="en-US" sz="2400" dirty="0" smtClean="0">
                <a:solidFill>
                  <a:srgbClr val="FFC80A"/>
                </a:solidFill>
              </a:rPr>
              <a:t>Local agency earned or collected funds</a:t>
            </a:r>
          </a:p>
          <a:p>
            <a:r>
              <a:rPr lang="en-US" sz="1200" dirty="0" smtClean="0">
                <a:solidFill>
                  <a:schemeClr val="bg1"/>
                </a:solidFill>
              </a:rPr>
              <a:t> (5% </a:t>
            </a:r>
            <a:r>
              <a:rPr lang="en-US" sz="1200" dirty="0">
                <a:solidFill>
                  <a:schemeClr val="bg1"/>
                </a:solidFill>
              </a:rPr>
              <a:t>of contractor funding, FY 2014)</a:t>
            </a:r>
          </a:p>
          <a:p>
            <a:endParaRPr lang="en-US" sz="2400" dirty="0">
              <a:solidFill>
                <a:srgbClr val="FFC80A"/>
              </a:solidFill>
            </a:endParaRPr>
          </a:p>
        </p:txBody>
      </p:sp>
      <p:sp>
        <p:nvSpPr>
          <p:cNvPr id="6" name="Content Placeholder 2"/>
          <p:cNvSpPr txBox="1">
            <a:spLocks/>
          </p:cNvSpPr>
          <p:nvPr/>
        </p:nvSpPr>
        <p:spPr>
          <a:xfrm>
            <a:off x="1058539" y="2520591"/>
            <a:ext cx="3602361" cy="4260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defTabSz="915772">
              <a:lnSpc>
                <a:spcPct val="100000"/>
              </a:lnSpc>
              <a:buClr>
                <a:srgbClr val="007AB3"/>
              </a:buClr>
              <a:buSzPct val="110000"/>
              <a:buFont typeface="Wingdings" panose="05000000000000000000" pitchFamily="2" charset="2"/>
              <a:buChar char="§"/>
              <a:defRPr/>
            </a:pPr>
            <a:r>
              <a:rPr lang="en-US" sz="2000" b="1" dirty="0"/>
              <a:t>Cash and in-kind donations </a:t>
            </a:r>
          </a:p>
          <a:p>
            <a:pPr marL="457200" indent="-342900" defTabSz="915772">
              <a:lnSpc>
                <a:spcPct val="100000"/>
              </a:lnSpc>
              <a:buClr>
                <a:srgbClr val="007AB3"/>
              </a:buClr>
              <a:buSzPct val="110000"/>
              <a:buFont typeface="Wingdings" panose="05000000000000000000" pitchFamily="2" charset="2"/>
              <a:buChar char="§"/>
              <a:defRPr/>
            </a:pPr>
            <a:r>
              <a:rPr lang="en-US" sz="2000" b="1" dirty="0"/>
              <a:t>City and county fees</a:t>
            </a:r>
          </a:p>
          <a:p>
            <a:pPr marL="457200" indent="-342900" defTabSz="915772">
              <a:lnSpc>
                <a:spcPct val="100000"/>
              </a:lnSpc>
              <a:buClr>
                <a:srgbClr val="007AB3"/>
              </a:buClr>
              <a:buSzPct val="110000"/>
              <a:buFont typeface="Wingdings" panose="05000000000000000000" pitchFamily="2" charset="2"/>
              <a:buChar char="§"/>
              <a:defRPr/>
            </a:pPr>
            <a:r>
              <a:rPr lang="en-US" sz="2000" b="1" dirty="0"/>
              <a:t>United Way contributions</a:t>
            </a:r>
          </a:p>
          <a:p>
            <a:pPr marL="457200" indent="-342900" defTabSz="915772">
              <a:lnSpc>
                <a:spcPct val="100000"/>
              </a:lnSpc>
              <a:buClr>
                <a:srgbClr val="007AB3"/>
              </a:buClr>
              <a:buSzPct val="110000"/>
              <a:buFont typeface="Wingdings" panose="05000000000000000000" pitchFamily="2" charset="2"/>
              <a:buChar char="§"/>
              <a:defRPr/>
            </a:pPr>
            <a:r>
              <a:rPr lang="en-US" sz="2000" b="1" dirty="0"/>
              <a:t>Fundraisers </a:t>
            </a:r>
          </a:p>
          <a:p>
            <a:pPr marL="457200" indent="-342900" defTabSz="915772">
              <a:lnSpc>
                <a:spcPct val="100000"/>
              </a:lnSpc>
              <a:buClr>
                <a:srgbClr val="007AB3"/>
              </a:buClr>
              <a:buSzPct val="110000"/>
              <a:buFont typeface="Wingdings" panose="05000000000000000000" pitchFamily="2" charset="2"/>
              <a:buChar char="§"/>
              <a:defRPr/>
            </a:pPr>
            <a:r>
              <a:rPr lang="en-US" sz="2000" b="1" dirty="0"/>
              <a:t>Foundations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306044"/>
            <a:ext cx="4953000" cy="2997386"/>
          </a:xfrm>
          <a:prstGeom prst="rect">
            <a:avLst/>
          </a:prstGeom>
          <a:effectLst>
            <a:softEdge rad="31750"/>
          </a:effectLst>
        </p:spPr>
      </p:pic>
      <p:pic>
        <p:nvPicPr>
          <p:cNvPr id="8" name="Data Reporting Funding_18.mp3" descr="Lastly, ECI contractors received local funding for a total of 5% of funding via cash and in-kind donations, city and county fees, United Way contributions, fundraisers, and foundation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5430" y="6236970"/>
            <a:ext cx="609600" cy="609600"/>
          </a:xfrm>
          <a:prstGeom prst="rect">
            <a:avLst/>
          </a:prstGeom>
        </p:spPr>
      </p:pic>
    </p:spTree>
    <p:extLst>
      <p:ext uri="{BB962C8B-B14F-4D97-AF65-F5344CB8AC3E}">
        <p14:creationId xmlns:p14="http://schemas.microsoft.com/office/powerpoint/2010/main" val="258304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Contractors’ Responsibilities</a:t>
            </a:r>
            <a:endParaRPr lang="en-US" dirty="0"/>
          </a:p>
        </p:txBody>
      </p:sp>
      <p:sp>
        <p:nvSpPr>
          <p:cNvPr id="8" name="Text Placeholder 7"/>
          <p:cNvSpPr>
            <a:spLocks noGrp="1"/>
          </p:cNvSpPr>
          <p:nvPr>
            <p:ph type="body" idx="1"/>
          </p:nvPr>
        </p:nvSpPr>
        <p:spPr/>
        <p:txBody>
          <a:bodyPr/>
          <a:lstStyle/>
          <a:p>
            <a:r>
              <a:rPr lang="en-US" dirty="0" smtClean="0"/>
              <a:t>ECI contractors are required to:</a:t>
            </a:r>
            <a:endParaRPr lang="en-US" dirty="0"/>
          </a:p>
        </p:txBody>
      </p:sp>
      <p:sp>
        <p:nvSpPr>
          <p:cNvPr id="9" name="Text Placeholder 8"/>
          <p:cNvSpPr>
            <a:spLocks noGrp="1"/>
          </p:cNvSpPr>
          <p:nvPr>
            <p:ph type="body" idx="13"/>
          </p:nvPr>
        </p:nvSpPr>
        <p:spPr/>
        <p:txBody>
          <a:bodyPr>
            <a:normAutofit fontScale="92500"/>
          </a:bodyPr>
          <a:lstStyle/>
          <a:p>
            <a:pPr>
              <a:spcBef>
                <a:spcPts val="0"/>
              </a:spcBef>
              <a:buClr>
                <a:srgbClr val="007AB3"/>
              </a:buClr>
            </a:pPr>
            <a:r>
              <a:rPr lang="en-US" sz="2200" dirty="0"/>
              <a:t>Become an enrolled provider to provide direct services and bill services to third-party </a:t>
            </a:r>
            <a:r>
              <a:rPr lang="en-US" sz="2200" dirty="0" err="1"/>
              <a:t>payors</a:t>
            </a:r>
            <a:endParaRPr lang="en-US" sz="2200" dirty="0"/>
          </a:p>
          <a:p>
            <a:pPr>
              <a:spcBef>
                <a:spcPts val="0"/>
              </a:spcBef>
              <a:buClr>
                <a:srgbClr val="007AB3"/>
              </a:buClr>
            </a:pPr>
            <a:endParaRPr lang="en-US" sz="2200" dirty="0"/>
          </a:p>
          <a:p>
            <a:pPr>
              <a:spcBef>
                <a:spcPts val="0"/>
              </a:spcBef>
              <a:buClr>
                <a:srgbClr val="007AB3"/>
              </a:buClr>
            </a:pPr>
            <a:r>
              <a:rPr lang="en-US" sz="2200" dirty="0"/>
              <a:t>Establish third-party billing systems</a:t>
            </a:r>
          </a:p>
          <a:p>
            <a:pPr>
              <a:spcBef>
                <a:spcPts val="0"/>
              </a:spcBef>
              <a:buClr>
                <a:srgbClr val="007AB3"/>
              </a:buClr>
            </a:pPr>
            <a:endParaRPr lang="en-US" sz="2200" dirty="0"/>
          </a:p>
          <a:p>
            <a:pPr>
              <a:spcBef>
                <a:spcPts val="0"/>
              </a:spcBef>
              <a:buClr>
                <a:srgbClr val="007AB3"/>
              </a:buClr>
            </a:pPr>
            <a:r>
              <a:rPr lang="en-US" sz="2200" dirty="0"/>
              <a:t>Verify child’s eligibility with third-party </a:t>
            </a:r>
            <a:r>
              <a:rPr lang="en-US" sz="2200" dirty="0" err="1"/>
              <a:t>payors</a:t>
            </a:r>
            <a:endParaRPr lang="en-US" sz="2200" dirty="0"/>
          </a:p>
          <a:p>
            <a:pPr>
              <a:spcBef>
                <a:spcPts val="0"/>
              </a:spcBef>
              <a:buClr>
                <a:srgbClr val="007AB3"/>
              </a:buClr>
            </a:pPr>
            <a:endParaRPr lang="en-US" sz="2200" dirty="0"/>
          </a:p>
          <a:p>
            <a:pPr>
              <a:spcBef>
                <a:spcPts val="0"/>
              </a:spcBef>
              <a:buClr>
                <a:srgbClr val="007AB3"/>
              </a:buClr>
            </a:pPr>
            <a:r>
              <a:rPr lang="en-US" sz="2200" dirty="0"/>
              <a:t>Complete and submit claims to third-party </a:t>
            </a:r>
            <a:r>
              <a:rPr lang="en-US" sz="2200" dirty="0" err="1"/>
              <a:t>payors</a:t>
            </a:r>
            <a:endParaRPr lang="en-US" sz="2200" dirty="0"/>
          </a:p>
          <a:p>
            <a:pPr marL="457200">
              <a:spcBef>
                <a:spcPts val="0"/>
              </a:spcBef>
              <a:buClr>
                <a:srgbClr val="007AB3"/>
              </a:buClr>
            </a:pPr>
            <a:endParaRPr lang="en-US" sz="2200" dirty="0"/>
          </a:p>
          <a:p>
            <a:pPr>
              <a:spcBef>
                <a:spcPts val="0"/>
              </a:spcBef>
              <a:buClr>
                <a:srgbClr val="007AB3"/>
              </a:buClr>
            </a:pPr>
            <a:r>
              <a:rPr lang="en-US" sz="2200" dirty="0"/>
              <a:t>Know third-party </a:t>
            </a:r>
            <a:r>
              <a:rPr lang="en-US" sz="2200" dirty="0" err="1"/>
              <a:t>payors’</a:t>
            </a:r>
            <a:r>
              <a:rPr lang="en-US" sz="2200" dirty="0"/>
              <a:t> pre-requisites for reimbursement</a:t>
            </a:r>
          </a:p>
          <a:p>
            <a:endParaRPr lang="en-US" dirty="0"/>
          </a:p>
        </p:txBody>
      </p:sp>
      <p:pic>
        <p:nvPicPr>
          <p:cNvPr id="10" name="Data Reporting Funding_19.mp3" descr="ECI contractors are required to:&#10;&#10;Obtain a National Provider Identifier (NPI) and Texas Provider Identifier (TPI) to provide direct services and bill services to third-party payors.   &#10;Make a good faith effort to enroll as a provider with private insurance companies serving ECI families in their local service area.  &#10;Establish systems and develop processes for billing for ECI services to third parties.  &#10;Always verify a child’s third-party benefits before submitting claims for reimbursement for services provided. &#10;Understand the specific payor’s requirements for submitting claims.  These requirements are normally listed in the provider manuals and may also be included in the provider agree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5430" y="6236970"/>
            <a:ext cx="609600" cy="609600"/>
          </a:xfrm>
          <a:prstGeom prst="rect">
            <a:avLst/>
          </a:prstGeom>
        </p:spPr>
      </p:pic>
    </p:spTree>
    <p:extLst>
      <p:ext uri="{BB962C8B-B14F-4D97-AF65-F5344CB8AC3E}">
        <p14:creationId xmlns:p14="http://schemas.microsoft.com/office/powerpoint/2010/main" val="43661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Reporting Requirements</a:t>
            </a:r>
            <a:endParaRPr lang="en-US" dirty="0"/>
          </a:p>
        </p:txBody>
      </p:sp>
      <p:sp>
        <p:nvSpPr>
          <p:cNvPr id="8" name="Text Placeholder 7"/>
          <p:cNvSpPr>
            <a:spLocks noGrp="1"/>
          </p:cNvSpPr>
          <p:nvPr>
            <p:ph type="body" sz="quarter" idx="14"/>
          </p:nvPr>
        </p:nvSpPr>
        <p:spPr>
          <a:xfrm>
            <a:off x="560342" y="3187700"/>
            <a:ext cx="8012157" cy="3400271"/>
          </a:xfrm>
        </p:spPr>
        <p:txBody>
          <a:bodyPr>
            <a:normAutofit/>
          </a:bodyPr>
          <a:lstStyle/>
          <a:p>
            <a:pPr>
              <a:buClr>
                <a:srgbClr val="007AB3"/>
              </a:buClr>
            </a:pPr>
            <a:r>
              <a:rPr lang="en-US" sz="2000" dirty="0"/>
              <a:t>ECI is responsible for administration of the Texas Part C system of the Individuals with Disabilities Education Act (IDEA)</a:t>
            </a:r>
          </a:p>
          <a:p>
            <a:pPr lvl="0">
              <a:buClr>
                <a:srgbClr val="007AB3"/>
              </a:buClr>
            </a:pPr>
            <a:r>
              <a:rPr lang="en-US" sz="2000" dirty="0"/>
              <a:t>The APR is submitted to the U.S. Department of Education, Office of Special Education Programs annually</a:t>
            </a:r>
          </a:p>
          <a:p>
            <a:pPr>
              <a:buClr>
                <a:srgbClr val="007AB3"/>
              </a:buClr>
            </a:pPr>
            <a:r>
              <a:rPr lang="en-US" sz="2000" dirty="0"/>
              <a:t>The APR is reviewed and approved by the ECI Advisory Committee</a:t>
            </a:r>
          </a:p>
          <a:p>
            <a:pPr>
              <a:buClr>
                <a:srgbClr val="007AB3"/>
              </a:buClr>
            </a:pPr>
            <a:r>
              <a:rPr lang="en-US" sz="2000" dirty="0"/>
              <a:t>Visit the </a:t>
            </a:r>
            <a:r>
              <a:rPr lang="en-US" sz="2000" dirty="0">
                <a:hlinkClick r:id="rId5"/>
              </a:rPr>
              <a:t>U.S. Department of Education, Office of Special Education Programs (OSEP) website </a:t>
            </a:r>
            <a:r>
              <a:rPr lang="en-US" sz="2000" dirty="0"/>
              <a:t>to review the current APR reports</a:t>
            </a:r>
            <a:endParaRPr lang="en-US" sz="1800" dirty="0"/>
          </a:p>
        </p:txBody>
      </p:sp>
      <p:sp>
        <p:nvSpPr>
          <p:cNvPr id="9" name="Rounded Rectangle 8"/>
          <p:cNvSpPr/>
          <p:nvPr/>
        </p:nvSpPr>
        <p:spPr>
          <a:xfrm>
            <a:off x="1143000" y="2438400"/>
            <a:ext cx="6858000" cy="5334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Annual Performance Report (APR</a:t>
            </a:r>
            <a:r>
              <a:rPr lang="en-US" sz="2400" b="1" dirty="0" smtClean="0">
                <a:solidFill>
                  <a:schemeClr val="tx2"/>
                </a:solidFill>
              </a:rPr>
              <a:t>)</a:t>
            </a:r>
            <a:endParaRPr lang="en-US" sz="2400" b="1" dirty="0">
              <a:solidFill>
                <a:schemeClr val="tx2"/>
              </a:solidFill>
            </a:endParaRPr>
          </a:p>
        </p:txBody>
      </p:sp>
      <p:pic>
        <p:nvPicPr>
          <p:cNvPr id="10" name="AC Edits- Data Reporting recuts_Slid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0670" y="6229350"/>
            <a:ext cx="609600" cy="609600"/>
          </a:xfrm>
          <a:prstGeom prst="rect">
            <a:avLst/>
          </a:prstGeom>
        </p:spPr>
      </p:pic>
    </p:spTree>
    <p:extLst>
      <p:ext uri="{BB962C8B-B14F-4D97-AF65-F5344CB8AC3E}">
        <p14:creationId xmlns:p14="http://schemas.microsoft.com/office/powerpoint/2010/main" val="27839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Contractors’ Responsibilities</a:t>
            </a:r>
            <a:endParaRPr lang="en-US" dirty="0"/>
          </a:p>
        </p:txBody>
      </p:sp>
      <p:sp>
        <p:nvSpPr>
          <p:cNvPr id="8" name="Text Placeholder 7"/>
          <p:cNvSpPr>
            <a:spLocks noGrp="1"/>
          </p:cNvSpPr>
          <p:nvPr>
            <p:ph type="body" idx="1"/>
          </p:nvPr>
        </p:nvSpPr>
        <p:spPr/>
        <p:txBody>
          <a:bodyPr/>
          <a:lstStyle/>
          <a:p>
            <a:r>
              <a:rPr lang="en-US" dirty="0" smtClean="0"/>
              <a:t>ECI contractors are required to:</a:t>
            </a:r>
            <a:endParaRPr lang="en-US" dirty="0"/>
          </a:p>
        </p:txBody>
      </p:sp>
      <p:sp>
        <p:nvSpPr>
          <p:cNvPr id="9" name="Text Placeholder 8"/>
          <p:cNvSpPr>
            <a:spLocks noGrp="1"/>
          </p:cNvSpPr>
          <p:nvPr>
            <p:ph type="body" idx="13"/>
          </p:nvPr>
        </p:nvSpPr>
        <p:spPr/>
        <p:txBody>
          <a:bodyPr>
            <a:normAutofit fontScale="77500" lnSpcReduction="20000"/>
          </a:bodyPr>
          <a:lstStyle/>
          <a:p>
            <a:pPr marL="114300" indent="0">
              <a:lnSpc>
                <a:spcPct val="120000"/>
              </a:lnSpc>
              <a:buClr>
                <a:srgbClr val="007AB3"/>
              </a:buClr>
              <a:buNone/>
            </a:pPr>
            <a:r>
              <a:rPr lang="en-US" b="1" dirty="0"/>
              <a:t>Obtain prior written parental consent before:</a:t>
            </a:r>
            <a:endParaRPr lang="en-US" sz="1200" dirty="0"/>
          </a:p>
          <a:p>
            <a:pPr marL="800089" lvl="1" indent="-342900">
              <a:lnSpc>
                <a:spcPct val="120000"/>
              </a:lnSpc>
              <a:buClr>
                <a:srgbClr val="007AB3"/>
              </a:buClr>
              <a:buFont typeface="Arial" panose="020B0604020202020204" pitchFamily="34" charset="0"/>
              <a:buChar char="•"/>
            </a:pPr>
            <a:r>
              <a:rPr lang="en-US" dirty="0">
                <a:solidFill>
                  <a:schemeClr val="tx2"/>
                </a:solidFill>
              </a:rPr>
              <a:t>releasing personally identifiable information to any third-party </a:t>
            </a:r>
            <a:r>
              <a:rPr lang="en-US" dirty="0" err="1">
                <a:solidFill>
                  <a:schemeClr val="tx2"/>
                </a:solidFill>
              </a:rPr>
              <a:t>payor</a:t>
            </a:r>
            <a:r>
              <a:rPr lang="en-US" dirty="0">
                <a:solidFill>
                  <a:schemeClr val="tx2"/>
                </a:solidFill>
              </a:rPr>
              <a:t> or</a:t>
            </a:r>
            <a:endParaRPr lang="en-US" sz="1100" dirty="0">
              <a:solidFill>
                <a:schemeClr val="tx2"/>
              </a:solidFill>
            </a:endParaRPr>
          </a:p>
          <a:p>
            <a:pPr marL="800089" lvl="1" indent="-342900">
              <a:lnSpc>
                <a:spcPct val="120000"/>
              </a:lnSpc>
              <a:buClr>
                <a:srgbClr val="007AB3"/>
              </a:buClr>
              <a:buFont typeface="Arial" panose="020B0604020202020204" pitchFamily="34" charset="0"/>
              <a:buChar char="•"/>
            </a:pPr>
            <a:r>
              <a:rPr lang="en-US" dirty="0">
                <a:solidFill>
                  <a:schemeClr val="tx2"/>
                </a:solidFill>
              </a:rPr>
              <a:t>billing private insurance.</a:t>
            </a:r>
            <a:endParaRPr lang="en-US" sz="1050" dirty="0">
              <a:solidFill>
                <a:schemeClr val="tx2"/>
              </a:solidFill>
            </a:endParaRPr>
          </a:p>
          <a:p>
            <a:pPr marL="114300" indent="0">
              <a:lnSpc>
                <a:spcPct val="120000"/>
              </a:lnSpc>
              <a:buClr>
                <a:srgbClr val="007AB3"/>
              </a:buClr>
              <a:buNone/>
            </a:pPr>
            <a:r>
              <a:rPr lang="en-US" b="1" dirty="0"/>
              <a:t>Make sure claims:</a:t>
            </a:r>
          </a:p>
          <a:p>
            <a:pPr marL="800089" lvl="1" indent="-342900">
              <a:lnSpc>
                <a:spcPct val="120000"/>
              </a:lnSpc>
              <a:buClr>
                <a:srgbClr val="007AB3"/>
              </a:buClr>
              <a:buFont typeface="Arial" panose="020B0604020202020204" pitchFamily="34" charset="0"/>
              <a:buChar char="•"/>
            </a:pPr>
            <a:r>
              <a:rPr lang="en-US" dirty="0">
                <a:solidFill>
                  <a:schemeClr val="tx2"/>
                </a:solidFill>
              </a:rPr>
              <a:t>accurately reflect services provided, supported by documentation, and</a:t>
            </a:r>
          </a:p>
          <a:p>
            <a:pPr marL="800089" lvl="1" indent="-342900">
              <a:lnSpc>
                <a:spcPct val="120000"/>
              </a:lnSpc>
              <a:buClr>
                <a:srgbClr val="007AB3"/>
              </a:buClr>
              <a:buFont typeface="Arial" panose="020B0604020202020204" pitchFamily="34" charset="0"/>
              <a:buChar char="•"/>
            </a:pPr>
            <a:r>
              <a:rPr lang="en-US" dirty="0">
                <a:solidFill>
                  <a:schemeClr val="tx2"/>
                </a:solidFill>
              </a:rPr>
              <a:t>include correct billing information and billing codes.</a:t>
            </a:r>
          </a:p>
          <a:p>
            <a:pPr marL="114300" indent="0">
              <a:lnSpc>
                <a:spcPct val="120000"/>
              </a:lnSpc>
              <a:buClr>
                <a:srgbClr val="007AB3"/>
              </a:buClr>
              <a:buNone/>
            </a:pPr>
            <a:r>
              <a:rPr lang="en-US" b="1" dirty="0"/>
              <a:t>Maintain claims documentation in the child’s record.</a:t>
            </a:r>
          </a:p>
          <a:p>
            <a:endParaRPr lang="en-US" dirty="0"/>
          </a:p>
        </p:txBody>
      </p:sp>
      <p:pic>
        <p:nvPicPr>
          <p:cNvPr id="6" name="Data Reporting Funding_20.mp3" descr="The ECI contractor must always obtain written parental consent before releasing personally identifiable information to any third party-payor or billing private insurance.&#10;&#10;Make sure:&#10;Billing codes are correct on the claim form and claims accurately reflect the services provided to receive reimbursement and there is documentation to support delivery of services.&#10;Documentation and records must be accurate to support the services billed. Documentation must also be in the child’s record or available for auditing purpose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7409" y="6234446"/>
            <a:ext cx="609600" cy="609600"/>
          </a:xfrm>
          <a:prstGeom prst="rect">
            <a:avLst/>
          </a:prstGeom>
        </p:spPr>
      </p:pic>
    </p:spTree>
    <p:extLst>
      <p:ext uri="{BB962C8B-B14F-4D97-AF65-F5344CB8AC3E}">
        <p14:creationId xmlns:p14="http://schemas.microsoft.com/office/powerpoint/2010/main" val="174577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Questions?</a:t>
            </a:r>
            <a:endParaRPr lang="en-US" dirty="0"/>
          </a:p>
        </p:txBody>
      </p:sp>
      <p:sp>
        <p:nvSpPr>
          <p:cNvPr id="5" name="Date Placeholder 4"/>
          <p:cNvSpPr>
            <a:spLocks noGrp="1"/>
          </p:cNvSpPr>
          <p:nvPr>
            <p:ph type="dt" sz="half" idx="10"/>
          </p:nvPr>
        </p:nvSpPr>
        <p:spPr/>
        <p:txBody>
          <a:bodyPr/>
          <a:lstStyle/>
          <a:p>
            <a:fld id="{B94F94E2-85F5-4BE5-813E-555336E46351}" type="datetime1">
              <a:rPr lang="en-US" smtClean="0"/>
              <a:t>3/13/2017</a:t>
            </a:fld>
            <a:endParaRPr lang="en-US"/>
          </a:p>
        </p:txBody>
      </p:sp>
      <p:pic>
        <p:nvPicPr>
          <p:cNvPr id="13" name="Picture 12" title="Little girl waving goodby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110" y="1365193"/>
            <a:ext cx="6804890" cy="55069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3246" y="4926331"/>
            <a:ext cx="2029651" cy="1463040"/>
          </a:xfrm>
          <a:prstGeom prst="rect">
            <a:avLst/>
          </a:prstGeom>
        </p:spPr>
      </p:pic>
      <p:sp>
        <p:nvSpPr>
          <p:cNvPr id="12" name="Content Placeholder 5"/>
          <p:cNvSpPr>
            <a:spLocks noGrp="1"/>
          </p:cNvSpPr>
          <p:nvPr>
            <p:ph sz="half" idx="4294967295"/>
          </p:nvPr>
        </p:nvSpPr>
        <p:spPr>
          <a:xfrm>
            <a:off x="5238093" y="1830389"/>
            <a:ext cx="4038600" cy="4525963"/>
          </a:xfrm>
          <a:prstGeom prst="rect">
            <a:avLst/>
          </a:prstGeom>
        </p:spPr>
        <p:txBody>
          <a:bodyPr/>
          <a:lstStyle/>
          <a:p>
            <a:pPr marL="114300" indent="0">
              <a:buNone/>
            </a:pPr>
            <a:r>
              <a:rPr lang="en-US" sz="2400" dirty="0" smtClean="0"/>
              <a:t>Contact</a:t>
            </a:r>
            <a:r>
              <a:rPr lang="en-US" sz="2400" dirty="0"/>
              <a:t>:</a:t>
            </a:r>
          </a:p>
          <a:p>
            <a:pPr marL="365760" lvl="1" indent="0">
              <a:buNone/>
            </a:pPr>
            <a:r>
              <a:rPr lang="en-US" sz="2400" dirty="0"/>
              <a:t>ECI Advisory Committee Outreach </a:t>
            </a:r>
            <a:r>
              <a:rPr lang="en-US" sz="2400" dirty="0" smtClean="0"/>
              <a:t>Specialist listed in your manual </a:t>
            </a:r>
            <a:br>
              <a:rPr lang="en-US" sz="2400" dirty="0" smtClean="0"/>
            </a:br>
            <a:endParaRPr lang="en-US" sz="2400" dirty="0"/>
          </a:p>
          <a:p>
            <a:pPr marL="365760" lvl="1" indent="0">
              <a:buNone/>
            </a:pPr>
            <a:r>
              <a:rPr lang="en-US" sz="2400" b="1" dirty="0" smtClean="0"/>
              <a:t>ECI </a:t>
            </a:r>
            <a:r>
              <a:rPr lang="en-US" sz="2400" b="1" dirty="0"/>
              <a:t>state </a:t>
            </a:r>
            <a:r>
              <a:rPr lang="en-US" sz="2400" b="1" dirty="0" smtClean="0"/>
              <a:t>office:</a:t>
            </a:r>
            <a:br>
              <a:rPr lang="en-US" sz="2400" b="1" dirty="0" smtClean="0"/>
            </a:br>
            <a:r>
              <a:rPr lang="en-US" sz="2400" b="1" dirty="0" smtClean="0"/>
              <a:t>512-424-6754</a:t>
            </a:r>
            <a:endParaRPr lang="en-US" sz="2400" b="1" dirty="0"/>
          </a:p>
          <a:p>
            <a:endParaRPr lang="en-US" dirty="0"/>
          </a:p>
        </p:txBody>
      </p:sp>
      <p:pic>
        <p:nvPicPr>
          <p:cNvPr id="15" name="Data Reporting Funding_21.mp3" descr="If you have any questions, please contact the ECI Advisory Committee Outreach Specialist listed in your Advisory Committee member manual section 4 under the Policy and Support Section.&#10;You may also contact the ECI State office at 512-424-6754. &#10;&#10;The last item in this series of modules for Advisory Committee Orientation is a collection of resources for you to learn more about ECI.&#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5430" y="6236970"/>
            <a:ext cx="609600" cy="609600"/>
          </a:xfrm>
          <a:prstGeom prst="rect">
            <a:avLst/>
          </a:prstGeom>
        </p:spPr>
      </p:pic>
    </p:spTree>
    <p:extLst>
      <p:ext uri="{BB962C8B-B14F-4D97-AF65-F5344CB8AC3E}">
        <p14:creationId xmlns:p14="http://schemas.microsoft.com/office/powerpoint/2010/main" val="153416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 Data</a:t>
            </a:r>
            <a:endParaRPr lang="en-US" dirty="0"/>
          </a:p>
        </p:txBody>
      </p:sp>
      <p:sp>
        <p:nvSpPr>
          <p:cNvPr id="3" name="Text Placeholder 2"/>
          <p:cNvSpPr>
            <a:spLocks noGrp="1"/>
          </p:cNvSpPr>
          <p:nvPr>
            <p:ph type="body" idx="1"/>
          </p:nvPr>
        </p:nvSpPr>
        <p:spPr/>
        <p:txBody>
          <a:bodyPr>
            <a:noAutofit/>
          </a:bodyPr>
          <a:lstStyle/>
          <a:p>
            <a:r>
              <a:rPr lang="en-US" dirty="0" smtClean="0"/>
              <a:t>Texas Kids Intervention Data System (TKIDS)</a:t>
            </a:r>
            <a:endParaRPr lang="en-US" dirty="0"/>
          </a:p>
        </p:txBody>
      </p:sp>
      <p:sp>
        <p:nvSpPr>
          <p:cNvPr id="4" name="Text Placeholder 3"/>
          <p:cNvSpPr>
            <a:spLocks noGrp="1"/>
          </p:cNvSpPr>
          <p:nvPr>
            <p:ph type="body" idx="13"/>
          </p:nvPr>
        </p:nvSpPr>
        <p:spPr>
          <a:xfrm>
            <a:off x="2068604" y="2591750"/>
            <a:ext cx="6630895" cy="3859850"/>
          </a:xfrm>
        </p:spPr>
        <p:txBody>
          <a:bodyPr>
            <a:noAutofit/>
          </a:bodyPr>
          <a:lstStyle/>
          <a:p>
            <a:pPr marL="114300" indent="0">
              <a:lnSpc>
                <a:spcPct val="150000"/>
              </a:lnSpc>
              <a:buNone/>
            </a:pPr>
            <a:r>
              <a:rPr lang="en-US" sz="1800" dirty="0"/>
              <a:t>TKIDS is the ECI information and reporting system.</a:t>
            </a:r>
          </a:p>
          <a:p>
            <a:pPr marL="114300" indent="0">
              <a:lnSpc>
                <a:spcPct val="150000"/>
              </a:lnSpc>
              <a:buNone/>
            </a:pPr>
            <a:r>
              <a:rPr lang="en-US" sz="1800" dirty="0"/>
              <a:t>TKIDS information is used to: </a:t>
            </a:r>
          </a:p>
          <a:p>
            <a:pPr>
              <a:lnSpc>
                <a:spcPct val="100000"/>
              </a:lnSpc>
              <a:buClr>
                <a:srgbClr val="007AB3"/>
              </a:buClr>
            </a:pPr>
            <a:r>
              <a:rPr lang="en-US" sz="1800" dirty="0"/>
              <a:t>Help plan, monitor and budget for services</a:t>
            </a:r>
          </a:p>
          <a:p>
            <a:pPr>
              <a:lnSpc>
                <a:spcPct val="100000"/>
              </a:lnSpc>
              <a:buClr>
                <a:srgbClr val="007AB3"/>
              </a:buClr>
            </a:pPr>
            <a:r>
              <a:rPr lang="en-US" sz="1800" dirty="0"/>
              <a:t>Assist local programs in managing their ECI programs</a:t>
            </a:r>
          </a:p>
          <a:p>
            <a:pPr>
              <a:lnSpc>
                <a:spcPct val="100000"/>
              </a:lnSpc>
              <a:buClr>
                <a:srgbClr val="007AB3"/>
              </a:buClr>
            </a:pPr>
            <a:r>
              <a:rPr lang="en-US" sz="1800" dirty="0"/>
              <a:t>Identify programmatic areas in need of improvement  </a:t>
            </a:r>
          </a:p>
          <a:p>
            <a:pPr>
              <a:lnSpc>
                <a:spcPct val="100000"/>
              </a:lnSpc>
              <a:buClr>
                <a:srgbClr val="007AB3"/>
              </a:buClr>
            </a:pPr>
            <a:r>
              <a:rPr lang="en-US" sz="1800" dirty="0"/>
              <a:t>Fulfill state and federal government reporting requirements</a:t>
            </a:r>
          </a:p>
        </p:txBody>
      </p:sp>
      <p:pic>
        <p:nvPicPr>
          <p:cNvPr id="8" name="Data Reporting Funding_03.mp3" descr="The Texas Kids Intervention Data System (TKIDS) is a system containing case information for children who have been referred to and/or enrolled in ECI services. This system provides data for reports run by individual programs or the state office to evaluate program or staff performance, quality of services, and compliance. TKIDS is an automated system developed to collect information on children’s progress through the early intervention service system and to record the types of services provided to children and their families. &#10;&#10;TKIDS information is used to: &#10;help ECI plan, monitor and budget for services; &#10;assist local contractors in managing their ECI programs; &#10;identify statewide systemic programmatic areas in need of improvement; and &#10;fulfill state and federal government reporting requireme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5722" y="6235337"/>
            <a:ext cx="609600" cy="609600"/>
          </a:xfrm>
          <a:prstGeom prst="rect">
            <a:avLst/>
          </a:prstGeom>
        </p:spPr>
      </p:pic>
    </p:spTree>
    <p:extLst>
      <p:ext uri="{BB962C8B-B14F-4D97-AF65-F5344CB8AC3E}">
        <p14:creationId xmlns:p14="http://schemas.microsoft.com/office/powerpoint/2010/main" val="11518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 Data</a:t>
            </a:r>
            <a:endParaRPr lang="en-US" dirty="0"/>
          </a:p>
        </p:txBody>
      </p:sp>
      <p:sp>
        <p:nvSpPr>
          <p:cNvPr id="3" name="Text Placeholder 2"/>
          <p:cNvSpPr>
            <a:spLocks noGrp="1"/>
          </p:cNvSpPr>
          <p:nvPr>
            <p:ph type="body" idx="1"/>
          </p:nvPr>
        </p:nvSpPr>
        <p:spPr/>
        <p:txBody>
          <a:bodyPr>
            <a:noAutofit/>
          </a:bodyPr>
          <a:lstStyle/>
          <a:p>
            <a:r>
              <a:rPr lang="en-US" dirty="0" smtClean="0"/>
              <a:t>Types of information captured in TKIDS</a:t>
            </a:r>
            <a:endParaRPr lang="en-US" dirty="0"/>
          </a:p>
        </p:txBody>
      </p:sp>
      <p:sp>
        <p:nvSpPr>
          <p:cNvPr id="5" name="Text Placeholder 4"/>
          <p:cNvSpPr>
            <a:spLocks noGrp="1"/>
          </p:cNvSpPr>
          <p:nvPr>
            <p:ph type="body" idx="13"/>
          </p:nvPr>
        </p:nvSpPr>
        <p:spPr>
          <a:xfrm>
            <a:off x="6212417" y="3061650"/>
            <a:ext cx="2931583" cy="3418886"/>
          </a:xfrm>
        </p:spPr>
        <p:txBody>
          <a:bodyPr/>
          <a:lstStyle/>
          <a:p>
            <a:pPr marL="388620">
              <a:lnSpc>
                <a:spcPct val="100000"/>
              </a:lnSpc>
              <a:buClr>
                <a:srgbClr val="007AB3"/>
              </a:buClr>
            </a:pPr>
            <a:r>
              <a:rPr lang="en-US" dirty="0"/>
              <a:t>Administrative Data </a:t>
            </a:r>
          </a:p>
          <a:p>
            <a:pPr marL="388620">
              <a:lnSpc>
                <a:spcPct val="100000"/>
              </a:lnSpc>
              <a:buClr>
                <a:srgbClr val="007AB3"/>
              </a:buClr>
            </a:pPr>
            <a:r>
              <a:rPr lang="en-US" dirty="0"/>
              <a:t>Program Data </a:t>
            </a:r>
          </a:p>
          <a:p>
            <a:pPr marL="388620">
              <a:lnSpc>
                <a:spcPct val="100000"/>
              </a:lnSpc>
              <a:buClr>
                <a:srgbClr val="007AB3"/>
              </a:buClr>
            </a:pPr>
            <a:r>
              <a:rPr lang="en-US" dirty="0"/>
              <a:t>Employee Data </a:t>
            </a:r>
          </a:p>
          <a:p>
            <a:pPr marL="388620">
              <a:lnSpc>
                <a:spcPct val="100000"/>
              </a:lnSpc>
              <a:buClr>
                <a:srgbClr val="007AB3"/>
              </a:buClr>
            </a:pPr>
            <a:r>
              <a:rPr lang="en-US" dirty="0"/>
              <a:t>Child Data </a:t>
            </a:r>
          </a:p>
          <a:p>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13" t="11784" r="613" b="28892"/>
          <a:stretch/>
        </p:blipFill>
        <p:spPr>
          <a:xfrm>
            <a:off x="2043204" y="3289300"/>
            <a:ext cx="4143813" cy="1854200"/>
          </a:xfrm>
          <a:prstGeom prst="rect">
            <a:avLst/>
          </a:prstGeom>
        </p:spPr>
      </p:pic>
      <p:pic>
        <p:nvPicPr>
          <p:cNvPr id="10" name="Data Reporting Funding_04.mp3" descr="TKIDS captures various types of information related to administrative and child data entered by the ECI programs.&#10;&#10;The administrative data section collects:&#10;Program data (agency name, program code, and contact information for the program director)&#10;Employee data (individual employee information within an ECI agency including demographic information, hire date, and termination date)&#10;User data (only viewable by ECI State Office to give different levels of access to user databases)&#10; &#10;The reports pulled from here are typically used by Performance and Oversight to monitor the number of staff and types of staff credentials. &#10; &#10;The child data section includes:&#10;Child-level information. All valid referrals must be entered into TKIDS. Valid referrals include all written, phone and face-to-face referrals that the program receives from any source.&#10;Information on inappropriate referrals; for example, children three years of age and older not captured in TKIDS.&#10; &#10;Reports generated from the child data include, but are not limited to the following: &#10;number of children enrolled in ECI, &#10;number of hours of services being provided, &#10;how children are qualifying for ECI services, &#10;global child outcomes, and&#10;if federal timelines are being met.&#10; &#10;Ultimately, all data entered by ECI programs is utilized for reporting requirements of federal indicators and Texas legislators.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8641" y="6234446"/>
            <a:ext cx="609600" cy="609600"/>
          </a:xfrm>
          <a:prstGeom prst="rect">
            <a:avLst/>
          </a:prstGeom>
        </p:spPr>
      </p:pic>
    </p:spTree>
    <p:extLst>
      <p:ext uri="{BB962C8B-B14F-4D97-AF65-F5344CB8AC3E}">
        <p14:creationId xmlns:p14="http://schemas.microsoft.com/office/powerpoint/2010/main" val="37795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State Systemic Improvement Plan (SSIP)</a:t>
            </a:r>
            <a:endParaRPr lang="en-US" sz="4000" dirty="0"/>
          </a:p>
        </p:txBody>
      </p:sp>
      <p:sp>
        <p:nvSpPr>
          <p:cNvPr id="3" name="Text Placeholder 2"/>
          <p:cNvSpPr>
            <a:spLocks noGrp="1"/>
          </p:cNvSpPr>
          <p:nvPr>
            <p:ph type="body" idx="1"/>
          </p:nvPr>
        </p:nvSpPr>
        <p:spPr/>
        <p:txBody>
          <a:bodyPr>
            <a:normAutofit fontScale="92500"/>
          </a:bodyPr>
          <a:lstStyle/>
          <a:p>
            <a:r>
              <a:rPr lang="en-US" dirty="0" smtClean="0"/>
              <a:t>Multi-year, achievable plan that:</a:t>
            </a:r>
            <a:endParaRPr lang="en-US" dirty="0"/>
          </a:p>
        </p:txBody>
      </p:sp>
      <p:sp>
        <p:nvSpPr>
          <p:cNvPr id="8" name="Text Placeholder 7"/>
          <p:cNvSpPr>
            <a:spLocks noGrp="1"/>
          </p:cNvSpPr>
          <p:nvPr>
            <p:ph type="body" idx="13"/>
          </p:nvPr>
        </p:nvSpPr>
        <p:spPr>
          <a:xfrm>
            <a:off x="2068604" y="2343966"/>
            <a:ext cx="6630895" cy="3418886"/>
          </a:xfrm>
        </p:spPr>
        <p:txBody>
          <a:bodyPr/>
          <a:lstStyle/>
          <a:p>
            <a:pPr>
              <a:buClr>
                <a:srgbClr val="007AB3"/>
              </a:buClr>
              <a:defRPr/>
            </a:pPr>
            <a:r>
              <a:rPr lang="en-US" dirty="0"/>
              <a:t>Increases capacity of ECI to implement, scale up, and sustain evidence-based practices</a:t>
            </a:r>
          </a:p>
          <a:p>
            <a:pPr>
              <a:buClr>
                <a:srgbClr val="007AB3"/>
              </a:buClr>
              <a:defRPr/>
            </a:pPr>
            <a:r>
              <a:rPr lang="en-US" dirty="0"/>
              <a:t>Improves outcomes for children with disabilities and their families</a:t>
            </a:r>
          </a:p>
          <a:p>
            <a:endParaRPr lang="en-US" dirty="0"/>
          </a:p>
        </p:txBody>
      </p:sp>
      <p:sp>
        <p:nvSpPr>
          <p:cNvPr id="13" name="Shape 12"/>
          <p:cNvSpPr/>
          <p:nvPr/>
        </p:nvSpPr>
        <p:spPr>
          <a:xfrm>
            <a:off x="2662066" y="3828977"/>
            <a:ext cx="5455920" cy="2970542"/>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Oval 13"/>
          <p:cNvSpPr/>
          <p:nvPr/>
        </p:nvSpPr>
        <p:spPr>
          <a:xfrm>
            <a:off x="2942142" y="6242364"/>
            <a:ext cx="140208" cy="1402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5" name="Group 14"/>
          <p:cNvGrpSpPr/>
          <p:nvPr/>
        </p:nvGrpSpPr>
        <p:grpSpPr>
          <a:xfrm>
            <a:off x="3041417" y="6405819"/>
            <a:ext cx="4010691" cy="1022039"/>
            <a:chOff x="378457" y="2928616"/>
            <a:chExt cx="4867648" cy="906780"/>
          </a:xfrm>
        </p:grpSpPr>
        <p:sp>
          <p:nvSpPr>
            <p:cNvPr id="32" name="Rectangle 31"/>
            <p:cNvSpPr/>
            <p:nvPr/>
          </p:nvSpPr>
          <p:spPr>
            <a:xfrm>
              <a:off x="378457" y="2928616"/>
              <a:ext cx="4867648" cy="9067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378457" y="2928616"/>
              <a:ext cx="1397469" cy="2086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293" tIns="0" rIns="0" bIns="0" numCol="1" spcCol="1270" anchor="t" anchorCtr="0">
              <a:noAutofit/>
            </a:bodyPr>
            <a:lstStyle/>
            <a:p>
              <a:pPr lvl="0" algn="l" defTabSz="533400">
                <a:lnSpc>
                  <a:spcPct val="90000"/>
                </a:lnSpc>
                <a:spcBef>
                  <a:spcPct val="0"/>
                </a:spcBef>
                <a:spcAft>
                  <a:spcPct val="35000"/>
                </a:spcAft>
              </a:pPr>
              <a:r>
                <a:rPr lang="en-US" sz="1200" kern="1200" dirty="0" smtClean="0">
                  <a:solidFill>
                    <a:schemeClr val="bg1"/>
                  </a:solidFill>
                </a:rPr>
                <a:t>August 2014</a:t>
              </a:r>
              <a:endParaRPr lang="en-US" sz="1200" kern="1200" dirty="0">
                <a:solidFill>
                  <a:schemeClr val="bg1"/>
                </a:solidFill>
              </a:endParaRPr>
            </a:p>
          </p:txBody>
        </p:sp>
      </p:grpSp>
      <p:sp>
        <p:nvSpPr>
          <p:cNvPr id="16" name="Oval 15"/>
          <p:cNvSpPr/>
          <p:nvPr/>
        </p:nvSpPr>
        <p:spPr>
          <a:xfrm>
            <a:off x="3799132" y="5487799"/>
            <a:ext cx="219456" cy="21945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7" name="Group 16"/>
          <p:cNvGrpSpPr/>
          <p:nvPr/>
        </p:nvGrpSpPr>
        <p:grpSpPr>
          <a:xfrm>
            <a:off x="3810816" y="5622858"/>
            <a:ext cx="1011936" cy="1736090"/>
            <a:chOff x="1301178" y="2130745"/>
            <a:chExt cx="1011936" cy="1736090"/>
          </a:xfrm>
        </p:grpSpPr>
        <p:sp>
          <p:nvSpPr>
            <p:cNvPr id="30" name="Rectangle 29"/>
            <p:cNvSpPr/>
            <p:nvPr/>
          </p:nvSpPr>
          <p:spPr>
            <a:xfrm>
              <a:off x="1301178" y="2130745"/>
              <a:ext cx="1011936" cy="15963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1301178" y="2270445"/>
              <a:ext cx="1011936" cy="15963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6285" tIns="0" rIns="0" bIns="0" numCol="1" spcCol="1270" anchor="t" anchorCtr="0">
              <a:noAutofit/>
            </a:bodyPr>
            <a:lstStyle/>
            <a:p>
              <a:pPr lvl="0" algn="l" defTabSz="1066800">
                <a:lnSpc>
                  <a:spcPct val="90000"/>
                </a:lnSpc>
                <a:spcBef>
                  <a:spcPct val="0"/>
                </a:spcBef>
                <a:spcAft>
                  <a:spcPct val="35000"/>
                </a:spcAft>
              </a:pPr>
              <a:r>
                <a:rPr lang="en-US" sz="2400" kern="1200" dirty="0" smtClean="0">
                  <a:solidFill>
                    <a:schemeClr val="bg1"/>
                  </a:solidFill>
                </a:rPr>
                <a:t>2015</a:t>
              </a:r>
              <a:endParaRPr lang="en-US" sz="2400" kern="1200" dirty="0">
                <a:solidFill>
                  <a:schemeClr val="bg1"/>
                </a:solidFill>
              </a:endParaRPr>
            </a:p>
          </p:txBody>
        </p:sp>
      </p:grpSp>
      <p:sp>
        <p:nvSpPr>
          <p:cNvPr id="18" name="Oval 17"/>
          <p:cNvSpPr/>
          <p:nvPr/>
        </p:nvSpPr>
        <p:spPr>
          <a:xfrm>
            <a:off x="5005941" y="4893681"/>
            <a:ext cx="292608" cy="2926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9" name="Group 18"/>
          <p:cNvGrpSpPr/>
          <p:nvPr/>
        </p:nvGrpSpPr>
        <p:grpSpPr>
          <a:xfrm>
            <a:off x="4822774" y="5078028"/>
            <a:ext cx="1176528" cy="2484120"/>
            <a:chOff x="2313136" y="1585915"/>
            <a:chExt cx="1176528" cy="2484120"/>
          </a:xfrm>
        </p:grpSpPr>
        <p:sp>
          <p:nvSpPr>
            <p:cNvPr id="28" name="Rectangle 27"/>
            <p:cNvSpPr/>
            <p:nvPr/>
          </p:nvSpPr>
          <p:spPr>
            <a:xfrm>
              <a:off x="2313136" y="1585915"/>
              <a:ext cx="1176528" cy="21412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2313136" y="1928815"/>
              <a:ext cx="1176528" cy="21412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5047" tIns="0" rIns="0" bIns="0" numCol="1" spcCol="1270" anchor="t" anchorCtr="0">
              <a:noAutofit/>
            </a:bodyPr>
            <a:lstStyle/>
            <a:p>
              <a:pPr lvl="0" algn="l" defTabSz="889000">
                <a:lnSpc>
                  <a:spcPct val="90000"/>
                </a:lnSpc>
                <a:spcBef>
                  <a:spcPct val="0"/>
                </a:spcBef>
                <a:spcAft>
                  <a:spcPct val="35000"/>
                </a:spcAft>
              </a:pPr>
              <a:r>
                <a:rPr lang="en-US" sz="2400" kern="1200" dirty="0" smtClean="0">
                  <a:solidFill>
                    <a:schemeClr val="bg1"/>
                  </a:solidFill>
                </a:rPr>
                <a:t>2016</a:t>
              </a:r>
              <a:endParaRPr lang="en-US" sz="2400" kern="1200" dirty="0">
                <a:solidFill>
                  <a:schemeClr val="bg1"/>
                </a:solidFill>
              </a:endParaRPr>
            </a:p>
          </p:txBody>
        </p:sp>
      </p:grpSp>
      <p:sp>
        <p:nvSpPr>
          <p:cNvPr id="20" name="Oval 19"/>
          <p:cNvSpPr/>
          <p:nvPr/>
        </p:nvSpPr>
        <p:spPr>
          <a:xfrm>
            <a:off x="6129648" y="4567605"/>
            <a:ext cx="377952" cy="37795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1" name="Group 20"/>
          <p:cNvGrpSpPr/>
          <p:nvPr/>
        </p:nvGrpSpPr>
        <p:grpSpPr>
          <a:xfrm>
            <a:off x="5897733" y="4666548"/>
            <a:ext cx="1320800" cy="3048000"/>
            <a:chOff x="3388095" y="1174435"/>
            <a:chExt cx="1320800" cy="3048000"/>
          </a:xfrm>
        </p:grpSpPr>
        <p:sp>
          <p:nvSpPr>
            <p:cNvPr id="26" name="Rectangle 25"/>
            <p:cNvSpPr/>
            <p:nvPr/>
          </p:nvSpPr>
          <p:spPr>
            <a:xfrm>
              <a:off x="3489695" y="1174435"/>
              <a:ext cx="1219200" cy="25527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3388095" y="1669735"/>
              <a:ext cx="1219200" cy="25527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0269" tIns="0" rIns="0" bIns="0" numCol="1" spcCol="1270" anchor="t" anchorCtr="0">
              <a:noAutofit/>
            </a:bodyPr>
            <a:lstStyle/>
            <a:p>
              <a:pPr lvl="0" algn="l" defTabSz="889000">
                <a:lnSpc>
                  <a:spcPct val="90000"/>
                </a:lnSpc>
                <a:spcBef>
                  <a:spcPct val="0"/>
                </a:spcBef>
                <a:spcAft>
                  <a:spcPct val="35000"/>
                </a:spcAft>
              </a:pPr>
              <a:r>
                <a:rPr lang="en-US" sz="2400" kern="1200" dirty="0" smtClean="0">
                  <a:solidFill>
                    <a:schemeClr val="bg1"/>
                  </a:solidFill>
                </a:rPr>
                <a:t>2017</a:t>
              </a:r>
              <a:endParaRPr lang="en-US" sz="2400" kern="1200" dirty="0">
                <a:solidFill>
                  <a:schemeClr val="bg1"/>
                </a:solidFill>
              </a:endParaRPr>
            </a:p>
          </p:txBody>
        </p:sp>
      </p:grpSp>
      <p:sp>
        <p:nvSpPr>
          <p:cNvPr id="22" name="Oval 21"/>
          <p:cNvSpPr/>
          <p:nvPr/>
        </p:nvSpPr>
        <p:spPr>
          <a:xfrm>
            <a:off x="7498949" y="4236780"/>
            <a:ext cx="481584" cy="48158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3" name="Group 22"/>
          <p:cNvGrpSpPr/>
          <p:nvPr/>
        </p:nvGrpSpPr>
        <p:grpSpPr>
          <a:xfrm>
            <a:off x="7218533" y="4338888"/>
            <a:ext cx="1981200" cy="2880360"/>
            <a:chOff x="4708895" y="846775"/>
            <a:chExt cx="1981200" cy="2880360"/>
          </a:xfrm>
        </p:grpSpPr>
        <p:sp>
          <p:nvSpPr>
            <p:cNvPr id="24" name="Rectangle 23"/>
            <p:cNvSpPr/>
            <p:nvPr/>
          </p:nvSpPr>
          <p:spPr>
            <a:xfrm>
              <a:off x="4708895" y="922975"/>
              <a:ext cx="1219200" cy="2804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470895" y="846775"/>
              <a:ext cx="1219200" cy="2804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5181" tIns="0" rIns="0" bIns="0" numCol="1" spcCol="1270" anchor="t" anchorCtr="0">
              <a:noAutofit/>
            </a:bodyPr>
            <a:lstStyle/>
            <a:p>
              <a:pPr lvl="0" algn="l" defTabSz="889000">
                <a:lnSpc>
                  <a:spcPct val="90000"/>
                </a:lnSpc>
                <a:spcBef>
                  <a:spcPct val="0"/>
                </a:spcBef>
                <a:spcAft>
                  <a:spcPct val="35000"/>
                </a:spcAft>
              </a:pPr>
              <a:r>
                <a:rPr lang="en-US" sz="2400" kern="1200" dirty="0" smtClean="0">
                  <a:solidFill>
                    <a:schemeClr val="bg1"/>
                  </a:solidFill>
                </a:rPr>
                <a:t>2018</a:t>
              </a:r>
              <a:endParaRPr lang="en-US" sz="2400" kern="1200" dirty="0">
                <a:solidFill>
                  <a:schemeClr val="bg1"/>
                </a:solidFill>
              </a:endParaRPr>
            </a:p>
          </p:txBody>
        </p:sp>
      </p:grpSp>
      <p:pic>
        <p:nvPicPr>
          <p:cNvPr id="34" name="Data Reporting Funding_05.mp3" descr="In 2014, the U.S. Department of Education, Office of Special Education Programs (OSEP) instituted a new APR indicator, the Statewide Systemic Improvement Plan or “SSIP,” whose focus is on quality over compliance.&#10;&#10;The SSIP is a multi-year plan that:&#10;Increases the capacity of ECI to implement, scale up, and sustain evidence-based practices&#10;Improves outcomes for children with disabilities and their families.&#10;Is implemented over three phases. &#10;&#10;ECI welcomes this opportunity because both OSEP and ECI want to enhance the system from one that is focused mostly on compliance to one that also emphasizes quality results.  While contractor activities, like timely data reporting, are important, we all know that progress in a child’s development is most important to the families we serve. The SSIP project therefore brings what is most important to the forefront of our work over the next few years.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8196" y="6236970"/>
            <a:ext cx="609600" cy="609600"/>
          </a:xfrm>
          <a:prstGeom prst="rect">
            <a:avLst/>
          </a:prstGeom>
        </p:spPr>
      </p:pic>
    </p:spTree>
    <p:extLst>
      <p:ext uri="{BB962C8B-B14F-4D97-AF65-F5344CB8AC3E}">
        <p14:creationId xmlns:p14="http://schemas.microsoft.com/office/powerpoint/2010/main" val="13568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4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SSIP Activities by Phase</a:t>
            </a:r>
            <a:endParaRPr lang="en-US" dirty="0"/>
          </a:p>
        </p:txBody>
      </p:sp>
      <p:graphicFrame>
        <p:nvGraphicFramePr>
          <p:cNvPr id="4" name="Table Placeholder 3"/>
          <p:cNvGraphicFramePr>
            <a:graphicFrameLocks noGrp="1"/>
          </p:cNvGraphicFramePr>
          <p:nvPr>
            <p:ph sz="quarter" idx="13"/>
            <p:extLst>
              <p:ext uri="{D42A27DB-BD31-4B8C-83A1-F6EECF244321}">
                <p14:modId xmlns:p14="http://schemas.microsoft.com/office/powerpoint/2010/main" val="271776781"/>
              </p:ext>
            </p:extLst>
          </p:nvPr>
        </p:nvGraphicFramePr>
        <p:xfrm>
          <a:off x="1376363" y="1668463"/>
          <a:ext cx="7138986" cy="4579937"/>
        </p:xfrm>
        <a:graphic>
          <a:graphicData uri="http://schemas.openxmlformats.org/drawingml/2006/table">
            <a:tbl>
              <a:tblPr firstRow="1" bandRow="1">
                <a:tableStyleId>{5C22544A-7EE6-4342-B048-85BDC9FD1C3A}</a:tableStyleId>
              </a:tblPr>
              <a:tblGrid>
                <a:gridCol w="2379662"/>
                <a:gridCol w="2379662"/>
                <a:gridCol w="2379662"/>
              </a:tblGrid>
              <a:tr h="1011532">
                <a:tc>
                  <a:txBody>
                    <a:bodyPr/>
                    <a:lstStyle/>
                    <a:p>
                      <a:pPr algn="ctr">
                        <a:buClr>
                          <a:srgbClr val="007AB3"/>
                        </a:buClr>
                      </a:pPr>
                      <a:r>
                        <a:rPr lang="en-US" sz="1400" dirty="0" smtClean="0">
                          <a:solidFill>
                            <a:schemeClr val="tx2"/>
                          </a:solidFill>
                        </a:rPr>
                        <a:t>Year 1 - FFY 2013 data</a:t>
                      </a:r>
                      <a:br>
                        <a:rPr lang="en-US" sz="1400" dirty="0" smtClean="0">
                          <a:solidFill>
                            <a:schemeClr val="tx2"/>
                          </a:solidFill>
                        </a:rPr>
                      </a:br>
                      <a:endParaRPr lang="en-US" sz="1400" dirty="0" smtClean="0">
                        <a:solidFill>
                          <a:schemeClr val="tx2"/>
                        </a:solidFill>
                      </a:endParaRPr>
                    </a:p>
                    <a:p>
                      <a:pPr algn="ctr">
                        <a:buClr>
                          <a:srgbClr val="007AB3"/>
                        </a:buClr>
                      </a:pPr>
                      <a:r>
                        <a:rPr lang="en-US" sz="1400" dirty="0" smtClean="0">
                          <a:solidFill>
                            <a:schemeClr val="tx2"/>
                          </a:solidFill>
                        </a:rPr>
                        <a:t>Delivered by April 2015</a:t>
                      </a:r>
                      <a:endParaRPr lang="en-US" sz="1400" dirty="0">
                        <a:solidFill>
                          <a:schemeClr val="tx2"/>
                        </a:solidFill>
                      </a:endParaRPr>
                    </a:p>
                  </a:txBody>
                  <a:tcPr marL="90038" marR="90038" anchor="b"/>
                </a:tc>
                <a:tc>
                  <a:txBody>
                    <a:bodyPr/>
                    <a:lstStyle/>
                    <a:p>
                      <a:pPr algn="ctr">
                        <a:buClr>
                          <a:srgbClr val="007AB3"/>
                        </a:buClr>
                      </a:pPr>
                      <a:r>
                        <a:rPr lang="en-US" sz="1400" dirty="0" smtClean="0">
                          <a:solidFill>
                            <a:schemeClr val="tx2"/>
                          </a:solidFill>
                        </a:rPr>
                        <a:t>Year 2 - FFY 2014</a:t>
                      </a:r>
                      <a:r>
                        <a:rPr lang="en-US" sz="1400" baseline="0" dirty="0" smtClean="0">
                          <a:solidFill>
                            <a:schemeClr val="tx2"/>
                          </a:solidFill>
                        </a:rPr>
                        <a:t> data</a:t>
                      </a:r>
                      <a:br>
                        <a:rPr lang="en-US" sz="1400" baseline="0" dirty="0" smtClean="0">
                          <a:solidFill>
                            <a:schemeClr val="tx2"/>
                          </a:solidFill>
                        </a:rPr>
                      </a:br>
                      <a:endParaRPr lang="en-US" sz="1400" dirty="0" smtClean="0">
                        <a:solidFill>
                          <a:schemeClr val="tx2"/>
                        </a:solidFill>
                      </a:endParaRPr>
                    </a:p>
                    <a:p>
                      <a:pPr algn="ctr">
                        <a:buClr>
                          <a:srgbClr val="007AB3"/>
                        </a:buClr>
                      </a:pPr>
                      <a:r>
                        <a:rPr lang="en-US" sz="1400" dirty="0" smtClean="0">
                          <a:solidFill>
                            <a:schemeClr val="tx2"/>
                          </a:solidFill>
                        </a:rPr>
                        <a:t>Delivered by April 2016</a:t>
                      </a:r>
                      <a:endParaRPr lang="en-US" sz="1400" dirty="0">
                        <a:solidFill>
                          <a:schemeClr val="tx2"/>
                        </a:solidFill>
                      </a:endParaRPr>
                    </a:p>
                  </a:txBody>
                  <a:tcPr marL="90038" marR="90038" anchor="b"/>
                </a:tc>
                <a:tc>
                  <a:txBody>
                    <a:bodyPr/>
                    <a:lstStyle/>
                    <a:p>
                      <a:pPr algn="ctr">
                        <a:buClr>
                          <a:srgbClr val="007AB3"/>
                        </a:buClr>
                      </a:pPr>
                      <a:r>
                        <a:rPr lang="en-US" sz="1400" dirty="0" smtClean="0">
                          <a:solidFill>
                            <a:schemeClr val="tx2"/>
                          </a:solidFill>
                        </a:rPr>
                        <a:t>Years 3-6 </a:t>
                      </a:r>
                    </a:p>
                    <a:p>
                      <a:pPr algn="ctr">
                        <a:buClr>
                          <a:srgbClr val="007AB3"/>
                        </a:buClr>
                      </a:pPr>
                      <a:r>
                        <a:rPr lang="en-US" sz="1400" dirty="0" smtClean="0">
                          <a:solidFill>
                            <a:schemeClr val="tx2"/>
                          </a:solidFill>
                        </a:rPr>
                        <a:t>FFY 2015-18 data</a:t>
                      </a:r>
                    </a:p>
                    <a:p>
                      <a:pPr algn="ctr">
                        <a:buClr>
                          <a:srgbClr val="007AB3"/>
                        </a:buClr>
                      </a:pPr>
                      <a:endParaRPr lang="en-US" sz="1400" dirty="0" smtClean="0">
                        <a:solidFill>
                          <a:schemeClr val="tx2"/>
                        </a:solidFill>
                      </a:endParaRPr>
                    </a:p>
                    <a:p>
                      <a:pPr algn="ctr">
                        <a:buClr>
                          <a:srgbClr val="007AB3"/>
                        </a:buClr>
                      </a:pPr>
                      <a:r>
                        <a:rPr lang="en-US" sz="1400" dirty="0" smtClean="0">
                          <a:solidFill>
                            <a:schemeClr val="tx2"/>
                          </a:solidFill>
                        </a:rPr>
                        <a:t>Delivered by April</a:t>
                      </a:r>
                      <a:r>
                        <a:rPr lang="en-US" sz="1400" baseline="0" dirty="0" smtClean="0">
                          <a:solidFill>
                            <a:schemeClr val="tx2"/>
                          </a:solidFill>
                        </a:rPr>
                        <a:t> </a:t>
                      </a:r>
                      <a:r>
                        <a:rPr lang="en-US" sz="1400" dirty="0" smtClean="0">
                          <a:solidFill>
                            <a:schemeClr val="tx2"/>
                          </a:solidFill>
                        </a:rPr>
                        <a:t>2017-</a:t>
                      </a:r>
                      <a:r>
                        <a:rPr lang="en-US" sz="1400" baseline="0" dirty="0" smtClean="0">
                          <a:solidFill>
                            <a:schemeClr val="tx2"/>
                          </a:solidFill>
                        </a:rPr>
                        <a:t> April </a:t>
                      </a:r>
                      <a:r>
                        <a:rPr lang="en-US" sz="1400" dirty="0" smtClean="0">
                          <a:solidFill>
                            <a:schemeClr val="tx2"/>
                          </a:solidFill>
                        </a:rPr>
                        <a:t>2020</a:t>
                      </a:r>
                      <a:endParaRPr lang="en-US" sz="1400" dirty="0">
                        <a:solidFill>
                          <a:schemeClr val="tx2"/>
                        </a:solidFill>
                      </a:endParaRPr>
                    </a:p>
                  </a:txBody>
                  <a:tcPr marL="90038" marR="90038" anchor="b"/>
                </a:tc>
              </a:tr>
              <a:tr h="830897">
                <a:tc>
                  <a:txBody>
                    <a:bodyPr/>
                    <a:lstStyle/>
                    <a:p>
                      <a:pPr algn="ctr"/>
                      <a:r>
                        <a:rPr lang="en-US" sz="1600" dirty="0" smtClean="0"/>
                        <a:t>Phase</a:t>
                      </a:r>
                      <a:r>
                        <a:rPr lang="en-US" sz="1600" baseline="0" dirty="0" smtClean="0"/>
                        <a:t> I Analysis</a:t>
                      </a:r>
                      <a:r>
                        <a:rPr lang="en-US" sz="1600" dirty="0" smtClean="0"/>
                        <a:t>                                                                        </a:t>
                      </a:r>
                      <a:endParaRPr lang="en-US" sz="1600" dirty="0"/>
                    </a:p>
                  </a:txBody>
                  <a:tcPr marL="90038" marR="90038"/>
                </a:tc>
                <a:tc>
                  <a:txBody>
                    <a:bodyPr/>
                    <a:lstStyle/>
                    <a:p>
                      <a:pPr algn="ctr"/>
                      <a:r>
                        <a:rPr lang="en-US" sz="1600" dirty="0" smtClean="0"/>
                        <a:t>Phase II Plan</a:t>
                      </a:r>
                      <a:endParaRPr lang="en-US" sz="1600" dirty="0"/>
                    </a:p>
                  </a:txBody>
                  <a:tcPr marL="90038" marR="90038"/>
                </a:tc>
                <a:tc>
                  <a:txBody>
                    <a:bodyPr/>
                    <a:lstStyle/>
                    <a:p>
                      <a:pPr algn="ctr"/>
                      <a:r>
                        <a:rPr lang="en-US" sz="1600" dirty="0" smtClean="0"/>
                        <a:t>Phase III Implementation and Evaluation</a:t>
                      </a:r>
                      <a:endParaRPr lang="en-US" sz="1600" dirty="0"/>
                    </a:p>
                  </a:txBody>
                  <a:tcPr marL="90038" marR="90038"/>
                </a:tc>
              </a:tr>
              <a:tr h="2469577">
                <a:tc>
                  <a:txBody>
                    <a:bodyPr/>
                    <a:lstStyle/>
                    <a:p>
                      <a:pPr marL="0" indent="0">
                        <a:buClr>
                          <a:srgbClr val="007AB3"/>
                        </a:buClr>
                        <a:buFont typeface="Arial" pitchFamily="34" charset="0"/>
                        <a:buNone/>
                      </a:pPr>
                      <a:r>
                        <a:rPr lang="en-US" sz="1400" dirty="0" smtClean="0">
                          <a:solidFill>
                            <a:schemeClr val="tx2"/>
                          </a:solidFill>
                        </a:rPr>
                        <a:t>Data analysis:</a:t>
                      </a:r>
                    </a:p>
                    <a:p>
                      <a:pPr marL="342900" lvl="0" indent="-342900">
                        <a:buClr>
                          <a:srgbClr val="007AB3"/>
                        </a:buClr>
                        <a:buFont typeface="Arial" panose="020B0604020202020204" pitchFamily="34" charset="0"/>
                        <a:buChar char="•"/>
                      </a:pPr>
                      <a:r>
                        <a:rPr lang="en-US" sz="1400" dirty="0" smtClean="0">
                          <a:solidFill>
                            <a:schemeClr val="tx2"/>
                          </a:solidFill>
                        </a:rPr>
                        <a:t>Identification</a:t>
                      </a:r>
                      <a:r>
                        <a:rPr lang="en-US" sz="1400" baseline="0" dirty="0" smtClean="0">
                          <a:solidFill>
                            <a:schemeClr val="tx2"/>
                          </a:solidFill>
                        </a:rPr>
                        <a:t> </a:t>
                      </a:r>
                      <a:r>
                        <a:rPr lang="en-US" sz="1400" dirty="0" smtClean="0">
                          <a:solidFill>
                            <a:schemeClr val="tx2"/>
                          </a:solidFill>
                        </a:rPr>
                        <a:t>of the focus for improvement</a:t>
                      </a:r>
                    </a:p>
                    <a:p>
                      <a:pPr marL="342900" lvl="0" indent="-342900">
                        <a:buClr>
                          <a:srgbClr val="007AB3"/>
                        </a:buClr>
                        <a:buFont typeface="Arial" panose="020B0604020202020204" pitchFamily="34" charset="0"/>
                        <a:buChar char="•"/>
                      </a:pPr>
                      <a:r>
                        <a:rPr kumimoji="0" lang="en-US" sz="1400" kern="1200" dirty="0" smtClean="0">
                          <a:solidFill>
                            <a:schemeClr val="tx2"/>
                          </a:solidFill>
                          <a:effectLst/>
                          <a:latin typeface="+mn-lt"/>
                          <a:ea typeface="+mn-ea"/>
                          <a:cs typeface="+mn-cs"/>
                        </a:rPr>
                        <a:t>Description of infrastructure to support improvement and build capacity</a:t>
                      </a:r>
                      <a:endParaRPr lang="en-US" sz="1400" dirty="0" smtClean="0">
                        <a:solidFill>
                          <a:schemeClr val="tx2"/>
                        </a:solidFill>
                      </a:endParaRPr>
                    </a:p>
                    <a:p>
                      <a:pPr marL="342900" lvl="0" indent="-342900">
                        <a:buClr>
                          <a:srgbClr val="007AB3"/>
                        </a:buClr>
                        <a:buFont typeface="Arial" panose="020B0604020202020204" pitchFamily="34" charset="0"/>
                        <a:buChar char="•"/>
                      </a:pPr>
                      <a:r>
                        <a:rPr kumimoji="0" lang="en-US" sz="1400" kern="1200" dirty="0" smtClean="0">
                          <a:solidFill>
                            <a:schemeClr val="tx2"/>
                          </a:solidFill>
                          <a:effectLst/>
                          <a:latin typeface="+mn-lt"/>
                          <a:ea typeface="+mn-ea"/>
                          <a:cs typeface="+mn-cs"/>
                        </a:rPr>
                        <a:t>Theory of action</a:t>
                      </a:r>
                      <a:endParaRPr lang="en-US" sz="1400" dirty="0">
                        <a:solidFill>
                          <a:schemeClr val="tx2"/>
                        </a:solidFill>
                      </a:endParaRPr>
                    </a:p>
                  </a:txBody>
                  <a:tcPr marL="90038" marR="90038"/>
                </a:tc>
                <a:tc>
                  <a:txBody>
                    <a:bodyPr/>
                    <a:lstStyle/>
                    <a:p>
                      <a:pPr marL="0" lvl="0" indent="0">
                        <a:buClr>
                          <a:srgbClr val="007AB3"/>
                        </a:buClr>
                        <a:buFont typeface="Arial" pitchFamily="34" charset="0"/>
                        <a:buNone/>
                      </a:pPr>
                      <a:r>
                        <a:rPr kumimoji="0" lang="en-US" sz="1400" kern="1200" dirty="0" smtClean="0">
                          <a:solidFill>
                            <a:schemeClr val="tx2"/>
                          </a:solidFill>
                          <a:effectLst/>
                          <a:latin typeface="+mn-lt"/>
                          <a:ea typeface="+mn-ea"/>
                          <a:cs typeface="+mn-cs"/>
                        </a:rPr>
                        <a:t>Multi-year</a:t>
                      </a:r>
                      <a:r>
                        <a:rPr kumimoji="0" lang="en-US" sz="1400" kern="1200" baseline="0" dirty="0" smtClean="0">
                          <a:solidFill>
                            <a:schemeClr val="tx2"/>
                          </a:solidFill>
                          <a:effectLst/>
                          <a:latin typeface="+mn-lt"/>
                          <a:ea typeface="+mn-ea"/>
                          <a:cs typeface="+mn-cs"/>
                        </a:rPr>
                        <a:t> plan addressing:</a:t>
                      </a:r>
                    </a:p>
                    <a:p>
                      <a:pPr marL="285750" lvl="0" indent="-285750">
                        <a:buClr>
                          <a:srgbClr val="007AB3"/>
                        </a:buClr>
                        <a:buFont typeface="Arial" pitchFamily="34" charset="0"/>
                        <a:buChar char="•"/>
                      </a:pPr>
                      <a:r>
                        <a:rPr kumimoji="0" lang="en-US" sz="1400" kern="1200" dirty="0" smtClean="0">
                          <a:solidFill>
                            <a:schemeClr val="tx2"/>
                          </a:solidFill>
                          <a:effectLst/>
                          <a:latin typeface="+mn-lt"/>
                          <a:ea typeface="+mn-ea"/>
                          <a:cs typeface="+mn-cs"/>
                        </a:rPr>
                        <a:t>Infrastructure development </a:t>
                      </a:r>
                    </a:p>
                    <a:p>
                      <a:pPr marL="285750" lvl="0" indent="-285750">
                        <a:buClr>
                          <a:srgbClr val="007AB3"/>
                        </a:buClr>
                        <a:buFont typeface="Arial" pitchFamily="34" charset="0"/>
                        <a:buChar char="•"/>
                      </a:pPr>
                      <a:r>
                        <a:rPr kumimoji="0" lang="en-US" sz="1400" kern="1200" dirty="0" smtClean="0">
                          <a:solidFill>
                            <a:schemeClr val="tx2"/>
                          </a:solidFill>
                          <a:effectLst/>
                          <a:latin typeface="+mn-lt"/>
                          <a:ea typeface="+mn-ea"/>
                          <a:cs typeface="+mn-cs"/>
                        </a:rPr>
                        <a:t>Support for ECI program in implementing evidence-based practices</a:t>
                      </a:r>
                    </a:p>
                    <a:p>
                      <a:pPr marL="285750" lvl="0" indent="-285750">
                        <a:buClr>
                          <a:srgbClr val="007AB3"/>
                        </a:buClr>
                        <a:buFont typeface="Arial" pitchFamily="34" charset="0"/>
                        <a:buChar char="•"/>
                      </a:pPr>
                      <a:r>
                        <a:rPr kumimoji="0" lang="en-US" sz="1400" kern="1200" dirty="0" smtClean="0">
                          <a:solidFill>
                            <a:schemeClr val="tx2"/>
                          </a:solidFill>
                          <a:effectLst/>
                          <a:latin typeface="+mn-lt"/>
                          <a:ea typeface="+mn-ea"/>
                          <a:cs typeface="+mn-cs"/>
                        </a:rPr>
                        <a:t>Evaluation plan</a:t>
                      </a:r>
                    </a:p>
                    <a:p>
                      <a:endParaRPr lang="en-US" sz="2400" dirty="0"/>
                    </a:p>
                  </a:txBody>
                  <a:tcPr marL="90038" marR="90038"/>
                </a:tc>
                <a:tc>
                  <a:txBody>
                    <a:bodyPr/>
                    <a:lstStyle/>
                    <a:p>
                      <a:pPr marL="0" marR="0" lvl="0" indent="0" algn="l" defTabSz="914400" rtl="0" eaLnBrk="1" fontAlgn="auto" latinLnBrk="0" hangingPunct="1">
                        <a:lnSpc>
                          <a:spcPct val="100000"/>
                        </a:lnSpc>
                        <a:spcBef>
                          <a:spcPts val="0"/>
                        </a:spcBef>
                        <a:spcAft>
                          <a:spcPts val="0"/>
                        </a:spcAft>
                        <a:buClr>
                          <a:srgbClr val="007AB3"/>
                        </a:buClr>
                        <a:buSzTx/>
                        <a:buFont typeface="Arial" pitchFamily="34" charset="0"/>
                        <a:buNone/>
                        <a:tabLst/>
                        <a:defRPr/>
                      </a:pPr>
                      <a:r>
                        <a:rPr kumimoji="0" lang="en-US" sz="1400" kern="1200" dirty="0" smtClean="0">
                          <a:solidFill>
                            <a:schemeClr val="tx2"/>
                          </a:solidFill>
                          <a:effectLst/>
                          <a:latin typeface="+mn-lt"/>
                          <a:ea typeface="+mn-ea"/>
                          <a:cs typeface="+mn-cs"/>
                        </a:rPr>
                        <a:t>Reporting on progress including:</a:t>
                      </a:r>
                    </a:p>
                    <a:p>
                      <a:pPr marL="285750" marR="0" lvl="0" indent="-285750" algn="l" defTabSz="914400" rtl="0" eaLnBrk="1" fontAlgn="auto" latinLnBrk="0" hangingPunct="1">
                        <a:lnSpc>
                          <a:spcPct val="100000"/>
                        </a:lnSpc>
                        <a:spcBef>
                          <a:spcPts val="0"/>
                        </a:spcBef>
                        <a:spcAft>
                          <a:spcPts val="0"/>
                        </a:spcAft>
                        <a:buClr>
                          <a:srgbClr val="007AB3"/>
                        </a:buClr>
                        <a:buSzTx/>
                        <a:buFont typeface="Arial" pitchFamily="34" charset="0"/>
                        <a:buChar char="•"/>
                        <a:tabLst/>
                        <a:defRPr/>
                      </a:pPr>
                      <a:r>
                        <a:rPr kumimoji="0" lang="en-US" sz="1400" kern="1200" dirty="0" smtClean="0">
                          <a:solidFill>
                            <a:schemeClr val="tx2"/>
                          </a:solidFill>
                          <a:effectLst/>
                          <a:latin typeface="+mn-lt"/>
                          <a:ea typeface="+mn-ea"/>
                          <a:cs typeface="+mn-cs"/>
                        </a:rPr>
                        <a:t>Results of ongoing evaluation</a:t>
                      </a:r>
                    </a:p>
                    <a:p>
                      <a:pPr marL="285750" marR="0" lvl="0" indent="-285750" algn="l" defTabSz="914400" rtl="0" eaLnBrk="1" fontAlgn="auto" latinLnBrk="0" hangingPunct="1">
                        <a:lnSpc>
                          <a:spcPct val="100000"/>
                        </a:lnSpc>
                        <a:spcBef>
                          <a:spcPts val="0"/>
                        </a:spcBef>
                        <a:spcAft>
                          <a:spcPts val="0"/>
                        </a:spcAft>
                        <a:buClr>
                          <a:srgbClr val="007AB3"/>
                        </a:buClr>
                        <a:buSzTx/>
                        <a:buFont typeface="Arial" pitchFamily="34" charset="0"/>
                        <a:buChar char="•"/>
                        <a:tabLst/>
                        <a:defRPr/>
                      </a:pPr>
                      <a:r>
                        <a:rPr kumimoji="0" lang="en-US" sz="1400" kern="1200" dirty="0" smtClean="0">
                          <a:solidFill>
                            <a:schemeClr val="tx2"/>
                          </a:solidFill>
                          <a:effectLst/>
                          <a:latin typeface="+mn-lt"/>
                          <a:ea typeface="+mn-ea"/>
                          <a:cs typeface="+mn-cs"/>
                        </a:rPr>
                        <a:t>Extent of progress</a:t>
                      </a:r>
                    </a:p>
                    <a:p>
                      <a:pPr marL="0" marR="0" lvl="0" indent="0" algn="l" defTabSz="914400" rtl="0" eaLnBrk="1" fontAlgn="auto" latinLnBrk="0" hangingPunct="1">
                        <a:lnSpc>
                          <a:spcPct val="100000"/>
                        </a:lnSpc>
                        <a:spcBef>
                          <a:spcPts val="0"/>
                        </a:spcBef>
                        <a:spcAft>
                          <a:spcPts val="0"/>
                        </a:spcAft>
                        <a:buClr>
                          <a:srgbClr val="007AB3"/>
                        </a:buClr>
                        <a:buSzTx/>
                        <a:buFont typeface="Arial" pitchFamily="34" charset="0"/>
                        <a:buNone/>
                        <a:tabLst/>
                        <a:defRPr/>
                      </a:pPr>
                      <a:r>
                        <a:rPr kumimoji="0" lang="en-US" sz="1400" kern="1200" dirty="0" smtClean="0">
                          <a:solidFill>
                            <a:schemeClr val="tx2"/>
                          </a:solidFill>
                          <a:effectLst/>
                          <a:latin typeface="+mn-lt"/>
                          <a:ea typeface="+mn-ea"/>
                          <a:cs typeface="+mn-cs"/>
                        </a:rPr>
                        <a:t>Revisions to the SPP  </a:t>
                      </a:r>
                    </a:p>
                    <a:p>
                      <a:endParaRPr lang="en-US" sz="2400" dirty="0"/>
                    </a:p>
                  </a:txBody>
                  <a:tcPr marL="90038" marR="90038"/>
                </a:tc>
              </a:tr>
            </a:tbl>
          </a:graphicData>
        </a:graphic>
      </p:graphicFrame>
      <p:pic>
        <p:nvPicPr>
          <p:cNvPr id="3" name="Data-Slide6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6359207"/>
            <a:ext cx="487363" cy="487363"/>
          </a:xfrm>
          <a:prstGeom prst="rect">
            <a:avLst/>
          </a:prstGeom>
        </p:spPr>
      </p:pic>
    </p:spTree>
    <p:extLst>
      <p:ext uri="{BB962C8B-B14F-4D97-AF65-F5344CB8AC3E}">
        <p14:creationId xmlns:p14="http://schemas.microsoft.com/office/powerpoint/2010/main" val="2911555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8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Where are we now?</a:t>
            </a:r>
            <a:endParaRPr lang="en-US" dirty="0"/>
          </a:p>
        </p:txBody>
      </p:sp>
      <p:sp>
        <p:nvSpPr>
          <p:cNvPr id="8" name="Content Placeholder 7"/>
          <p:cNvSpPr>
            <a:spLocks noGrp="1"/>
          </p:cNvSpPr>
          <p:nvPr>
            <p:ph sz="half" idx="1"/>
          </p:nvPr>
        </p:nvSpPr>
        <p:spPr>
          <a:xfrm>
            <a:off x="2224006" y="1677880"/>
            <a:ext cx="3236993" cy="4913420"/>
          </a:xfrm>
        </p:spPr>
        <p:txBody>
          <a:bodyPr/>
          <a:lstStyle/>
          <a:p>
            <a:pPr marL="0" indent="0">
              <a:buNone/>
            </a:pPr>
            <a:r>
              <a:rPr lang="en-US" sz="2800" dirty="0" err="1">
                <a:solidFill>
                  <a:schemeClr val="tx1"/>
                </a:solidFill>
              </a:rPr>
              <a:t>SiMR</a:t>
            </a:r>
            <a:r>
              <a:rPr lang="en-US" sz="2800" dirty="0">
                <a:solidFill>
                  <a:schemeClr val="tx1"/>
                </a:solidFill>
              </a:rPr>
              <a:t>:</a:t>
            </a:r>
          </a:p>
          <a:p>
            <a:pPr marL="0" indent="0">
              <a:buNone/>
            </a:pPr>
            <a:r>
              <a:rPr lang="en-US" sz="2000" dirty="0">
                <a:solidFill>
                  <a:schemeClr val="tx1"/>
                </a:solidFill>
              </a:rPr>
              <a:t>Texas Part C will substantially increase the rate of growth in infants and toddlers demonstrating positive social-emotional skills by 0.2% each year resulting in overall increase of 0.8% by the final year (FFY 2018).</a:t>
            </a:r>
          </a:p>
          <a:p>
            <a:endParaRPr lang="en-US" dirty="0"/>
          </a:p>
        </p:txBody>
      </p:sp>
      <p:pic>
        <p:nvPicPr>
          <p:cNvPr id="9" name="Picture 8" title="Baby girl giving a &quot;thumbs up&quot;"/>
          <p:cNvPicPr>
            <a:picLocks noChangeAspect="1"/>
          </p:cNvPicPr>
          <p:nvPr/>
        </p:nvPicPr>
        <p:blipFill>
          <a:blip r:embed="rId5"/>
          <a:stretch>
            <a:fillRect/>
          </a:stretch>
        </p:blipFill>
        <p:spPr>
          <a:xfrm>
            <a:off x="5105400" y="2516494"/>
            <a:ext cx="4027015" cy="4341506"/>
          </a:xfrm>
          <a:prstGeom prst="rect">
            <a:avLst/>
          </a:prstGeom>
        </p:spPr>
      </p:pic>
      <p:pic>
        <p:nvPicPr>
          <p:cNvPr id="10" name="Data Reporting Funding_07.mp3" descr="Each state identified a State Identified Measurable Result (SiMR), which is the state’s desired result of the SSIP. In Texas, our SiMR is that Texas Part C will substantially increase the rate of growth in infants and toddlers demonstrating positive social-emotional skills by 0.2% each year resulting in overall increase of 0.8% by the final year (FFY 2018).&#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4480" y="6234001"/>
            <a:ext cx="609600" cy="609600"/>
          </a:xfrm>
          <a:prstGeom prst="rect">
            <a:avLst/>
          </a:prstGeom>
        </p:spPr>
      </p:pic>
    </p:spTree>
    <p:extLst>
      <p:ext uri="{BB962C8B-B14F-4D97-AF65-F5344CB8AC3E}">
        <p14:creationId xmlns:p14="http://schemas.microsoft.com/office/powerpoint/2010/main" val="306123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SSIP Strategies</a:t>
            </a:r>
            <a:endParaRPr lang="en-US" dirty="0"/>
          </a:p>
        </p:txBody>
      </p:sp>
      <p:sp>
        <p:nvSpPr>
          <p:cNvPr id="3" name="Text Placeholder 2"/>
          <p:cNvSpPr>
            <a:spLocks noGrp="1"/>
          </p:cNvSpPr>
          <p:nvPr>
            <p:ph type="body" idx="1"/>
          </p:nvPr>
        </p:nvSpPr>
        <p:spPr/>
        <p:txBody>
          <a:bodyPr/>
          <a:lstStyle/>
          <a:p>
            <a:r>
              <a:rPr lang="en-US" dirty="0" smtClean="0"/>
              <a:t>First strategy group:</a:t>
            </a:r>
            <a:endParaRPr lang="en-US" dirty="0"/>
          </a:p>
        </p:txBody>
      </p:sp>
      <p:sp>
        <p:nvSpPr>
          <p:cNvPr id="4" name="Text Placeholder 3"/>
          <p:cNvSpPr>
            <a:spLocks noGrp="1"/>
          </p:cNvSpPr>
          <p:nvPr>
            <p:ph type="body" idx="13"/>
          </p:nvPr>
        </p:nvSpPr>
        <p:spPr/>
        <p:txBody>
          <a:bodyPr/>
          <a:lstStyle/>
          <a:p>
            <a:pPr marL="109728" lvl="0" indent="0">
              <a:buNone/>
            </a:pPr>
            <a:r>
              <a:rPr lang="en-US" dirty="0"/>
              <a:t>Ensure staff consistently use the identified evidence-based practices when providing ECI services.  Ensure staff is able to identify social-emotional concerns and provide appropriate and effective intervention to address these concerns.</a:t>
            </a:r>
          </a:p>
        </p:txBody>
      </p:sp>
      <p:pic>
        <p:nvPicPr>
          <p:cNvPr id="8" name="Data Reporting Funding_08.mp3" descr="The first group of strategies, which is aimed at the provision of ECI services, focuses on improving the accuracy of child outcome ratings, the consistent use of an evidence-based practice (coaching) with fidelity, and targeted technical assistance and quality assurance efforts from the state offic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7970" y="6236970"/>
            <a:ext cx="609600" cy="609600"/>
          </a:xfrm>
          <a:prstGeom prst="rect">
            <a:avLst/>
          </a:prstGeom>
        </p:spPr>
      </p:pic>
    </p:spTree>
    <p:extLst>
      <p:ext uri="{BB962C8B-B14F-4D97-AF65-F5344CB8AC3E}">
        <p14:creationId xmlns:p14="http://schemas.microsoft.com/office/powerpoint/2010/main" val="27957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SSIP Strategies</a:t>
            </a:r>
            <a:endParaRPr lang="en-US" dirty="0"/>
          </a:p>
        </p:txBody>
      </p:sp>
      <p:sp>
        <p:nvSpPr>
          <p:cNvPr id="3" name="Text Placeholder 2"/>
          <p:cNvSpPr>
            <a:spLocks noGrp="1"/>
          </p:cNvSpPr>
          <p:nvPr>
            <p:ph type="body" idx="1"/>
          </p:nvPr>
        </p:nvSpPr>
        <p:spPr/>
        <p:txBody>
          <a:bodyPr/>
          <a:lstStyle/>
          <a:p>
            <a:r>
              <a:rPr lang="en-US" dirty="0" smtClean="0"/>
              <a:t>Second strategy group:</a:t>
            </a:r>
            <a:endParaRPr lang="en-US" dirty="0"/>
          </a:p>
        </p:txBody>
      </p:sp>
      <p:sp>
        <p:nvSpPr>
          <p:cNvPr id="4" name="Text Placeholder 3"/>
          <p:cNvSpPr>
            <a:spLocks noGrp="1"/>
          </p:cNvSpPr>
          <p:nvPr>
            <p:ph type="body" idx="13"/>
          </p:nvPr>
        </p:nvSpPr>
        <p:spPr/>
        <p:txBody>
          <a:bodyPr/>
          <a:lstStyle/>
          <a:p>
            <a:pPr marL="109728" indent="0">
              <a:buNone/>
            </a:pPr>
            <a:r>
              <a:rPr lang="en-US" dirty="0"/>
              <a:t>Increase families’ knowledge about their role in supporting their child’s development, including their social-emotional development. </a:t>
            </a:r>
          </a:p>
        </p:txBody>
      </p:sp>
      <p:pic>
        <p:nvPicPr>
          <p:cNvPr id="6" name="Data Reporting Funding_09.mp3" descr="The second group of strategies is focused on increasing families’ knowledge about their role in supporting their child’s development. This will include an emphasis on the parent-child relationship, teaching families about their children’s development and how to enhance development within their daily routines, and how enhancing social-emotional development improves other areas of development.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4226" y="6236970"/>
            <a:ext cx="609600" cy="609600"/>
          </a:xfrm>
          <a:prstGeom prst="rect">
            <a:avLst/>
          </a:prstGeom>
        </p:spPr>
      </p:pic>
    </p:spTree>
    <p:extLst>
      <p:ext uri="{BB962C8B-B14F-4D97-AF65-F5344CB8AC3E}">
        <p14:creationId xmlns:p14="http://schemas.microsoft.com/office/powerpoint/2010/main" val="389126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External-Presentation-4x3" id="{41F65A85-9BF0-43BD-B82B-F1F094AA26D6}" vid="{F83509FC-8E83-40AA-8FB9-F42E4CE40B5D}"/>
    </a:ext>
  </a:extLst>
</a:theme>
</file>

<file path=ppt/theme/theme2.xml><?xml version="1.0" encoding="utf-8"?>
<a:theme xmlns:a="http://schemas.openxmlformats.org/drawingml/2006/main" name="Bright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External-Presentation-4x3" id="{41F65A85-9BF0-43BD-B82B-F1F094AA26D6}" vid="{924CF2D9-E9FD-4EE7-AE64-3402094C6A47}"/>
    </a:ext>
  </a:extLst>
</a:theme>
</file>

<file path=ppt/theme/theme3.xml><?xml version="1.0" encoding="utf-8"?>
<a:theme xmlns:a="http://schemas.openxmlformats.org/drawingml/2006/main" name="Office Theme">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HHS-External-Presentation-4x3</Template>
  <TotalTime>204</TotalTime>
  <Words>2658</Words>
  <Application>Microsoft Office PowerPoint</Application>
  <PresentationFormat>On-screen Show (4:3)</PresentationFormat>
  <Paragraphs>287</Paragraphs>
  <Slides>21</Slides>
  <Notes>21</Notes>
  <HiddenSlides>0</HiddenSlides>
  <MMClips>20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Courier New</vt:lpstr>
      <vt:lpstr>Rockwell</vt:lpstr>
      <vt:lpstr>Trebuchet MS</vt:lpstr>
      <vt:lpstr>Verdana</vt:lpstr>
      <vt:lpstr>Wingdings</vt:lpstr>
      <vt:lpstr>Dark Room</vt:lpstr>
      <vt:lpstr>Bright Room</vt:lpstr>
      <vt:lpstr>Data, Reporting, and Funding</vt:lpstr>
      <vt:lpstr>Reporting Requirements</vt:lpstr>
      <vt:lpstr>ECI Data</vt:lpstr>
      <vt:lpstr>ECI Data</vt:lpstr>
      <vt:lpstr>State Systemic Improvement Plan (SSIP)</vt:lpstr>
      <vt:lpstr>SSIP Activities by Phase</vt:lpstr>
      <vt:lpstr>Where are we now?</vt:lpstr>
      <vt:lpstr>SSIP Strategies</vt:lpstr>
      <vt:lpstr>SSIP Strategies</vt:lpstr>
      <vt:lpstr>SSIP Strategies</vt:lpstr>
      <vt:lpstr>Who is key for this plan?</vt:lpstr>
      <vt:lpstr>Funding Sources</vt:lpstr>
      <vt:lpstr>Legislation for ECI Services</vt:lpstr>
      <vt:lpstr>ECI Funding Sources</vt:lpstr>
      <vt:lpstr>ECI Funding</vt:lpstr>
      <vt:lpstr>ECI Funding Sources</vt:lpstr>
      <vt:lpstr>ECI Funding Sources</vt:lpstr>
      <vt:lpstr>ECI Funding Sources</vt:lpstr>
      <vt:lpstr>Contractors’ Responsibilities</vt:lpstr>
      <vt:lpstr>Contractors’ Responsibilities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Reporting, and Funding</dc:title>
  <dc:creator>Nixon,Paul (HHSC/DARS)</dc:creator>
  <cp:lastModifiedBy>Nixon,Paul (HHSC/DARS)</cp:lastModifiedBy>
  <cp:revision>13</cp:revision>
  <dcterms:created xsi:type="dcterms:W3CDTF">2017-03-07T20:05:41Z</dcterms:created>
  <dcterms:modified xsi:type="dcterms:W3CDTF">2017-03-13T15:41:31Z</dcterms:modified>
</cp:coreProperties>
</file>