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702" r:id="rId2"/>
  </p:sldMasterIdLst>
  <p:notesMasterIdLst>
    <p:notesMasterId r:id="rId26"/>
  </p:notesMasterIdLst>
  <p:handoutMasterIdLst>
    <p:handoutMasterId r:id="rId27"/>
  </p:handoutMasterIdLst>
  <p:sldIdLst>
    <p:sldId id="256" r:id="rId3"/>
    <p:sldId id="272" r:id="rId4"/>
    <p:sldId id="273" r:id="rId5"/>
    <p:sldId id="274" r:id="rId6"/>
    <p:sldId id="257" r:id="rId7"/>
    <p:sldId id="266" r:id="rId8"/>
    <p:sldId id="276" r:id="rId9"/>
    <p:sldId id="277" r:id="rId10"/>
    <p:sldId id="278" r:id="rId11"/>
    <p:sldId id="275" r:id="rId12"/>
    <p:sldId id="279" r:id="rId13"/>
    <p:sldId id="280" r:id="rId14"/>
    <p:sldId id="281" r:id="rId15"/>
    <p:sldId id="282" r:id="rId16"/>
    <p:sldId id="283" r:id="rId17"/>
    <p:sldId id="284" r:id="rId18"/>
    <p:sldId id="258" r:id="rId19"/>
    <p:sldId id="286" r:id="rId20"/>
    <p:sldId id="287" r:id="rId21"/>
    <p:sldId id="271" r:id="rId22"/>
    <p:sldId id="289" r:id="rId23"/>
    <p:sldId id="290" r:id="rId24"/>
    <p:sldId id="291" r:id="rId2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F9168DB-EFE5-49EB-845F-A9216F60746E}">
          <p14:sldIdLst>
            <p14:sldId id="256"/>
            <p14:sldId id="272"/>
            <p14:sldId id="273"/>
            <p14:sldId id="274"/>
          </p14:sldIdLst>
        </p14:section>
        <p14:section name="Advisory Committee Information" id="{63AAF559-D342-4592-9A91-87CC4FC9166B}">
          <p14:sldIdLst>
            <p14:sldId id="257"/>
            <p14:sldId id="266"/>
            <p14:sldId id="276"/>
            <p14:sldId id="277"/>
            <p14:sldId id="278"/>
            <p14:sldId id="275"/>
            <p14:sldId id="279"/>
            <p14:sldId id="280"/>
            <p14:sldId id="281"/>
            <p14:sldId id="282"/>
            <p14:sldId id="283"/>
            <p14:sldId id="284"/>
            <p14:sldId id="258"/>
            <p14:sldId id="286"/>
            <p14:sldId id="287"/>
            <p14:sldId id="271"/>
            <p14:sldId id="289"/>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C6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415" autoAdjust="0"/>
  </p:normalViewPr>
  <p:slideViewPr>
    <p:cSldViewPr snapToGrid="0">
      <p:cViewPr varScale="1">
        <p:scale>
          <a:sx n="66" d="100"/>
          <a:sy n="66" d="100"/>
        </p:scale>
        <p:origin x="1915"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1642"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6AC479C4-87BA-4A8B-B739-F95EB411011A}" type="datetimeFigureOut">
              <a:rPr lang="en-US" smtClean="0"/>
              <a:t>3/13/2017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75F0020-6A7E-48C4-B00C-288290BE0A9E}" type="slidenum">
              <a:rPr lang="en-US" smtClean="0"/>
              <a:t>‹#›</a:t>
            </a:fld>
            <a:endParaRPr lang="en-US"/>
          </a:p>
        </p:txBody>
      </p:sp>
    </p:spTree>
    <p:extLst>
      <p:ext uri="{BB962C8B-B14F-4D97-AF65-F5344CB8AC3E}">
        <p14:creationId xmlns:p14="http://schemas.microsoft.com/office/powerpoint/2010/main" val="2464609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40FC3508-E8F7-458D-B367-BDAFD52A9C9A}" type="datetimeFigureOut">
              <a:rPr lang="en-US" smtClean="0"/>
              <a:t>3/13/2017</a:t>
            </a:fld>
            <a:endParaRPr lang="en-US"/>
          </a:p>
        </p:txBody>
      </p:sp>
      <p:sp>
        <p:nvSpPr>
          <p:cNvPr id="4" name="Slide Image Placeholder 3"/>
          <p:cNvSpPr>
            <a:spLocks noGrp="1" noRot="1" noChangeAspect="1"/>
          </p:cNvSpPr>
          <p:nvPr>
            <p:ph type="sldImg" idx="2"/>
          </p:nvPr>
        </p:nvSpPr>
        <p:spPr>
          <a:xfrm>
            <a:off x="912813" y="692150"/>
            <a:ext cx="2670175" cy="20018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65905" y="691563"/>
            <a:ext cx="4142666" cy="5473380"/>
          </a:xfrm>
          <a:prstGeom prst="rect">
            <a:avLst/>
          </a:prstGeom>
        </p:spPr>
        <p:txBody>
          <a:bodyPr vert="horz" lIns="91440" tIns="45720" rIns="91440" bIns="45720" rtlCol="0"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r>
              <a:rPr lang="en-US" dirty="0" smtClean="0"/>
              <a:t>Slide </a:t>
            </a:r>
            <a:fld id="{29DE756F-184F-4D3A-B7EF-A08AD88F334E}" type="slidenum">
              <a:rPr lang="en-US" smtClean="0"/>
              <a:pPr/>
              <a:t>‹#›</a:t>
            </a:fld>
            <a:endParaRPr lang="en-US" dirty="0"/>
          </a:p>
        </p:txBody>
      </p:sp>
      <p:cxnSp>
        <p:nvCxnSpPr>
          <p:cNvPr id="14" name="Straight Connector 13"/>
          <p:cNvCxnSpPr/>
          <p:nvPr/>
        </p:nvCxnSpPr>
        <p:spPr>
          <a:xfrm>
            <a:off x="533400" y="4458208"/>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3400" y="47933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3400" y="5140815"/>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3400" y="41075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3400" y="54791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3400" y="3769215"/>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400" y="3087190"/>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400" y="34217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3400" y="5826615"/>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0" y="6164943"/>
            <a:ext cx="342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414724"/>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228600" indent="0" algn="l" defTabSz="914400" rtl="0" eaLnBrk="1" latinLnBrk="0" hangingPunct="1">
      <a:defRPr sz="1600" kern="1200">
        <a:solidFill>
          <a:schemeClr val="tx1"/>
        </a:solidFill>
        <a:latin typeface="+mn-lt"/>
        <a:ea typeface="+mn-ea"/>
        <a:cs typeface="+mn-cs"/>
      </a:defRPr>
    </a:lvl2pPr>
    <a:lvl3pPr marL="457200" indent="0" algn="l" defTabSz="914400" rtl="0" eaLnBrk="1" latinLnBrk="0" hangingPunct="1">
      <a:defRPr sz="1600" kern="1200">
        <a:solidFill>
          <a:schemeClr val="tx1"/>
        </a:solidFill>
        <a:latin typeface="+mn-lt"/>
        <a:ea typeface="+mn-ea"/>
        <a:cs typeface="+mn-cs"/>
      </a:defRPr>
    </a:lvl3pPr>
    <a:lvl4pPr marL="685800" indent="0" algn="l" defTabSz="914400" rtl="0" eaLnBrk="1" latinLnBrk="0" hangingPunct="1">
      <a:defRPr sz="1600" kern="1200">
        <a:solidFill>
          <a:schemeClr val="tx1"/>
        </a:solidFill>
        <a:latin typeface="+mn-lt"/>
        <a:ea typeface="+mn-ea"/>
        <a:cs typeface="+mn-cs"/>
      </a:defRPr>
    </a:lvl4pPr>
    <a:lvl5pPr marL="914400" indent="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exasattorneygeneral.gov/media/videos/play.php?image=2005openmeetings&amp;id=14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ctacenter.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rNiqbw3xZko&amp;noredirect=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youtu.be/vA5hiIYj5eQ"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tube.com/watch?v=fZ0rUBxYcJ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texreg.sos.state.tx.us/public/readtac$ext.ViewTAC?tac_view=4&amp;ti=40&amp;pt=2&amp;ch=10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uscode.house.gov/view.xhtml?req=(title:20%20section:1441%20edition:prelim)%20OR%20(granuleid:USC-prelim-title20-section1441)&amp;f=treesort&amp;edition=prelim&amp;num=0&amp;jumpTo=tru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cfr.gov/cgi-bin/text-idx?c=ecfr;sid=65e04594421191528ad86f073961470b;rgn=div5;view=text;node=34:2.1.1.1.2;idno=34;cc=ecfr#se34.2.303_160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Welcome to the ECI Advisory Committee Orientation.  This presentation</a:t>
            </a:r>
            <a:r>
              <a:rPr lang="en-US" sz="1200" baseline="0" dirty="0" smtClean="0"/>
              <a:t> covers basic information about the ECI program and some specific information you’ll need to know as an Advisory Committee member.  Additionally, you’ll learn about the rules and regulations that govern ECI’s unique way of service delivery, how data and reporting is used to monitor our contractors’ quality of service delivery, and how ECI services are funded through federal and state resources.  </a:t>
            </a:r>
          </a:p>
          <a:p>
            <a:endParaRPr lang="en-US" sz="1200" baseline="0" dirty="0" smtClean="0"/>
          </a:p>
          <a:p>
            <a:r>
              <a:rPr lang="en-US" sz="1200" baseline="0" dirty="0" smtClean="0"/>
              <a:t>This orientation is separated into five modules:</a:t>
            </a:r>
          </a:p>
          <a:p>
            <a:pPr marL="232075" indent="-232075">
              <a:buFont typeface="+mj-lt"/>
              <a:buAutoNum type="arabicPeriod"/>
            </a:pPr>
            <a:r>
              <a:rPr lang="en-US" sz="1200" baseline="0" dirty="0" smtClean="0"/>
              <a:t>Advisory Committee Information</a:t>
            </a:r>
          </a:p>
          <a:p>
            <a:pPr marL="232075" indent="-232075">
              <a:buFont typeface="+mj-lt"/>
              <a:buAutoNum type="arabicPeriod"/>
            </a:pPr>
            <a:r>
              <a:rPr lang="en-US" sz="1200" baseline="0" dirty="0" smtClean="0"/>
              <a:t>Legislation, rules, and history</a:t>
            </a:r>
          </a:p>
          <a:p>
            <a:pPr marL="232075" indent="-232075">
              <a:buFont typeface="+mj-lt"/>
              <a:buAutoNum type="arabicPeriod"/>
            </a:pPr>
            <a:r>
              <a:rPr lang="en-US" sz="1200" baseline="0" dirty="0" smtClean="0"/>
              <a:t>ECI services</a:t>
            </a:r>
          </a:p>
          <a:p>
            <a:pPr marL="232075" indent="-232075">
              <a:buFont typeface="+mj-lt"/>
              <a:buAutoNum type="arabicPeriod"/>
            </a:pPr>
            <a:r>
              <a:rPr lang="en-US" sz="1200" baseline="0" dirty="0" smtClean="0"/>
              <a:t>Data, reporting, and funding sources</a:t>
            </a:r>
          </a:p>
          <a:p>
            <a:pPr marL="232075" indent="-232075">
              <a:buFont typeface="+mj-lt"/>
              <a:buAutoNum type="arabicPeriod"/>
            </a:pPr>
            <a:r>
              <a:rPr lang="en-US" sz="1200" baseline="0" dirty="0" smtClean="0"/>
              <a:t>Other resources</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a:t>
            </a:fld>
            <a:endParaRPr lang="en-US" dirty="0"/>
          </a:p>
        </p:txBody>
      </p:sp>
    </p:spTree>
    <p:extLst>
      <p:ext uri="{BB962C8B-B14F-4D97-AF65-F5344CB8AC3E}">
        <p14:creationId xmlns:p14="http://schemas.microsoft.com/office/powerpoint/2010/main" val="415739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The quarterly Advisory</a:t>
            </a:r>
            <a:r>
              <a:rPr lang="en-US" sz="1200" baseline="0" dirty="0" smtClean="0"/>
              <a:t> Committee meetings typically start at 10 am.  There is a prepared agenda that you will receive ahead of time, but some changes in the order may take place depending on availability of members or presenters. By looking over the agenda before the meeting, you can get input from your constituents and come prepared to provide input on topics related to the group you represent.  You should also be prepared for lunch on your own. There are a variety of restaurants in close proximity to the HHSC campus.  </a:t>
            </a:r>
          </a:p>
          <a:p>
            <a:endParaRPr lang="en-US" sz="1200" b="0" baseline="0" dirty="0" smtClean="0"/>
          </a:p>
          <a:p>
            <a:r>
              <a:rPr lang="en-US" sz="1200" b="0" baseline="0" dirty="0" smtClean="0"/>
              <a:t>Dress comfortably. Because room temperatures </a:t>
            </a:r>
            <a:r>
              <a:rPr lang="en-US" sz="1200" baseline="0" dirty="0" smtClean="0"/>
              <a:t>can vary in meeting rooms, you may want to bring a sweater or jacket in case the room gets chilly.  </a:t>
            </a:r>
            <a:endParaRPr lang="en-US" sz="1200" b="1"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10</a:t>
            </a:fld>
            <a:endParaRPr lang="en-US" dirty="0"/>
          </a:p>
        </p:txBody>
      </p:sp>
    </p:spTree>
    <p:extLst>
      <p:ext uri="{BB962C8B-B14F-4D97-AF65-F5344CB8AC3E}">
        <p14:creationId xmlns:p14="http://schemas.microsoft.com/office/powerpoint/2010/main" val="107808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ECI has funds available to reimburse committee members for their travel costs. Travel is reimbursed for those members traveling 50 miles or more to attend meetings, in accordance with State and Federal regulations.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Some of the reimbursement items may include: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Refundable airline tickets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Rental car and the cost for gas or personal car mileage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Parking charges, either at the airport, hotel or meeting location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Overnight lodging with a State Contracted hotel at a rate set  by the US General Services Administration (GSA)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Additionally, meals for those members on travel status are reimbursed for the amount spent, up to a maximum set by the State Comptroller.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are specific rules that govern travel reimbursement. The ECI Advisory Committee Liaison will work with each member to secure travel in accordance with the travel policies. </a:t>
            </a:r>
          </a:p>
          <a:p>
            <a:r>
              <a:rPr lang="en-US" sz="1200" kern="1200" dirty="0" smtClean="0">
                <a:solidFill>
                  <a:schemeClr val="tx1"/>
                </a:solidFill>
                <a:effectLst/>
                <a:latin typeface="+mn-lt"/>
                <a:ea typeface="+mn-ea"/>
                <a:cs typeface="+mn-cs"/>
              </a:rPr>
              <a:t>If you need help with travel arrangements or have any questions, ECI state office staff are available to help.  Please contact the ECI Advisory Committee Liaison at 512-424-6795.</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11</a:t>
            </a:fld>
            <a:endParaRPr lang="en-US" dirty="0"/>
          </a:p>
        </p:txBody>
      </p:sp>
    </p:spTree>
    <p:extLst>
      <p:ext uri="{BB962C8B-B14F-4D97-AF65-F5344CB8AC3E}">
        <p14:creationId xmlns:p14="http://schemas.microsoft.com/office/powerpoint/2010/main" val="119100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dirty="0" smtClean="0"/>
              <a:t>You might be wondering</a:t>
            </a:r>
            <a:r>
              <a:rPr lang="en-US" sz="1200" baseline="0" dirty="0" smtClean="0"/>
              <a:t> who else is on the committee and who they represent. State rule indicates that the Advisory Committee can be made up of no more than 25 members, each of whom is appointed by the Governor for a 6-year term.  The terms are staggered so that the terms of 8 members end and 8 new members begin serving on February 1 of every odd-numbered year.  </a:t>
            </a:r>
          </a:p>
          <a:p>
            <a:endParaRPr lang="en-US" sz="1200" baseline="0" dirty="0" smtClean="0"/>
          </a:p>
          <a:p>
            <a:r>
              <a:rPr lang="en-US" sz="1200" baseline="0" dirty="0" smtClean="0"/>
              <a:t>In addition to the 25 “official” members, up to 6 ex-officio members may be appointed for specific, time-limited tasks if needed by the committee. </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12</a:t>
            </a:fld>
            <a:endParaRPr lang="en-US" dirty="0"/>
          </a:p>
        </p:txBody>
      </p:sp>
    </p:spTree>
    <p:extLst>
      <p:ext uri="{BB962C8B-B14F-4D97-AF65-F5344CB8AC3E}">
        <p14:creationId xmlns:p14="http://schemas.microsoft.com/office/powerpoint/2010/main" val="368601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 ensure that the committee is informed</a:t>
            </a:r>
            <a:r>
              <a:rPr lang="en-US" sz="1200" baseline="0" dirty="0" smtClean="0"/>
              <a:t> by a variety of perspectives, representation by different groups involved with or interested in services to young children with disabilities is required by state and federal law.  At least seven of the committee members must be parents, including parents of children with disabilities, and parents representing minority populations.  Five of the committee members must be public or private providers of early intervention services. In addition, one member must also be a member of the Texas Legislature and one member must be involved </a:t>
            </a:r>
            <a:r>
              <a:rPr lang="en-US" sz="1200" b="0" baseline="0" dirty="0" smtClean="0"/>
              <a:t>in personnel preparation, which is the education and training of early intervention staff.</a:t>
            </a:r>
          </a:p>
          <a:p>
            <a:endParaRPr lang="en-US" sz="1200" b="0" baseline="0" dirty="0" smtClean="0"/>
          </a:p>
          <a:p>
            <a:pPr defTabSz="928299">
              <a:defRPr/>
            </a:pPr>
            <a:r>
              <a:rPr lang="en-US" sz="1200" dirty="0" smtClean="0"/>
              <a:t>Representation</a:t>
            </a:r>
            <a:r>
              <a:rPr lang="en-US" sz="1200" baseline="0" dirty="0" smtClean="0"/>
              <a:t> is also required from a state agency that either provides or pays for early intervention services.  The Advisory Committee must also have members representing the state agency responsible for regulating health insurance and a </a:t>
            </a:r>
            <a:r>
              <a:rPr lang="en-US" sz="1200" b="0" baseline="0" dirty="0" smtClean="0"/>
              <a:t>state agency responsible for child care.  </a:t>
            </a:r>
            <a:r>
              <a:rPr lang="en-US" sz="1200" baseline="0" dirty="0" smtClean="0"/>
              <a:t>A representative from a Head Start agency or program is also required on the Advisory Committee.</a:t>
            </a:r>
            <a:endParaRPr lang="en-US" sz="12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13</a:t>
            </a:fld>
            <a:endParaRPr lang="en-US" dirty="0"/>
          </a:p>
        </p:txBody>
      </p:sp>
    </p:spTree>
    <p:extLst>
      <p:ext uri="{BB962C8B-B14F-4D97-AF65-F5344CB8AC3E}">
        <p14:creationId xmlns:p14="http://schemas.microsoft.com/office/powerpoint/2010/main" val="246943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Other groups that must be represented</a:t>
            </a:r>
            <a:r>
              <a:rPr lang="en-US" sz="1200" baseline="0" dirty="0" smtClean="0"/>
              <a:t> on the committee include an organization serving homeless children, the state Medicaid agency (in Texas, this is the Health and Human Services Commission), the state Education agency (in Texas, the Texas Education Agency, or TEA), and a foster care agency. </a:t>
            </a:r>
            <a:r>
              <a:rPr lang="en-US" sz="1200" dirty="0" smtClean="0"/>
              <a:t>In addition,</a:t>
            </a:r>
            <a:r>
              <a:rPr lang="en-US" sz="1200" baseline="0" dirty="0" smtClean="0"/>
              <a:t> there must also be Advisory Committee Members representing a mental health agency and an Education Service Center.  Finally, at least one member of the Advisory Committee must be an advocate for children with disabilities and one member must be a physician.</a:t>
            </a:r>
            <a:endParaRPr lang="en-US" sz="12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14</a:t>
            </a:fld>
            <a:endParaRPr lang="en-US" dirty="0"/>
          </a:p>
        </p:txBody>
      </p:sp>
    </p:spTree>
    <p:extLst>
      <p:ext uri="{BB962C8B-B14F-4D97-AF65-F5344CB8AC3E}">
        <p14:creationId xmlns:p14="http://schemas.microsoft.com/office/powerpoint/2010/main" val="292868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7">
              <a:defRPr/>
            </a:pPr>
            <a:r>
              <a:rPr lang="en-US" b="0" dirty="0" smtClean="0"/>
              <a:t>In addition to IDEA</a:t>
            </a:r>
            <a:r>
              <a:rPr lang="en-US" b="0" baseline="0" dirty="0" smtClean="0"/>
              <a:t>, the Texas Administrative Code (TAC) and the Advisory Committee’s bylaws, there are numerous other resources at your disposal to help you learn more about ECI and your role on the Advisory Committee. </a:t>
            </a:r>
          </a:p>
          <a:p>
            <a:pPr defTabSz="942287">
              <a:defRPr/>
            </a:pPr>
            <a:endParaRPr lang="en-US" b="0" baseline="0" dirty="0" smtClean="0"/>
          </a:p>
          <a:p>
            <a:pPr defTabSz="942287">
              <a:defRPr/>
            </a:pPr>
            <a:r>
              <a:rPr lang="en-US" b="0" baseline="0" dirty="0" smtClean="0"/>
              <a:t>A</a:t>
            </a:r>
            <a:r>
              <a:rPr lang="en-US" b="0" dirty="0" smtClean="0"/>
              <a:t>ll members of the ECI Advisory Committee are required by state law to receive training through the Office of the Attorney General on the requirements of the Texas Open Meetings Act.  The training is available online and can be found by clicking the link titled “Open Meetings Act Training Video.”  (</a:t>
            </a:r>
            <a:r>
              <a:rPr lang="en-US" dirty="0" smtClean="0">
                <a:hlinkClick r:id="rId3"/>
              </a:rPr>
              <a:t>https://www.texasattorneygeneral.gov/media/videos/play.php?image=2005openmeetings&amp;id=149</a:t>
            </a:r>
            <a:r>
              <a:rPr lang="en-US" dirty="0" smtClean="0"/>
              <a:t>) </a:t>
            </a:r>
            <a:r>
              <a:rPr lang="en-US" b="0" dirty="0" smtClean="0"/>
              <a:t>Once you have completed the training video, print your completion certificate and provide a copy to the ECI Advisory</a:t>
            </a:r>
            <a:r>
              <a:rPr lang="en-US" b="0" baseline="0" dirty="0" smtClean="0"/>
              <a:t> Committee </a:t>
            </a:r>
            <a:r>
              <a:rPr lang="en-US" b="0" dirty="0" smtClean="0"/>
              <a:t>Liaison for documentation purposes.</a:t>
            </a:r>
          </a:p>
          <a:p>
            <a:pPr defTabSz="942287">
              <a:defRPr/>
            </a:pPr>
            <a:endParaRPr lang="en-US" b="0" dirty="0" smtClean="0"/>
          </a:p>
          <a:p>
            <a:endParaRPr lang="en-US"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15</a:t>
            </a:fld>
            <a:endParaRPr lang="en-US" dirty="0"/>
          </a:p>
        </p:txBody>
      </p:sp>
    </p:spTree>
    <p:extLst>
      <p:ext uri="{BB962C8B-B14F-4D97-AF65-F5344CB8AC3E}">
        <p14:creationId xmlns:p14="http://schemas.microsoft.com/office/powerpoint/2010/main" val="4133774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004" lvl="0" defTabSz="942409">
              <a:defRPr/>
            </a:pPr>
            <a:r>
              <a:rPr lang="en-US" sz="1200" kern="1200" dirty="0" smtClean="0">
                <a:solidFill>
                  <a:schemeClr val="tx1"/>
                </a:solidFill>
                <a:effectLst/>
                <a:latin typeface="+mn-lt"/>
                <a:ea typeface="+mn-ea"/>
                <a:cs typeface="+mn-cs"/>
              </a:rPr>
              <a:t>In addition to providing leadership, handling complaints from consumers, and strategic planning initiatives, the </a:t>
            </a:r>
            <a:r>
              <a:rPr lang="en-US" sz="1200" baseline="0" dirty="0" smtClean="0"/>
              <a:t>Division of Early Childhood Intervention Services has three distinct sections:</a:t>
            </a:r>
          </a:p>
          <a:p>
            <a:pPr marL="14004" lvl="0" defTabSz="942409">
              <a:defRPr/>
            </a:pPr>
            <a:endParaRPr lang="en-US" sz="1200" baseline="0" dirty="0" smtClean="0"/>
          </a:p>
          <a:p>
            <a:pPr marL="181005" lvl="0" indent="-174056">
              <a:buFont typeface="Arial" panose="020B0604020202020204" pitchFamily="34" charset="0"/>
              <a:buChar char="•"/>
              <a:defRPr/>
            </a:pPr>
            <a:r>
              <a:rPr lang="en-US" sz="1200" baseline="0" dirty="0" smtClean="0"/>
              <a:t>The Performance and Oversight </a:t>
            </a:r>
            <a:r>
              <a:rPr lang="en-US" sz="1200" dirty="0" smtClean="0"/>
              <a:t>section is responsible for assessment and oversight of the ECI service delivery system. This includes management and oversight of revenue and expenditure funding streams, monitoring of contractor performance and compliance, and administration of ECI data systems to support program activities.</a:t>
            </a:r>
          </a:p>
          <a:p>
            <a:pPr marL="188060" lvl="0" indent="-174056" defTabSz="942409">
              <a:buFont typeface="Arial" panose="020B0604020202020204" pitchFamily="34" charset="0"/>
              <a:buChar char="•"/>
              <a:defRPr/>
            </a:pPr>
            <a:endParaRPr lang="en-US" sz="1200" baseline="0" dirty="0" smtClean="0"/>
          </a:p>
          <a:p>
            <a:pPr marL="181005" lvl="0" indent="-174056">
              <a:buFont typeface="Arial" panose="020B0604020202020204" pitchFamily="34" charset="0"/>
              <a:buChar char="•"/>
              <a:defRPr/>
            </a:pPr>
            <a:r>
              <a:rPr lang="en-US" sz="1200" baseline="0" dirty="0" smtClean="0"/>
              <a:t>The Program Evaluation, Analysis, and Reporting </a:t>
            </a:r>
            <a:r>
              <a:rPr lang="en-US" sz="1200" dirty="0" smtClean="0"/>
              <a:t>section is responsible for providing data analysis and evaluation, including the development of the federal Annual Performance Report and managing all ECI web based applications.</a:t>
            </a:r>
          </a:p>
          <a:p>
            <a:pPr marL="188060" lvl="0" indent="-174056" defTabSz="942409">
              <a:buFont typeface="Arial" panose="020B0604020202020204" pitchFamily="34" charset="0"/>
              <a:buChar char="•"/>
              <a:defRPr/>
            </a:pPr>
            <a:endParaRPr lang="en-US" sz="1200" baseline="0" dirty="0" smtClean="0"/>
          </a:p>
          <a:p>
            <a:pPr marL="181005" lvl="0" indent="-174056">
              <a:buFont typeface="Arial" panose="020B0604020202020204" pitchFamily="34" charset="0"/>
              <a:buChar char="•"/>
              <a:defRPr/>
            </a:pPr>
            <a:r>
              <a:rPr lang="en-US" sz="1200" baseline="0" dirty="0" smtClean="0"/>
              <a:t>The Policy and Support</a:t>
            </a:r>
            <a:r>
              <a:rPr lang="en-US" sz="1200" dirty="0" smtClean="0"/>
              <a:t> section is responsible for providing information, support and technical assistance to local ECI contractors. This includes development of rules and standards, public outreach initiatives, and managing a comprehensive system of personnel development.</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16</a:t>
            </a:fld>
            <a:endParaRPr lang="en-US" dirty="0"/>
          </a:p>
        </p:txBody>
      </p:sp>
    </p:spTree>
    <p:extLst>
      <p:ext uri="{BB962C8B-B14F-4D97-AF65-F5344CB8AC3E}">
        <p14:creationId xmlns:p14="http://schemas.microsoft.com/office/powerpoint/2010/main" val="2034298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r>
              <a:rPr lang="en-US" sz="1200" b="0" dirty="0" smtClean="0"/>
              <a:t>In</a:t>
            </a:r>
            <a:r>
              <a:rPr lang="en-US" sz="1200" b="0" baseline="0" dirty="0" smtClean="0"/>
              <a:t> addition to relationships with local contractors, ECI also has an important relationship with the Office of Special Education Programs (or OSEP). Each year, ECI applies for an OSEP grant to provide ECI services in Texas.  OSEP reviews the grant and makes a decision about whether to approve the grant.  Once the grant is approved, OSEP provides oversight to ensure ECI is adhering to the requirements of the grant and IDEA. This oversight includes reviewing the Annual Performance Report (or APR) which shows how Part C in Texas is performing based on established targets. </a:t>
            </a:r>
          </a:p>
          <a:p>
            <a:endParaRPr lang="en-US" sz="1200" b="0" baseline="0" dirty="0" smtClean="0"/>
          </a:p>
          <a:p>
            <a:r>
              <a:rPr lang="en-US" sz="1200" b="0" baseline="0" dirty="0" smtClean="0"/>
              <a:t>OSEP looks at how states are using their Interagency Coordinating Council (ICCs). OSEP also reviews the chapter of the Texas Administrative Code that applies to ECI to ensure it meets the requirements set forth in IDEA and the Code of Federal Regulations (CFR).  Just as ECI does onsite monitoring of contractors to ensure compliance with their ECI contract, OSEP makes periodic onsite visits to ECI to provide oversight.  Finally,  OSEP provides technical assistance to state ECI agencies through the Early Childhood Technical Assistance Center, or ECTA Center (</a:t>
            </a:r>
            <a:r>
              <a:rPr lang="en-US" sz="1200" dirty="0" smtClean="0">
                <a:hlinkClick r:id="rId3"/>
              </a:rPr>
              <a:t>http://ectacenter.org/</a:t>
            </a:r>
            <a:r>
              <a:rPr lang="en-US" sz="1200" dirty="0" smtClean="0"/>
              <a:t>)</a:t>
            </a:r>
            <a:r>
              <a:rPr lang="en-US" sz="1200" b="0" baseline="0" dirty="0" smtClean="0"/>
              <a:t>.  </a:t>
            </a:r>
            <a:endParaRPr lang="en-US" sz="1200" b="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17</a:t>
            </a:fld>
            <a:endParaRPr lang="en-US" dirty="0"/>
          </a:p>
        </p:txBody>
      </p:sp>
    </p:spTree>
    <p:extLst>
      <p:ext uri="{BB962C8B-B14F-4D97-AF65-F5344CB8AC3E}">
        <p14:creationId xmlns:p14="http://schemas.microsoft.com/office/powerpoint/2010/main" val="6421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a:t>
            </a:r>
            <a:r>
              <a:rPr lang="en-US" sz="1200" baseline="0" dirty="0" smtClean="0"/>
              <a:t>ECI State Office contracts with agencies to provide services in every county in Texas. During fiscal year 2016, more than 50,000 children and families received comprehensive early intervention services.</a:t>
            </a:r>
          </a:p>
          <a:p>
            <a:endParaRPr lang="en-US" sz="1200" baseline="0" dirty="0" smtClean="0"/>
          </a:p>
          <a:p>
            <a:r>
              <a:rPr lang="en-US" sz="1200" baseline="0" dirty="0" smtClean="0"/>
              <a:t>Agencies include </a:t>
            </a:r>
            <a:r>
              <a:rPr lang="en-US" sz="1200" dirty="0" smtClean="0"/>
              <a:t>community centers, school districts, education service centers, and private nonprofit organizations. L</a:t>
            </a:r>
            <a:r>
              <a:rPr lang="en-US" sz="1200" baseline="0" dirty="0" smtClean="0"/>
              <a:t>ocal program directors and staff providing services directly to families are not employees of HHSC.  They are employed by the local contracting agencies. ECI provides oversight through performance and contract management.  </a:t>
            </a:r>
          </a:p>
          <a:p>
            <a:endParaRPr lang="en-US" sz="1200" baseline="0" dirty="0" smtClean="0"/>
          </a:p>
          <a:p>
            <a:pPr defTabSz="942409">
              <a:defRPr/>
            </a:pPr>
            <a:r>
              <a:rPr lang="en-US" sz="1200" baseline="0" dirty="0" smtClean="0"/>
              <a:t>Each ECI contractor is monitored on-site at least once every three years.  The monitoring schedule is determined each year based on a risk assessment completed by Contract Oversight and Support.  Programs that have a higher risk level are monitored more frequently. In addition to performance and contract management, the ECI state office also provides training and technical assistance on implementing requirements and providing quality services to ECI contractors and their staff.</a:t>
            </a:r>
            <a:endParaRPr lang="en-US" sz="12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18</a:t>
            </a:fld>
            <a:endParaRPr lang="en-US" dirty="0"/>
          </a:p>
        </p:txBody>
      </p:sp>
    </p:spTree>
    <p:extLst>
      <p:ext uri="{BB962C8B-B14F-4D97-AF65-F5344CB8AC3E}">
        <p14:creationId xmlns:p14="http://schemas.microsoft.com/office/powerpoint/2010/main" val="2625222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this video, you’ll hear from </a:t>
            </a:r>
            <a:r>
              <a:rPr lang="en-US" sz="1200" baseline="0" dirty="0" smtClean="0"/>
              <a:t>families who have received ECI services. </a:t>
            </a:r>
            <a:r>
              <a:rPr lang="en-US" sz="1200" u="sng" kern="1200" dirty="0" smtClean="0">
                <a:solidFill>
                  <a:schemeClr val="tx1"/>
                </a:solidFill>
                <a:effectLst/>
                <a:latin typeface="+mn-lt"/>
                <a:ea typeface="+mn-ea"/>
                <a:cs typeface="+mn-cs"/>
                <a:hlinkClick r:id="rId3"/>
              </a:rPr>
              <a:t>(</a:t>
            </a:r>
            <a:r>
              <a:rPr lang="en-US" sz="1200" u="sng" kern="1200" dirty="0" smtClean="0">
                <a:solidFill>
                  <a:schemeClr val="tx1"/>
                </a:solidFill>
                <a:effectLst/>
                <a:latin typeface="+mn-lt"/>
                <a:ea typeface="+mn-ea"/>
                <a:cs typeface="+mn-cs"/>
                <a:hlinkClick r:id="rId4"/>
              </a:rPr>
              <a:t>https://youtu.be/vA5hiIYj5eQ</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19</a:t>
            </a:fld>
            <a:endParaRPr lang="en-US" dirty="0"/>
          </a:p>
        </p:txBody>
      </p:sp>
    </p:spTree>
    <p:extLst>
      <p:ext uri="{BB962C8B-B14F-4D97-AF65-F5344CB8AC3E}">
        <p14:creationId xmlns:p14="http://schemas.microsoft.com/office/powerpoint/2010/main" val="425943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Early Childhood Intervention Services (ECI) contracts with statewide local programs which </a:t>
            </a:r>
            <a:r>
              <a:rPr lang="en-US" sz="1200" dirty="0" smtClean="0"/>
              <a:t>provide services and supports to families with children from birth to 36 months of age who have developmental delays, or who have a qualifying medical diagnosis with a need for early intervention services. Early intervention involves assisting families by promoting the acquisition and use of skills </a:t>
            </a:r>
            <a:r>
              <a:rPr lang="en-US" sz="1200" baseline="0" dirty="0" smtClean="0"/>
              <a:t>to</a:t>
            </a:r>
            <a:r>
              <a:rPr lang="en-US" sz="1200" dirty="0" smtClean="0"/>
              <a:t> enable children to participate meaningfully with others and within their natural environment.</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a:t>
            </a:fld>
            <a:endParaRPr lang="en-US" dirty="0"/>
          </a:p>
        </p:txBody>
      </p:sp>
    </p:spTree>
    <p:extLst>
      <p:ext uri="{BB962C8B-B14F-4D97-AF65-F5344CB8AC3E}">
        <p14:creationId xmlns:p14="http://schemas.microsoft.com/office/powerpoint/2010/main" val="3449175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0"/>
              </a:spcAft>
              <a:buClrTx/>
              <a:buSzPct val="25000"/>
              <a:buFontTx/>
              <a:buNone/>
              <a:tabLst/>
              <a:defRPr/>
            </a:pPr>
            <a:r>
              <a:rPr lang="en-US" sz="1200" dirty="0" smtClean="0"/>
              <a:t>ECI can provide a wide variety of services to address. The services a child receives are individualized to meet the specific needs of the child’s family. Services are provided in the child’s natural environment. The specific location is planned during the Individualized Family Service Plan, or IFSP meeting. ECI staff focus intervention on caregivers' ability to promote the child's participation in naturally occurring, everyday routines and developmentally appropriate activities. </a:t>
            </a:r>
          </a:p>
          <a:p>
            <a:pPr>
              <a:lnSpc>
                <a:spcPct val="120000"/>
              </a:lnSpc>
              <a:buSzPct val="25000"/>
            </a:pPr>
            <a:endParaRPr lang="en-US" sz="1200" dirty="0" smtClean="0"/>
          </a:p>
          <a:p>
            <a:r>
              <a:rPr lang="en-US" sz="1200" dirty="0" smtClean="0"/>
              <a:t>Throughout a service</a:t>
            </a:r>
            <a:r>
              <a:rPr lang="en-US" sz="1200" baseline="0" dirty="0" smtClean="0"/>
              <a:t> delivery</a:t>
            </a:r>
            <a:r>
              <a:rPr lang="en-US" sz="1200" dirty="0" smtClean="0"/>
              <a:t> visit, the provider is observing: </a:t>
            </a:r>
          </a:p>
          <a:p>
            <a:pPr marL="174056" indent="-174056">
              <a:buFont typeface="Arial" panose="020B0604020202020204" pitchFamily="34" charset="0"/>
              <a:buChar char="•"/>
            </a:pPr>
            <a:r>
              <a:rPr lang="en-US" sz="1200" dirty="0" smtClean="0"/>
              <a:t>the child/caregiver engagement in a typical activity, </a:t>
            </a:r>
          </a:p>
          <a:p>
            <a:pPr marL="174056" indent="-174056">
              <a:buFont typeface="Arial" panose="020B0604020202020204" pitchFamily="34" charset="0"/>
              <a:buChar char="•"/>
            </a:pPr>
            <a:r>
              <a:rPr lang="en-US" sz="1200" dirty="0" smtClean="0"/>
              <a:t>what skills the child is using, and</a:t>
            </a:r>
          </a:p>
          <a:p>
            <a:pPr marL="174056" indent="-174056">
              <a:buFont typeface="Arial" panose="020B0604020202020204" pitchFamily="34" charset="0"/>
              <a:buChar char="•"/>
            </a:pPr>
            <a:r>
              <a:rPr lang="en-US" sz="1200" dirty="0" smtClean="0"/>
              <a:t>if necessary, intentionally modeling to the caregiver how to support the child’s participation within that activity.</a:t>
            </a:r>
            <a:br>
              <a:rPr lang="en-US" sz="1200" dirty="0" smtClean="0"/>
            </a:br>
            <a:endParaRPr lang="en-US" sz="1200" dirty="0" smtClean="0"/>
          </a:p>
          <a:p>
            <a:r>
              <a:rPr lang="en-US" sz="1200" dirty="0" smtClean="0"/>
              <a:t>The provider suggests strategies for the caregiver to try and will ask the caregiver to demonstrate the activity by verbally prompting or directly teaching the caregiver to support his/her success. Throughout action and practice, the provider gives feedback affirming the actions and evaluating caregiver efforts, which help to build the caregiver’s confidence in doing the activities. Families and providers reflect on various activities throughout the visit to find out what the family already knows, to analyze responses to activity implementation, to generate new ideas, and to create a new joint plan. The visit is a collaborative process designed to build the caregiver’s confidence and competence in supporting the child’s development. View the video for an example of a service delivery visit.  The video is a minute and a half long. (</a:t>
            </a:r>
            <a:r>
              <a:rPr lang="en-US" sz="1200" dirty="0" smtClean="0">
                <a:hlinkClick r:id="rId3"/>
              </a:rPr>
              <a:t>http://www.youtube.com/watch?v=fZ0rUBxYcJw</a:t>
            </a:r>
            <a:r>
              <a:rPr lang="en-US" sz="1200" dirty="0" smtClean="0"/>
              <a:t>)</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20</a:t>
            </a:fld>
            <a:endParaRPr lang="en-US" dirty="0"/>
          </a:p>
        </p:txBody>
      </p:sp>
    </p:spTree>
    <p:extLst>
      <p:ext uri="{BB962C8B-B14F-4D97-AF65-F5344CB8AC3E}">
        <p14:creationId xmlns:p14="http://schemas.microsoft.com/office/powerpoint/2010/main" val="373361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sz="1200" dirty="0" smtClean="0"/>
              <a:t>While eligibility</a:t>
            </a:r>
            <a:r>
              <a:rPr lang="en-US" sz="1200" baseline="0" dirty="0" smtClean="0"/>
              <a:t> is determined based on the child, the family receives the services. Every family has a team. Teams consist of the family, a service coordinator, and any additional professionals needed to assist in meeting the child’s outcomes. Again, the outcomes are based on the child and family needs. </a:t>
            </a:r>
          </a:p>
          <a:p>
            <a:pPr defTabSz="928299">
              <a:defRPr/>
            </a:pPr>
            <a:endParaRPr lang="en-US" sz="1200" baseline="0" dirty="0" smtClean="0"/>
          </a:p>
          <a:p>
            <a:r>
              <a:rPr lang="en-US" sz="1200" baseline="0" dirty="0" smtClean="0"/>
              <a:t>Another important service ECI provides is case management. All children enrolled in ECI have a service coordinator who provides case management. Service coordinators are responsible for assisting families in accessing resources, ensuring families are aware of their rights, and coordinating services. Services occur in the child’s natural environment.</a:t>
            </a:r>
          </a:p>
          <a:p>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21</a:t>
            </a:fld>
            <a:endParaRPr lang="en-US" dirty="0"/>
          </a:p>
        </p:txBody>
      </p:sp>
    </p:spTree>
    <p:extLst>
      <p:ext uri="{BB962C8B-B14F-4D97-AF65-F5344CB8AC3E}">
        <p14:creationId xmlns:p14="http://schemas.microsoft.com/office/powerpoint/2010/main" val="3789752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Research shows that infants and toddlers learn best through everyday experiences and interactions with familiar people in familiar contexts. Service providers go wherever the family goes and where intervention is needed. This is not limited to the child’s house or childcare center.</a:t>
            </a:r>
            <a:r>
              <a:rPr lang="en-US" sz="1200" dirty="0" smtClean="0"/>
              <a:t> A natural environment is anywhere typically</a:t>
            </a:r>
            <a:r>
              <a:rPr lang="en-US" sz="1200" baseline="0" dirty="0" smtClean="0"/>
              <a:t> developing children live, learn, and play in the community. Services could be provided in a grocery store, at a restaurant, in the mall, or at a playground. The various settings range from going to meet a family living in their car under a bridge to homes of wealthy businesspeople.</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22</a:t>
            </a:fld>
            <a:endParaRPr lang="en-US" dirty="0"/>
          </a:p>
        </p:txBody>
      </p:sp>
    </p:spTree>
    <p:extLst>
      <p:ext uri="{BB962C8B-B14F-4D97-AF65-F5344CB8AC3E}">
        <p14:creationId xmlns:p14="http://schemas.microsoft.com/office/powerpoint/2010/main" val="775103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If you have any questions, please contact the ECI Advisory Committee Outreach Specialist listed in your Advisory Committee member manual section 4 under the Policy and Support Section.  You may also contact the ECI State office at 512-424-6754. </a:t>
            </a:r>
          </a:p>
          <a:p>
            <a:endParaRPr lang="en-US" sz="1200" dirty="0" smtClean="0"/>
          </a:p>
          <a:p>
            <a:r>
              <a:rPr lang="en-US" sz="1200" dirty="0" smtClean="0"/>
              <a:t>In the next module, you will learn about the history, laws, legislation, and</a:t>
            </a:r>
            <a:r>
              <a:rPr lang="en-US" sz="1200" baseline="0" dirty="0" smtClean="0"/>
              <a:t> rules that govern ECI services. </a:t>
            </a:r>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23</a:t>
            </a:fld>
            <a:endParaRPr lang="en-US" dirty="0"/>
          </a:p>
        </p:txBody>
      </p:sp>
    </p:spTree>
    <p:extLst>
      <p:ext uri="{BB962C8B-B14F-4D97-AF65-F5344CB8AC3E}">
        <p14:creationId xmlns:p14="http://schemas.microsoft.com/office/powerpoint/2010/main" val="351866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These are the Seven</a:t>
            </a:r>
            <a:r>
              <a:rPr lang="en-US" sz="1200" baseline="0" dirty="0" smtClean="0"/>
              <a:t> Key Principles upon which ECI’s foundation is built.  The Seven Key Principles for providing early intervention services in natural environments were developed by the national Principles and Practices In Natural Environments Workgroup.  This workgroup of subject matter experts and researchers in early intervention agreed that the seven key principles are the foundations that support the mission of early intervention, which is to build upon and provide supports and resources to assist family members and caregivers to enhance children’s learning and development through everyday learning opportunities.</a:t>
            </a:r>
            <a:endParaRPr lang="en-US" sz="120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3</a:t>
            </a:fld>
            <a:endParaRPr lang="en-US" dirty="0"/>
          </a:p>
        </p:txBody>
      </p:sp>
    </p:spTree>
    <p:extLst>
      <p:ext uri="{BB962C8B-B14F-4D97-AF65-F5344CB8AC3E}">
        <p14:creationId xmlns:p14="http://schemas.microsoft.com/office/powerpoint/2010/main" val="123667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 AUDIO)</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4</a:t>
            </a:fld>
            <a:endParaRPr lang="en-US" dirty="0"/>
          </a:p>
        </p:txBody>
      </p:sp>
    </p:spTree>
    <p:extLst>
      <p:ext uri="{BB962C8B-B14F-4D97-AF65-F5344CB8AC3E}">
        <p14:creationId xmlns:p14="http://schemas.microsoft.com/office/powerpoint/2010/main" val="2887009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defTabSz="928299">
              <a:defRPr/>
            </a:pPr>
            <a:r>
              <a:rPr lang="en-US" sz="1200" baseline="0" dirty="0" smtClean="0"/>
              <a:t>In this section, you will learn the responsibilities of committee members and what to expect at meetings.  You will also learn who else is on the committee and how to access resources you may find helpful in your work as a committee member. </a:t>
            </a:r>
            <a:r>
              <a:rPr lang="en-US" sz="1200" b="0" baseline="0" dirty="0" smtClean="0"/>
              <a:t>Advisory Committee meetings take place four times a year. </a:t>
            </a:r>
            <a:r>
              <a:rPr lang="en-US" sz="1200" b="0" dirty="0" smtClean="0"/>
              <a:t>Attending and participating</a:t>
            </a:r>
            <a:r>
              <a:rPr lang="en-US" sz="1200" b="0" baseline="0" dirty="0" smtClean="0"/>
              <a:t> in meetings is an important responsibility for all committee members. The meetings take place in Austin in one of the administrative office buildings of the Health and Human Services Commission.</a:t>
            </a:r>
            <a:endParaRPr lang="en-US" sz="1200" b="0" dirty="0" smtClean="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5</a:t>
            </a:fld>
            <a:endParaRPr lang="en-US" dirty="0"/>
          </a:p>
        </p:txBody>
      </p:sp>
    </p:spTree>
    <p:extLst>
      <p:ext uri="{BB962C8B-B14F-4D97-AF65-F5344CB8AC3E}">
        <p14:creationId xmlns:p14="http://schemas.microsoft.com/office/powerpoint/2010/main" val="238831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92150"/>
            <a:ext cx="2670175" cy="2001838"/>
          </a:xfrm>
        </p:spPr>
      </p:sp>
      <p:sp>
        <p:nvSpPr>
          <p:cNvPr id="3" name="Notes Placeholder 2"/>
          <p:cNvSpPr>
            <a:spLocks noGrp="1"/>
          </p:cNvSpPr>
          <p:nvPr>
            <p:ph type="body" idx="1"/>
          </p:nvPr>
        </p:nvSpPr>
        <p:spPr/>
        <p:txBody>
          <a:bodyPr/>
          <a:lstStyle/>
          <a:p>
            <a:pPr defTabSz="928299">
              <a:defRPr/>
            </a:pPr>
            <a:r>
              <a:rPr lang="en-US" sz="1200" b="0" dirty="0" smtClean="0"/>
              <a:t>The</a:t>
            </a:r>
            <a:r>
              <a:rPr lang="en-US" sz="1200" b="0" baseline="0" dirty="0" smtClean="0"/>
              <a:t> Individuals with Disabilities Education Act (IDEA), the federal law that governs Texas Early Childhood Intervention (ECI), requires each state to convene an Interagency Coordinating Council to </a:t>
            </a:r>
            <a:r>
              <a:rPr lang="en-US" sz="1200" dirty="0" smtClean="0"/>
              <a:t>“advise and assist the lead agency in the development and implementation of the policies that achieve the statewide system.” </a:t>
            </a:r>
            <a:r>
              <a:rPr lang="en-US" sz="1200" b="0" baseline="0" dirty="0" smtClean="0"/>
              <a:t> In Texas, the ICC is the ECI Advisory Committee. </a:t>
            </a:r>
            <a:r>
              <a:rPr lang="en-US" sz="1200" dirty="0" smtClean="0"/>
              <a:t>The Texas Administrative Code (TAC), the state rules that govern ECI, contains a similar statement about the role of the Advisory Committee.  More information about the law and rules are </a:t>
            </a:r>
            <a:r>
              <a:rPr lang="en-US" sz="1200" b="0" baseline="0" dirty="0" smtClean="0"/>
              <a:t>located in your Advisory Committee Training Manual, Section 5. You can also review the Code of Federal Regulations (CFR) at </a:t>
            </a:r>
            <a:r>
              <a:rPr lang="en-US" sz="1200" u="sng" dirty="0" smtClean="0">
                <a:hlinkClick r:id="rId3"/>
              </a:rPr>
              <a:t>www.ecfr.gov</a:t>
            </a:r>
            <a:r>
              <a:rPr lang="en-US" sz="1200" b="0" baseline="0" dirty="0" smtClean="0"/>
              <a:t> and the Texas Administrative Code (TAC) at </a:t>
            </a:r>
            <a:r>
              <a:rPr lang="en-US" sz="1200" u="sng" dirty="0" smtClean="0">
                <a:hlinkClick r:id="rId4"/>
              </a:rPr>
              <a:t>https://texreg.sos.state.tx.us/public/readtac$ext.ViewTAC?tac_view=4&amp;ti=40&amp;pt=2&amp;ch=108</a:t>
            </a:r>
            <a:r>
              <a:rPr lang="en-US" sz="1200" b="0" baseline="0" dirty="0" smtClean="0"/>
              <a:t>.</a:t>
            </a: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6</a:t>
            </a:fld>
            <a:endParaRPr lang="en-US" dirty="0"/>
          </a:p>
        </p:txBody>
      </p:sp>
    </p:spTree>
    <p:extLst>
      <p:ext uri="{BB962C8B-B14F-4D97-AF65-F5344CB8AC3E}">
        <p14:creationId xmlns:p14="http://schemas.microsoft.com/office/powerpoint/2010/main" val="93280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You</a:t>
            </a:r>
            <a:r>
              <a:rPr lang="en-US" sz="1200" b="0" baseline="0" dirty="0" smtClean="0"/>
              <a:t> have three primary responsibilities as an ECI Advisory Committee Member:  to serve as a liaison for the group you represent, to attend and participate in meetings, and to “advise and assist” ECI in its work across the state. </a:t>
            </a:r>
          </a:p>
          <a:p>
            <a:endParaRPr lang="en-US" sz="1200" b="0" baseline="0" dirty="0" smtClean="0"/>
          </a:p>
          <a:p>
            <a:pPr defTabSz="928299">
              <a:defRPr/>
            </a:pPr>
            <a:r>
              <a:rPr lang="en-US" sz="1200" i="0" dirty="0" smtClean="0"/>
              <a:t>As</a:t>
            </a:r>
            <a:r>
              <a:rPr lang="en-US" sz="1200" i="0" baseline="0" dirty="0" smtClean="0"/>
              <a:t> a committee member, you represent a particular group on the committee, such as parents, an agency, or a specific program. </a:t>
            </a:r>
            <a:r>
              <a:rPr lang="en-US" sz="1200" b="0" i="0" baseline="0" dirty="0" smtClean="0"/>
              <a:t>You have the very important role of bringing information about the group you represent to the committee, including ECI issues that impact your group. </a:t>
            </a:r>
            <a:r>
              <a:rPr lang="en-US" sz="1200" i="0" baseline="0" dirty="0" smtClean="0"/>
              <a:t>For example, if you are a parent, you bring the perspective of the issues or concerns parents have about raising a child with a disability.  Similarly, if you represent physicians</a:t>
            </a:r>
            <a:r>
              <a:rPr lang="en-US" sz="1200" b="1" i="0" baseline="0" dirty="0" smtClean="0"/>
              <a:t>,</a:t>
            </a:r>
            <a:r>
              <a:rPr lang="en-US" sz="1200" i="0" baseline="0" dirty="0" smtClean="0"/>
              <a:t> you represent the medical community’s perspective on ECI. Conversely, you are also responsible for taking information you learn as a committee member back to the group you represent. </a:t>
            </a:r>
            <a:r>
              <a:rPr lang="en-US" sz="1200" b="0" baseline="0" dirty="0" smtClean="0"/>
              <a:t>These responsibilities are further explained in your Advisory Committee Training Manual, Section 6. </a:t>
            </a:r>
            <a:endParaRPr lang="en-US" sz="1200" b="0" dirty="0" smtClean="0"/>
          </a:p>
          <a:p>
            <a:endParaRPr lang="en-US" sz="1200" dirty="0"/>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7</a:t>
            </a:fld>
            <a:endParaRPr lang="en-US" dirty="0"/>
          </a:p>
        </p:txBody>
      </p:sp>
    </p:spTree>
    <p:extLst>
      <p:ext uri="{BB962C8B-B14F-4D97-AF65-F5344CB8AC3E}">
        <p14:creationId xmlns:p14="http://schemas.microsoft.com/office/powerpoint/2010/main" val="399857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United States Code (USC) contains information about the state interagency coordinating council (ICC). In Texas, we refer to the ICC as the Advisory Committee. The USC provides a general overview of the roles and responsibilities of Advisory Committee members. This link will take you directly to the information listed above: </a:t>
            </a:r>
          </a:p>
          <a:p>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http://uscode.house.gov/view.xhtml?req=(title:20%20section:1441%20edition:prelim)%20OR%20(granuleid:USC-prelim-title20-section1441)&amp;f=treesort&amp;edition=prelim&amp;num=0&amp;jumpTo=true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8</a:t>
            </a:fld>
            <a:endParaRPr lang="en-US" dirty="0"/>
          </a:p>
        </p:txBody>
      </p:sp>
    </p:spTree>
    <p:extLst>
      <p:ext uri="{BB962C8B-B14F-4D97-AF65-F5344CB8AC3E}">
        <p14:creationId xmlns:p14="http://schemas.microsoft.com/office/powerpoint/2010/main" val="204329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Code of Federal Regulations (CFR) provides more in-depth information about your role as an</a:t>
            </a:r>
            <a:r>
              <a:rPr lang="en-US" sz="1200" baseline="0" dirty="0" smtClean="0"/>
              <a:t> Advisory Committee member. As part of §303.604  (a), ECI will ask you, as an Advisory Committee member, to review and provide input and guidance on proposed rules. Rules in the Texas Administrative Code (TAC) serve as an important part of Texas ECI policy. The Advisory Committee does not “approve” rules, and ECI is not required to accept changes proposed by the Advisory Committee; however, you represent an important constituency for ECI, so your perspective on proposed changes to the rules is valuable and will be taken into consideration. </a:t>
            </a:r>
          </a:p>
          <a:p>
            <a:endParaRPr lang="en-US" sz="1200" baseline="0" dirty="0" smtClean="0"/>
          </a:p>
          <a:p>
            <a:r>
              <a:rPr lang="en-US" sz="1200" baseline="0" dirty="0" smtClean="0"/>
              <a:t>As an Advisory Committee member, you can and should ask for a discussion of any current or proposed rule or circumstance that is of concern to you and the group you represent. Similarly, if there is anything that is not addressed in the rule that you believe should be, please bring it to the attention of the Committee and State Office. If you have a particular interest or expertise in a specific ECI topic, let the State Office know, so you can be contacted for additional input outside of regular Committee meetings.  </a:t>
            </a:r>
          </a:p>
          <a:p>
            <a:r>
              <a:rPr lang="en-US" sz="1200" baseline="0" dirty="0" smtClean="0"/>
              <a:t>This link will take you directly to the information listed on screen: </a:t>
            </a:r>
            <a:r>
              <a:rPr lang="en-US" sz="1200" u="sng" kern="1200" dirty="0" smtClean="0">
                <a:solidFill>
                  <a:schemeClr val="tx1"/>
                </a:solidFill>
                <a:effectLst/>
                <a:latin typeface="+mn-lt"/>
                <a:ea typeface="+mn-ea"/>
                <a:cs typeface="+mn-cs"/>
                <a:hlinkClick r:id="rId3"/>
              </a:rPr>
              <a:t>http://www.ecfr.gov/cgi-bin/text-idx?c=ecfr;sid=65e04594421191528ad86f073961470b;rgn=div5;view=text;node=34%3A2.1.1.1.2;idno=34;cc=ecfr#se34.2.303_1604</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r>
              <a:rPr lang="en-US" smtClean="0"/>
              <a:t>Slide </a:t>
            </a:r>
            <a:fld id="{29DE756F-184F-4D3A-B7EF-A08AD88F334E}" type="slidenum">
              <a:rPr lang="en-US" smtClean="0"/>
              <a:pPr/>
              <a:t>9</a:t>
            </a:fld>
            <a:endParaRPr lang="en-US" dirty="0"/>
          </a:p>
        </p:txBody>
      </p:sp>
    </p:spTree>
    <p:extLst>
      <p:ext uri="{BB962C8B-B14F-4D97-AF65-F5344CB8AC3E}">
        <p14:creationId xmlns:p14="http://schemas.microsoft.com/office/powerpoint/2010/main" val="99336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6"/>
            <a:ext cx="6738738" cy="1855167"/>
          </a:xfrm>
        </p:spPr>
        <p:txBody>
          <a:bodyPr anchor="b">
            <a:noAutofit/>
          </a:bodyPr>
          <a:lstStyle>
            <a:lvl1pPr algn="l">
              <a:defRPr sz="7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22691" y="4909354"/>
            <a:ext cx="6738738" cy="1100447"/>
          </a:xfrm>
        </p:spPr>
        <p:txBody>
          <a:bodyPr anchor="t"/>
          <a:lstStyle>
            <a:lvl1pPr marL="0" indent="0" algn="l">
              <a:buNone/>
              <a:defRPr sz="36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6F5874-E0A9-44EE-AB08-3A28A532A9A5}" type="datetime1">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Rule 14"/>
          <p:cNvCxnSpPr/>
          <p:nvPr userDrawn="1"/>
        </p:nvCxnSpPr>
        <p:spPr>
          <a:xfrm>
            <a:off x="922691" y="4776186"/>
            <a:ext cx="6738738"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748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7000" b="1" baseline="0">
                <a:solidFill>
                  <a:schemeClr val="bg1"/>
                </a:solidFill>
              </a:defRPr>
            </a:lvl1pPr>
          </a:lstStyle>
          <a:p>
            <a:r>
              <a:rPr lang="en-US" dirty="0" smtClean="0"/>
              <a:t>Thank you</a:t>
            </a:r>
            <a:endParaRPr lang="en-US" dirty="0"/>
          </a:p>
        </p:txBody>
      </p:sp>
      <p:sp>
        <p:nvSpPr>
          <p:cNvPr id="7" name="Text Placeholder 6"/>
          <p:cNvSpPr>
            <a:spLocks noGrp="1"/>
          </p:cNvSpPr>
          <p:nvPr>
            <p:ph type="body" sz="quarter" idx="13"/>
          </p:nvPr>
        </p:nvSpPr>
        <p:spPr>
          <a:xfrm>
            <a:off x="1573562" y="4580175"/>
            <a:ext cx="5913088" cy="1527661"/>
          </a:xfrm>
        </p:spPr>
        <p:txBody>
          <a:bodyPr>
            <a:normAutofit/>
          </a:bodyPr>
          <a:lstStyle>
            <a:lvl1pPr marL="0" indent="0" algn="ctr">
              <a:buNone/>
              <a:defRPr sz="2400" b="1">
                <a:solidFill>
                  <a:schemeClr val="bg1"/>
                </a:solidFill>
              </a:defRPr>
            </a:lvl1pPr>
          </a:lstStyle>
          <a:p>
            <a:pPr lvl="0"/>
            <a:r>
              <a:rPr lang="en-US" smtClean="0"/>
              <a:t>Click to 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69"/>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5714563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707636"/>
            <a:ext cx="6738738" cy="1855167"/>
          </a:xfrm>
        </p:spPr>
        <p:txBody>
          <a:bodyPr anchor="b">
            <a:noAutofit/>
          </a:bodyPr>
          <a:lstStyle>
            <a:lvl1pPr algn="l">
              <a:defRPr sz="7000" b="1">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22691" y="4909354"/>
            <a:ext cx="6738738" cy="1100447"/>
          </a:xfrm>
        </p:spPr>
        <p:txBody>
          <a:bodyPr anchor="t"/>
          <a:lstStyle>
            <a:lvl1pPr marL="0" indent="0" algn="l">
              <a:buNone/>
              <a:defRPr sz="36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C6F5874-E0A9-44EE-AB08-3A28A532A9A5}" type="datetime1">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cxnSp>
        <p:nvCxnSpPr>
          <p:cNvPr id="15" name="Line 14"/>
          <p:cNvCxnSpPr/>
          <p:nvPr userDrawn="1"/>
        </p:nvCxnSpPr>
        <p:spPr>
          <a:xfrm>
            <a:off x="922691" y="4776186"/>
            <a:ext cx="673873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4924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199"/>
            <a:ext cx="5266122" cy="1418711"/>
          </a:xfrm>
          <a:ln>
            <a:noFill/>
          </a:ln>
        </p:spPr>
        <p:txBody>
          <a:bodyPr anchor="b">
            <a:noAutofit/>
          </a:bodyPr>
          <a:lstStyle>
            <a:lvl1pPr>
              <a:defRPr sz="5000" b="1">
                <a:solidFill>
                  <a:schemeClr val="bg1"/>
                </a:solidFill>
              </a:defRPr>
            </a:lvl1pPr>
          </a:lstStyle>
          <a:p>
            <a:r>
              <a:rPr lang="en-US" dirty="0" smtClean="0"/>
              <a:t>Click to edit Master title style</a:t>
            </a:r>
            <a:endParaRPr lang="en-US" dirty="0"/>
          </a:p>
        </p:txBody>
      </p:sp>
      <p:sp>
        <p:nvSpPr>
          <p:cNvPr id="27" name="Text Placeholder 26"/>
          <p:cNvSpPr>
            <a:spLocks noGrp="1"/>
          </p:cNvSpPr>
          <p:nvPr>
            <p:ph type="body" sz="quarter" idx="14"/>
          </p:nvPr>
        </p:nvSpPr>
        <p:spPr>
          <a:xfrm>
            <a:off x="433343" y="2235199"/>
            <a:ext cx="5949702" cy="3819371"/>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dirty="0" smtClean="0"/>
              <a:t>Click to 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3058096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4" y="509003"/>
            <a:ext cx="6630895" cy="798296"/>
          </a:xfrm>
          <a:noFill/>
        </p:spPr>
        <p:txBody>
          <a:bodyPr anchor="b">
            <a:noAutofit/>
          </a:bodyPr>
          <a:lstStyle>
            <a:lvl1pPr>
              <a:defRPr sz="50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2068605" y="1551074"/>
            <a:ext cx="6630895" cy="549117"/>
          </a:xfrm>
        </p:spPr>
        <p:txBody>
          <a:bodyPr>
            <a:normAutofit/>
          </a:bodyPr>
          <a:lstStyle>
            <a:lvl1pPr marL="0" indent="0">
              <a:buNone/>
              <a:defRPr sz="3200" b="1">
                <a:solidFill>
                  <a:schemeClr val="accent5"/>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4" name="Text Placeholder 2"/>
          <p:cNvSpPr>
            <a:spLocks noGrp="1"/>
          </p:cNvSpPr>
          <p:nvPr>
            <p:ph type="body" idx="13" hasCustomPrompt="1"/>
          </p:nvPr>
        </p:nvSpPr>
        <p:spPr>
          <a:xfrm>
            <a:off x="2068604" y="2223450"/>
            <a:ext cx="6630895" cy="3418886"/>
          </a:xfrm>
          <a:noFill/>
        </p:spPr>
        <p:txBody>
          <a:bodyPr>
            <a:normAutofit/>
          </a:bodyPr>
          <a:lstStyle>
            <a:lvl1pPr marL="342900" indent="-342900">
              <a:buFont typeface="Arial" panose="020B0604020202020204" pitchFamily="34" charset="0"/>
              <a:buChar char="•"/>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 </a:t>
            </a:r>
          </a:p>
          <a:p>
            <a:pPr lvl="0"/>
            <a:r>
              <a:rPr lang="en-US" dirty="0" smtClean="0"/>
              <a:t>Click to edit Master text styles </a:t>
            </a:r>
          </a:p>
          <a:p>
            <a:pPr lvl="0"/>
            <a:r>
              <a:rPr lang="en-US" dirty="0" smtClean="0"/>
              <a:t>Click to edit Master text styles</a:t>
            </a:r>
          </a:p>
          <a:p>
            <a:pPr lvl="0"/>
            <a:r>
              <a:rPr lang="en-US" dirty="0" smtClean="0"/>
              <a:t>Click to edit Master text styles</a:t>
            </a:r>
          </a:p>
        </p:txBody>
      </p:sp>
      <p:sp>
        <p:nvSpPr>
          <p:cNvPr id="4" name="Date Placeholder 3"/>
          <p:cNvSpPr>
            <a:spLocks noGrp="1"/>
          </p:cNvSpPr>
          <p:nvPr>
            <p:ph type="dt" sz="half" idx="10"/>
          </p:nvPr>
        </p:nvSpPr>
        <p:spPr>
          <a:xfrm>
            <a:off x="2068604" y="6352778"/>
            <a:ext cx="1283378" cy="365125"/>
          </a:xfrm>
        </p:spPr>
        <p:txBody>
          <a:bodyPr/>
          <a:lstStyle/>
          <a:p>
            <a:fld id="{B94F94E2-85F5-4BE5-813E-555336E46351}" type="datetime1">
              <a:rPr lang="en-US" smtClean="0"/>
              <a:t>3/13/2017</a:t>
            </a:fld>
            <a:endParaRPr lang="en-US"/>
          </a:p>
        </p:txBody>
      </p:sp>
      <p:sp>
        <p:nvSpPr>
          <p:cNvPr id="5" name="Footer Placeholder 4"/>
          <p:cNvSpPr>
            <a:spLocks noGrp="1"/>
          </p:cNvSpPr>
          <p:nvPr>
            <p:ph type="ftr" sz="quarter" idx="11"/>
          </p:nvPr>
        </p:nvSpPr>
        <p:spPr>
          <a:xfrm>
            <a:off x="3576644" y="6352778"/>
            <a:ext cx="3593791" cy="365125"/>
          </a:xfrm>
        </p:spPr>
        <p:txBody>
          <a:bodyPr/>
          <a:lstStyle/>
          <a:p>
            <a:endParaRPr lang="en-US"/>
          </a:p>
        </p:txBody>
      </p:sp>
      <p:sp>
        <p:nvSpPr>
          <p:cNvPr id="6" name="Slide Number Placeholder 5"/>
          <p:cNvSpPr>
            <a:spLocks noGrp="1"/>
          </p:cNvSpPr>
          <p:nvPr>
            <p:ph type="sldNum" sz="quarter" idx="12"/>
          </p:nvPr>
        </p:nvSpPr>
        <p:spPr>
          <a:xfrm>
            <a:off x="7395098" y="6356352"/>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4"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5046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7" y="613102"/>
            <a:ext cx="6291343" cy="743000"/>
          </a:xfrm>
          <a:effectLst/>
        </p:spPr>
        <p:txBody>
          <a:bodyPr anchor="b">
            <a:noAutofit/>
          </a:bodyPr>
          <a:lstStyle>
            <a:lvl1pPr>
              <a:defRPr sz="50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2221006" y="1677880"/>
            <a:ext cx="6317592"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a:xfrm>
            <a:off x="1411550" y="6356352"/>
            <a:ext cx="1274500" cy="365125"/>
          </a:xfrm>
        </p:spPr>
        <p:txBody>
          <a:bodyPr/>
          <a:lstStyle/>
          <a:p>
            <a:fld id="{A739885D-35F9-4D52-AC34-F9452E408474}" type="datetime1">
              <a:rPr lang="en-US" smtClean="0"/>
              <a:t>3/13/2017</a:t>
            </a:fld>
            <a:endParaRPr lang="en-US"/>
          </a:p>
        </p:txBody>
      </p:sp>
      <p:sp>
        <p:nvSpPr>
          <p:cNvPr id="6" name="Footer Placeholder 5"/>
          <p:cNvSpPr>
            <a:spLocks noGrp="1"/>
          </p:cNvSpPr>
          <p:nvPr>
            <p:ph type="ftr" sz="quarter" idx="11"/>
          </p:nvPr>
        </p:nvSpPr>
        <p:spPr>
          <a:xfrm>
            <a:off x="2909934" y="6356352"/>
            <a:ext cx="3844030" cy="365125"/>
          </a:xfrm>
        </p:spPr>
        <p:txBody>
          <a:bodyPr/>
          <a:lstStyle/>
          <a:p>
            <a:endParaRPr lang="en-US" dirty="0"/>
          </a:p>
        </p:txBody>
      </p:sp>
      <p:sp>
        <p:nvSpPr>
          <p:cNvPr id="7" name="Slide Number Placeholder 6"/>
          <p:cNvSpPr>
            <a:spLocks noGrp="1"/>
          </p:cNvSpPr>
          <p:nvPr>
            <p:ph type="sldNum" sz="quarter" idx="12"/>
          </p:nvPr>
        </p:nvSpPr>
        <p:spPr>
          <a:xfrm>
            <a:off x="6977848" y="6356352"/>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44858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4" y="159658"/>
            <a:ext cx="5115201" cy="1480980"/>
          </a:xfrm>
        </p:spPr>
        <p:txBody>
          <a:bodyPr anchor="b">
            <a:noAutofit/>
          </a:bodyPr>
          <a:lstStyle>
            <a:lvl1pPr>
              <a:defRPr sz="5000" b="1">
                <a:solidFill>
                  <a:schemeClr val="bg1"/>
                </a:solidFill>
              </a:defRPr>
            </a:lvl1pPr>
          </a:lstStyle>
          <a:p>
            <a:r>
              <a:rPr lang="en-US" dirty="0" smtClean="0"/>
              <a:t>Click to edit Master title style</a:t>
            </a:r>
            <a:endParaRPr lang="en-US" dirty="0"/>
          </a:p>
        </p:txBody>
      </p:sp>
      <p:sp>
        <p:nvSpPr>
          <p:cNvPr id="27" name="Text Placeholder 26"/>
          <p:cNvSpPr>
            <a:spLocks noGrp="1"/>
          </p:cNvSpPr>
          <p:nvPr>
            <p:ph type="body" sz="quarter" idx="14"/>
          </p:nvPr>
        </p:nvSpPr>
        <p:spPr>
          <a:xfrm>
            <a:off x="433344" y="2220686"/>
            <a:ext cx="5981969" cy="3882315"/>
          </a:xfrm>
        </p:spPr>
        <p:txBody>
          <a:bodyPr>
            <a:norm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dirty="0" smtClean="0"/>
              <a:t>Click to edit Master text styles</a:t>
            </a:r>
          </a:p>
          <a:p>
            <a:pPr lvl="1"/>
            <a:r>
              <a:rPr lang="en-US" dirty="0" smtClean="0"/>
              <a:t>Second level</a:t>
            </a:r>
          </a:p>
        </p:txBody>
      </p:sp>
      <p:sp>
        <p:nvSpPr>
          <p:cNvPr id="12" name="Picture Placeholder 14"/>
          <p:cNvSpPr>
            <a:spLocks noGrp="1"/>
          </p:cNvSpPr>
          <p:nvPr>
            <p:ph type="pic" sz="quarter" idx="13"/>
          </p:nvPr>
        </p:nvSpPr>
        <p:spPr>
          <a:xfrm>
            <a:off x="6904774"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dirty="0"/>
          </a:p>
        </p:txBody>
      </p:sp>
      <p:sp>
        <p:nvSpPr>
          <p:cNvPr id="4" name="Date Placeholder 3"/>
          <p:cNvSpPr>
            <a:spLocks noGrp="1"/>
          </p:cNvSpPr>
          <p:nvPr>
            <p:ph type="dt" sz="half" idx="10"/>
          </p:nvPr>
        </p:nvSpPr>
        <p:spPr>
          <a:xfrm>
            <a:off x="433345" y="6356352"/>
            <a:ext cx="1501987" cy="365125"/>
          </a:xfrm>
        </p:spPr>
        <p:txBody>
          <a:bodyPr/>
          <a:lstStyle/>
          <a:p>
            <a:fld id="{8D27AE92-589F-4A4D-963D-6DF80804A2FF}" type="datetime1">
              <a:rPr lang="en-US" smtClean="0"/>
              <a:t>3/13/2017</a:t>
            </a:fld>
            <a:endParaRPr lang="en-US"/>
          </a:p>
        </p:txBody>
      </p:sp>
      <p:sp>
        <p:nvSpPr>
          <p:cNvPr id="5" name="Footer Placeholder 4"/>
          <p:cNvSpPr>
            <a:spLocks noGrp="1"/>
          </p:cNvSpPr>
          <p:nvPr>
            <p:ph type="ftr" sz="quarter" idx="11"/>
          </p:nvPr>
        </p:nvSpPr>
        <p:spPr>
          <a:xfrm>
            <a:off x="2159216" y="6356352"/>
            <a:ext cx="4735566" cy="365125"/>
          </a:xfrm>
        </p:spPr>
        <p:txBody>
          <a:bodyPr/>
          <a:lstStyle/>
          <a:p>
            <a:endParaRPr lang="en-US" dirty="0"/>
          </a:p>
        </p:txBody>
      </p:sp>
      <p:sp>
        <p:nvSpPr>
          <p:cNvPr id="6" name="Slide Number Placeholder 5"/>
          <p:cNvSpPr>
            <a:spLocks noGrp="1"/>
          </p:cNvSpPr>
          <p:nvPr>
            <p:ph type="sldNum" sz="quarter" idx="12"/>
          </p:nvPr>
        </p:nvSpPr>
        <p:spPr>
          <a:xfrm>
            <a:off x="7075502" y="6356352"/>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8940325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7" y="19389"/>
            <a:ext cx="7254722" cy="1325563"/>
          </a:xfrm>
        </p:spPr>
        <p:txBody>
          <a:bodyPr/>
          <a:lstStyle>
            <a:lvl1pPr>
              <a:defRPr>
                <a:solidFill>
                  <a:schemeClr val="bg1"/>
                </a:solidFill>
              </a:defRPr>
            </a:lvl1pPr>
          </a:lstStyle>
          <a:p>
            <a:r>
              <a:rPr lang="en-US" dirty="0" smtClean="0"/>
              <a:t>Click to edit Master title style</a:t>
            </a:r>
            <a:endParaRPr lang="en-US" dirty="0"/>
          </a:p>
        </p:txBody>
      </p:sp>
      <p:sp>
        <p:nvSpPr>
          <p:cNvPr id="7" name="Chart Placeholder 6"/>
          <p:cNvSpPr>
            <a:spLocks noGrp="1"/>
          </p:cNvSpPr>
          <p:nvPr>
            <p:ph type="chart" sz="quarter" idx="13"/>
          </p:nvPr>
        </p:nvSpPr>
        <p:spPr>
          <a:xfrm>
            <a:off x="1260628" y="493486"/>
            <a:ext cx="7254721" cy="5732691"/>
          </a:xfrm>
        </p:spPr>
        <p:txBody>
          <a:bodyPr anchor="ctr"/>
          <a:lstStyle>
            <a:lvl1pPr algn="ctr">
              <a:defRPr/>
            </a:lvl1pPr>
          </a:lstStyle>
          <a:p>
            <a:endParaRPr lang="en-US" dirty="0"/>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2115128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6" name="Content Placeholder 5"/>
          <p:cNvSpPr>
            <a:spLocks noGrp="1"/>
          </p:cNvSpPr>
          <p:nvPr>
            <p:ph sz="quarter" idx="13"/>
          </p:nvPr>
        </p:nvSpPr>
        <p:spPr>
          <a:xfrm>
            <a:off x="1376039" y="1669002"/>
            <a:ext cx="7139311"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9680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12" name="Content Placeholder 5"/>
          <p:cNvSpPr>
            <a:spLocks noGrp="1"/>
          </p:cNvSpPr>
          <p:nvPr>
            <p:ph sz="quarter" idx="15"/>
          </p:nvPr>
        </p:nvSpPr>
        <p:spPr>
          <a:xfrm>
            <a:off x="1376039" y="1668978"/>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5"/>
          <p:cNvSpPr>
            <a:spLocks noGrp="1"/>
          </p:cNvSpPr>
          <p:nvPr>
            <p:ph sz="quarter" idx="14"/>
          </p:nvPr>
        </p:nvSpPr>
        <p:spPr>
          <a:xfrm>
            <a:off x="5060273" y="1669001"/>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49238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4"/>
            <a:ext cx="5266122" cy="1418711"/>
          </a:xfrm>
          <a:ln>
            <a:noFill/>
          </a:ln>
        </p:spPr>
        <p:txBody>
          <a:bodyPr anchor="b">
            <a:noAutofit/>
          </a:bodyPr>
          <a:lstStyle>
            <a:lvl1pPr>
              <a:defRPr sz="5000" b="1">
                <a:solidFill>
                  <a:schemeClr val="bg1"/>
                </a:solidFill>
              </a:defRPr>
            </a:lvl1pPr>
          </a:lstStyle>
          <a:p>
            <a:r>
              <a:rPr lang="en-US" dirty="0" smtClean="0"/>
              <a:t>Click to edit Master title style</a:t>
            </a:r>
            <a:endParaRPr lang="en-US" dirty="0"/>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800">
                <a:solidFill>
                  <a:schemeClr val="tx2"/>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dirty="0" smtClean="0"/>
              <a:t>Click to edit Master text styles</a:t>
            </a:r>
          </a:p>
        </p:txBody>
      </p:sp>
      <p:sp>
        <p:nvSpPr>
          <p:cNvPr id="15" name="Picture Placeholder 14"/>
          <p:cNvSpPr>
            <a:spLocks noGrp="1"/>
          </p:cNvSpPr>
          <p:nvPr>
            <p:ph type="pic" sz="quarter" idx="13"/>
          </p:nvPr>
        </p:nvSpPr>
        <p:spPr>
          <a:xfrm>
            <a:off x="6734049"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endParaRPr lang="en-US" dirty="0"/>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800" b="1">
                <a:solidFill>
                  <a:schemeClr val="tx1">
                    <a:lumMod val="75000"/>
                  </a:schemeClr>
                </a:solidFill>
              </a:defRPr>
            </a:lvl1pPr>
          </a:lstStyle>
          <a:p>
            <a:pPr lvl="0"/>
            <a:r>
              <a:rPr lang="en-US" dirty="0" smtClean="0"/>
              <a:t>Questions?</a:t>
            </a:r>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0002712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03199"/>
            <a:ext cx="5266122" cy="1418711"/>
          </a:xfrm>
          <a:ln>
            <a:noFill/>
          </a:ln>
        </p:spPr>
        <p:txBody>
          <a:bodyPr anchor="b">
            <a:noAutofit/>
          </a:bodyPr>
          <a:lstStyle>
            <a:lvl1pPr>
              <a:defRPr sz="5000" b="1">
                <a:solidFill>
                  <a:schemeClr val="bg1"/>
                </a:solidFill>
              </a:defRPr>
            </a:lvl1pPr>
          </a:lstStyle>
          <a:p>
            <a:r>
              <a:rPr lang="en-US" smtClean="0"/>
              <a:t>Click to edit Master title style</a:t>
            </a:r>
            <a:endParaRPr lang="en-US" dirty="0"/>
          </a:p>
        </p:txBody>
      </p:sp>
      <p:sp>
        <p:nvSpPr>
          <p:cNvPr id="27" name="Text Placeholder 26"/>
          <p:cNvSpPr>
            <a:spLocks noGrp="1"/>
          </p:cNvSpPr>
          <p:nvPr>
            <p:ph type="body" sz="quarter" idx="14"/>
          </p:nvPr>
        </p:nvSpPr>
        <p:spPr>
          <a:xfrm>
            <a:off x="433343" y="2235199"/>
            <a:ext cx="5949702" cy="3819371"/>
          </a:xfrm>
        </p:spPr>
        <p:txBody>
          <a:bodyPr>
            <a:normAutofit/>
          </a:bodyPr>
          <a:lstStyle>
            <a:lvl1pPr>
              <a:defRPr sz="2800">
                <a:solidFill>
                  <a:schemeClr val="bg1"/>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smtClean="0"/>
              <a:t>Click to edit Master text styles</a:t>
            </a:r>
          </a:p>
        </p:txBody>
      </p:sp>
      <p:sp>
        <p:nvSpPr>
          <p:cNvPr id="15" name="Picture Placeholder 14"/>
          <p:cNvSpPr>
            <a:spLocks noGrp="1"/>
          </p:cNvSpPr>
          <p:nvPr>
            <p:ph type="pic" sz="quarter" idx="13"/>
          </p:nvPr>
        </p:nvSpPr>
        <p:spPr>
          <a:xfrm>
            <a:off x="6850163" y="2589742"/>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smtClean="0"/>
              <a:t>Click icon to add picture</a:t>
            </a:r>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22298533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7506"/>
            <a:ext cx="7886700" cy="1114960"/>
          </a:xfrm>
        </p:spPr>
        <p:txBody>
          <a:bodyPr anchor="b">
            <a:normAutofit/>
          </a:bodyPr>
          <a:lstStyle>
            <a:lvl1pPr algn="ctr">
              <a:defRPr sz="7000" b="1" baseline="0">
                <a:solidFill>
                  <a:schemeClr val="tx1"/>
                </a:solidFill>
              </a:defRPr>
            </a:lvl1pPr>
          </a:lstStyle>
          <a:p>
            <a:r>
              <a:rPr lang="en-US" dirty="0" smtClean="0"/>
              <a:t>Thank you</a:t>
            </a:r>
            <a:endParaRPr lang="en-US" dirty="0"/>
          </a:p>
        </p:txBody>
      </p:sp>
      <p:sp>
        <p:nvSpPr>
          <p:cNvPr id="7" name="Text Placeholder 6"/>
          <p:cNvSpPr>
            <a:spLocks noGrp="1"/>
          </p:cNvSpPr>
          <p:nvPr>
            <p:ph type="body" sz="quarter" idx="13"/>
          </p:nvPr>
        </p:nvSpPr>
        <p:spPr>
          <a:xfrm>
            <a:off x="1573562" y="4580175"/>
            <a:ext cx="5913088" cy="1527661"/>
          </a:xfrm>
        </p:spPr>
        <p:txBody>
          <a:bodyPr>
            <a:normAutofit/>
          </a:bodyPr>
          <a:lstStyle>
            <a:lvl1pPr marL="0" indent="0" algn="ctr">
              <a:buNone/>
              <a:defRPr sz="2400" b="1">
                <a:solidFill>
                  <a:schemeClr val="tx2"/>
                </a:solidFill>
              </a:defRPr>
            </a:lvl1pPr>
          </a:lstStyle>
          <a:p>
            <a:pPr lvl="0"/>
            <a:r>
              <a:rPr lang="en-US" dirty="0" smtClean="0"/>
              <a:t>Click to edit Master text styles</a:t>
            </a:r>
          </a:p>
        </p:txBody>
      </p:sp>
      <p:sp>
        <p:nvSpPr>
          <p:cNvPr id="3" name="Date Placeholder 2"/>
          <p:cNvSpPr>
            <a:spLocks noGrp="1"/>
          </p:cNvSpPr>
          <p:nvPr>
            <p:ph type="dt" sz="half" idx="10"/>
          </p:nvPr>
        </p:nvSpPr>
        <p:spPr/>
        <p:txBody>
          <a:bodyPr/>
          <a:lstStyle/>
          <a:p>
            <a:fld id="{CE0F2C72-0207-403C-921D-90EF0254586B}" type="datetime1">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a:p>
        </p:txBody>
      </p:sp>
      <p:cxnSp>
        <p:nvCxnSpPr>
          <p:cNvPr id="13" name="Line 1"/>
          <p:cNvCxnSpPr/>
          <p:nvPr userDrawn="1"/>
        </p:nvCxnSpPr>
        <p:spPr>
          <a:xfrm>
            <a:off x="586756" y="4431069"/>
            <a:ext cx="7886700" cy="2625"/>
          </a:xfrm>
          <a:prstGeom prst="line">
            <a:avLst/>
          </a:prstGeom>
          <a:ln w="5715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104574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8604" y="509003"/>
            <a:ext cx="6630895" cy="798296"/>
          </a:xfrm>
          <a:noFill/>
        </p:spPr>
        <p:txBody>
          <a:bodyPr anchor="b">
            <a:noAutofit/>
          </a:bodyPr>
          <a:lstStyle>
            <a:lvl1pPr>
              <a:defRPr sz="5000" b="1"/>
            </a:lvl1pPr>
          </a:lstStyle>
          <a:p>
            <a:r>
              <a:rPr lang="en-US" smtClean="0"/>
              <a:t>Click to edit Master title style</a:t>
            </a:r>
            <a:endParaRPr lang="en-US" dirty="0"/>
          </a:p>
        </p:txBody>
      </p:sp>
      <p:sp>
        <p:nvSpPr>
          <p:cNvPr id="3" name="Text Placeholder 2"/>
          <p:cNvSpPr>
            <a:spLocks noGrp="1"/>
          </p:cNvSpPr>
          <p:nvPr>
            <p:ph type="body" idx="1"/>
          </p:nvPr>
        </p:nvSpPr>
        <p:spPr>
          <a:xfrm>
            <a:off x="2068605" y="1551074"/>
            <a:ext cx="6630895" cy="549117"/>
          </a:xfrm>
        </p:spPr>
        <p:txBody>
          <a:bodyPr>
            <a:normAutofit/>
          </a:bodyPr>
          <a:lstStyle>
            <a:lvl1pPr marL="0" indent="0">
              <a:buNone/>
              <a:defRPr sz="3200" b="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14" name="Text Placeholder 2"/>
          <p:cNvSpPr>
            <a:spLocks noGrp="1"/>
          </p:cNvSpPr>
          <p:nvPr>
            <p:ph type="body" idx="13" hasCustomPrompt="1"/>
          </p:nvPr>
        </p:nvSpPr>
        <p:spPr>
          <a:xfrm>
            <a:off x="2068604" y="2223450"/>
            <a:ext cx="6630895" cy="3418886"/>
          </a:xfrm>
          <a:noFill/>
        </p:spPr>
        <p:txBody>
          <a:bodyPr>
            <a:normAutofit/>
          </a:bodyPr>
          <a:lstStyle>
            <a:lvl1pPr marL="342900" indent="-342900">
              <a:buFont typeface="Arial" panose="020B0604020202020204" pitchFamily="34" charset="0"/>
              <a:buChar char="•"/>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 </a:t>
            </a:r>
          </a:p>
          <a:p>
            <a:pPr lvl="0"/>
            <a:r>
              <a:rPr lang="en-US" dirty="0" smtClean="0"/>
              <a:t>Click to edit Master text styles </a:t>
            </a:r>
          </a:p>
          <a:p>
            <a:pPr lvl="0"/>
            <a:r>
              <a:rPr lang="en-US" dirty="0" smtClean="0"/>
              <a:t>Click to edit Master text styles</a:t>
            </a:r>
          </a:p>
          <a:p>
            <a:pPr lvl="0"/>
            <a:r>
              <a:rPr lang="en-US" dirty="0" smtClean="0"/>
              <a:t>Click to edit Master text styles</a:t>
            </a:r>
          </a:p>
        </p:txBody>
      </p:sp>
      <p:sp>
        <p:nvSpPr>
          <p:cNvPr id="4" name="Date Placeholder 3"/>
          <p:cNvSpPr>
            <a:spLocks noGrp="1"/>
          </p:cNvSpPr>
          <p:nvPr>
            <p:ph type="dt" sz="half" idx="10"/>
          </p:nvPr>
        </p:nvSpPr>
        <p:spPr>
          <a:xfrm>
            <a:off x="2068604" y="6352778"/>
            <a:ext cx="1283378" cy="365125"/>
          </a:xfrm>
        </p:spPr>
        <p:txBody>
          <a:bodyPr/>
          <a:lstStyle/>
          <a:p>
            <a:fld id="{B94F94E2-85F5-4BE5-813E-555336E46351}" type="datetime1">
              <a:rPr lang="en-US" smtClean="0"/>
              <a:t>3/13/2017</a:t>
            </a:fld>
            <a:endParaRPr lang="en-US"/>
          </a:p>
        </p:txBody>
      </p:sp>
      <p:sp>
        <p:nvSpPr>
          <p:cNvPr id="5" name="Footer Placeholder 4"/>
          <p:cNvSpPr>
            <a:spLocks noGrp="1"/>
          </p:cNvSpPr>
          <p:nvPr>
            <p:ph type="ftr" sz="quarter" idx="11"/>
          </p:nvPr>
        </p:nvSpPr>
        <p:spPr>
          <a:xfrm>
            <a:off x="3576644" y="6352778"/>
            <a:ext cx="3593791" cy="365125"/>
          </a:xfrm>
        </p:spPr>
        <p:txBody>
          <a:bodyPr/>
          <a:lstStyle/>
          <a:p>
            <a:endParaRPr lang="en-US"/>
          </a:p>
        </p:txBody>
      </p:sp>
      <p:sp>
        <p:nvSpPr>
          <p:cNvPr id="6" name="Slide Number Placeholder 5"/>
          <p:cNvSpPr>
            <a:spLocks noGrp="1"/>
          </p:cNvSpPr>
          <p:nvPr>
            <p:ph type="sldNum" sz="quarter" idx="12"/>
          </p:nvPr>
        </p:nvSpPr>
        <p:spPr>
          <a:xfrm>
            <a:off x="7395098" y="6356352"/>
            <a:ext cx="1120251" cy="365125"/>
          </a:xfrm>
        </p:spPr>
        <p:txBody>
          <a:bodyPr/>
          <a:lstStyle/>
          <a:p>
            <a:fld id="{3264D530-B60B-4A5A-91C0-C766C58A4783}" type="slidenum">
              <a:rPr lang="en-US" smtClean="0"/>
              <a:t>‹#›</a:t>
            </a:fld>
            <a:endParaRPr lang="en-US"/>
          </a:p>
        </p:txBody>
      </p:sp>
      <p:cxnSp>
        <p:nvCxnSpPr>
          <p:cNvPr id="16" name="Line 15"/>
          <p:cNvCxnSpPr/>
          <p:nvPr userDrawn="1"/>
        </p:nvCxnSpPr>
        <p:spPr>
          <a:xfrm flipV="1">
            <a:off x="2068604" y="1387961"/>
            <a:ext cx="6639773"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404186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4007" y="613102"/>
            <a:ext cx="6291343" cy="743000"/>
          </a:xfrm>
          <a:effectLst/>
        </p:spPr>
        <p:txBody>
          <a:bodyPr anchor="b">
            <a:noAutofit/>
          </a:bodyPr>
          <a:lstStyle>
            <a:lvl1pPr>
              <a:defRPr sz="5000" b="1"/>
            </a:lvl1pPr>
          </a:lstStyle>
          <a:p>
            <a:r>
              <a:rPr lang="en-US" smtClean="0"/>
              <a:t>Click to edit Master title style</a:t>
            </a:r>
            <a:endParaRPr lang="en-US" dirty="0"/>
          </a:p>
        </p:txBody>
      </p:sp>
      <p:sp>
        <p:nvSpPr>
          <p:cNvPr id="3" name="Content Placeholder 2"/>
          <p:cNvSpPr>
            <a:spLocks noGrp="1"/>
          </p:cNvSpPr>
          <p:nvPr>
            <p:ph sz="half" idx="1"/>
          </p:nvPr>
        </p:nvSpPr>
        <p:spPr>
          <a:xfrm>
            <a:off x="2221006" y="1677880"/>
            <a:ext cx="6317592" cy="4541951"/>
          </a:xfrm>
        </p:spPr>
        <p:txBody>
          <a:bodyPr>
            <a:normAutofit/>
          </a:bodyPr>
          <a:lstStyle>
            <a:lvl1pPr marL="346075" indent="-346075">
              <a:buFont typeface="+mj-lt"/>
              <a:buAutoNum type="arabicPeriod"/>
              <a:defRPr sz="2400"/>
            </a:lvl1pPr>
            <a:lvl2pPr marL="684213" indent="-344488">
              <a:buFont typeface="+mj-lt"/>
              <a:buAutoNum type="alphaLcPeriod"/>
              <a:defRPr sz="2400"/>
            </a:lvl2pPr>
            <a:lvl3pPr marL="1030288" indent="-339725">
              <a:buFont typeface="+mj-lt"/>
              <a:buAutoNum type="romanLcPeriod"/>
              <a:defRPr sz="2400"/>
            </a:lvl3pPr>
            <a:lvl4pPr marL="1828766" indent="-457200">
              <a:buFont typeface="+mj-lt"/>
              <a:buAutoNum type="arabicPeriod"/>
              <a:defRPr sz="2400"/>
            </a:lvl4pPr>
            <a:lvl5pPr marL="2285955" indent="-457200">
              <a:buFont typeface="+mj-lt"/>
              <a:buAutoNum type="arabicPeriod"/>
              <a:defRPr sz="2400"/>
            </a:lvl5p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a:xfrm>
            <a:off x="1411550" y="6356352"/>
            <a:ext cx="1274500" cy="365125"/>
          </a:xfrm>
        </p:spPr>
        <p:txBody>
          <a:bodyPr/>
          <a:lstStyle/>
          <a:p>
            <a:fld id="{A739885D-35F9-4D52-AC34-F9452E408474}" type="datetime1">
              <a:rPr lang="en-US" smtClean="0"/>
              <a:t>3/13/2017</a:t>
            </a:fld>
            <a:endParaRPr lang="en-US"/>
          </a:p>
        </p:txBody>
      </p:sp>
      <p:sp>
        <p:nvSpPr>
          <p:cNvPr id="6" name="Footer Placeholder 5"/>
          <p:cNvSpPr>
            <a:spLocks noGrp="1"/>
          </p:cNvSpPr>
          <p:nvPr>
            <p:ph type="ftr" sz="quarter" idx="11"/>
          </p:nvPr>
        </p:nvSpPr>
        <p:spPr>
          <a:xfrm>
            <a:off x="2909934" y="6356352"/>
            <a:ext cx="3844030" cy="365125"/>
          </a:xfrm>
        </p:spPr>
        <p:txBody>
          <a:bodyPr/>
          <a:lstStyle/>
          <a:p>
            <a:endParaRPr lang="en-US" dirty="0"/>
          </a:p>
        </p:txBody>
      </p:sp>
      <p:sp>
        <p:nvSpPr>
          <p:cNvPr id="7" name="Slide Number Placeholder 6"/>
          <p:cNvSpPr>
            <a:spLocks noGrp="1"/>
          </p:cNvSpPr>
          <p:nvPr>
            <p:ph type="sldNum" sz="quarter" idx="12"/>
          </p:nvPr>
        </p:nvSpPr>
        <p:spPr>
          <a:xfrm>
            <a:off x="6977848" y="6356352"/>
            <a:ext cx="1537501" cy="365125"/>
          </a:xfrm>
        </p:spPr>
        <p:txBody>
          <a:bodyPr/>
          <a:lstStyle/>
          <a:p>
            <a:fld id="{3264D530-B60B-4A5A-91C0-C766C58A4783}" type="slidenum">
              <a:rPr lang="en-US" smtClean="0"/>
              <a:t>‹#›</a:t>
            </a:fld>
            <a:endParaRPr lang="en-US"/>
          </a:p>
        </p:txBody>
      </p:sp>
      <p:cxnSp>
        <p:nvCxnSpPr>
          <p:cNvPr id="10" name="Line 9"/>
          <p:cNvCxnSpPr/>
          <p:nvPr userDrawn="1"/>
        </p:nvCxnSpPr>
        <p:spPr>
          <a:xfrm flipV="1">
            <a:off x="2221005" y="1407912"/>
            <a:ext cx="630936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76355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4" y="159658"/>
            <a:ext cx="5115201" cy="1480980"/>
          </a:xfrm>
        </p:spPr>
        <p:txBody>
          <a:bodyPr anchor="b">
            <a:noAutofit/>
          </a:bodyPr>
          <a:lstStyle>
            <a:lvl1pPr>
              <a:defRPr sz="5000" b="1">
                <a:solidFill>
                  <a:schemeClr val="bg1"/>
                </a:solidFill>
              </a:defRPr>
            </a:lvl1pPr>
          </a:lstStyle>
          <a:p>
            <a:r>
              <a:rPr lang="en-US" smtClean="0"/>
              <a:t>Click to edit Master title style</a:t>
            </a:r>
            <a:endParaRPr lang="en-US" dirty="0"/>
          </a:p>
        </p:txBody>
      </p:sp>
      <p:sp>
        <p:nvSpPr>
          <p:cNvPr id="27" name="Text Placeholder 26"/>
          <p:cNvSpPr>
            <a:spLocks noGrp="1"/>
          </p:cNvSpPr>
          <p:nvPr>
            <p:ph type="body" sz="quarter" idx="14"/>
          </p:nvPr>
        </p:nvSpPr>
        <p:spPr>
          <a:xfrm>
            <a:off x="433344" y="2220686"/>
            <a:ext cx="5981969" cy="3882315"/>
          </a:xfrm>
        </p:spPr>
        <p:txBody>
          <a:bodyPr>
            <a:normAutofit/>
          </a:bodyPr>
          <a:lstStyle>
            <a:lvl1pPr>
              <a:defRPr sz="2400">
                <a:solidFill>
                  <a:schemeClr val="bg1"/>
                </a:solidFill>
              </a:defRPr>
            </a:lvl1pPr>
            <a:lvl2pPr>
              <a:defRPr sz="2400">
                <a:solidFill>
                  <a:schemeClr val="bg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smtClean="0"/>
              <a:t>Click to edit Master text styles</a:t>
            </a:r>
          </a:p>
          <a:p>
            <a:pPr lvl="1"/>
            <a:r>
              <a:rPr lang="en-US" smtClean="0"/>
              <a:t>Second level</a:t>
            </a:r>
          </a:p>
        </p:txBody>
      </p:sp>
      <p:sp>
        <p:nvSpPr>
          <p:cNvPr id="12" name="Picture Placeholder 14"/>
          <p:cNvSpPr>
            <a:spLocks noGrp="1"/>
          </p:cNvSpPr>
          <p:nvPr>
            <p:ph type="pic" sz="quarter" idx="13"/>
          </p:nvPr>
        </p:nvSpPr>
        <p:spPr>
          <a:xfrm>
            <a:off x="6904774" y="2608344"/>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smtClean="0"/>
              <a:t>Click icon to add picture</a:t>
            </a:r>
            <a:endParaRPr lang="en-US" dirty="0"/>
          </a:p>
        </p:txBody>
      </p:sp>
      <p:sp>
        <p:nvSpPr>
          <p:cNvPr id="4" name="Date Placeholder 3"/>
          <p:cNvSpPr>
            <a:spLocks noGrp="1"/>
          </p:cNvSpPr>
          <p:nvPr>
            <p:ph type="dt" sz="half" idx="10"/>
          </p:nvPr>
        </p:nvSpPr>
        <p:spPr>
          <a:xfrm>
            <a:off x="433345" y="6356352"/>
            <a:ext cx="1501987" cy="365125"/>
          </a:xfrm>
        </p:spPr>
        <p:txBody>
          <a:bodyPr/>
          <a:lstStyle/>
          <a:p>
            <a:fld id="{8D27AE92-589F-4A4D-963D-6DF80804A2FF}" type="datetime1">
              <a:rPr lang="en-US" smtClean="0"/>
              <a:t>3/13/2017</a:t>
            </a:fld>
            <a:endParaRPr lang="en-US"/>
          </a:p>
        </p:txBody>
      </p:sp>
      <p:sp>
        <p:nvSpPr>
          <p:cNvPr id="5" name="Footer Placeholder 4"/>
          <p:cNvSpPr>
            <a:spLocks noGrp="1"/>
          </p:cNvSpPr>
          <p:nvPr>
            <p:ph type="ftr" sz="quarter" idx="11"/>
          </p:nvPr>
        </p:nvSpPr>
        <p:spPr>
          <a:xfrm>
            <a:off x="2159216" y="6356352"/>
            <a:ext cx="4735566" cy="365125"/>
          </a:xfrm>
        </p:spPr>
        <p:txBody>
          <a:bodyPr/>
          <a:lstStyle/>
          <a:p>
            <a:endParaRPr lang="en-US" dirty="0"/>
          </a:p>
        </p:txBody>
      </p:sp>
      <p:sp>
        <p:nvSpPr>
          <p:cNvPr id="6" name="Slide Number Placeholder 5"/>
          <p:cNvSpPr>
            <a:spLocks noGrp="1"/>
          </p:cNvSpPr>
          <p:nvPr>
            <p:ph type="sldNum" sz="quarter" idx="12"/>
          </p:nvPr>
        </p:nvSpPr>
        <p:spPr>
          <a:xfrm>
            <a:off x="7075502" y="6356352"/>
            <a:ext cx="1439847"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4266863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260628" y="43998"/>
            <a:ext cx="7254722" cy="1325563"/>
          </a:xfrm>
        </p:spPr>
        <p:txBody>
          <a:bodyPr/>
          <a:lstStyle>
            <a:lvl1pPr>
              <a:defRPr>
                <a:solidFill>
                  <a:schemeClr val="tx1"/>
                </a:solidFill>
              </a:defRPr>
            </a:lvl1pPr>
          </a:lstStyle>
          <a:p>
            <a:r>
              <a:rPr lang="en-US" smtClean="0"/>
              <a:t>Click to edit Master title style</a:t>
            </a:r>
            <a:endParaRPr lang="en-US" dirty="0"/>
          </a:p>
        </p:txBody>
      </p:sp>
      <p:sp>
        <p:nvSpPr>
          <p:cNvPr id="7" name="Chart Placeholder 6"/>
          <p:cNvSpPr>
            <a:spLocks noGrp="1"/>
          </p:cNvSpPr>
          <p:nvPr>
            <p:ph type="chart" sz="quarter" idx="13"/>
          </p:nvPr>
        </p:nvSpPr>
        <p:spPr>
          <a:xfrm>
            <a:off x="1260628" y="478970"/>
            <a:ext cx="7254721" cy="5747207"/>
          </a:xfrm>
        </p:spPr>
        <p:txBody>
          <a:bodyPr anchor="ctr"/>
          <a:lstStyle>
            <a:lvl1pPr algn="ctr">
              <a:defRPr/>
            </a:lvl1pPr>
          </a:lstStyle>
          <a:p>
            <a:r>
              <a:rPr lang="en-US" smtClean="0"/>
              <a:t>Click icon to add chart</a:t>
            </a:r>
            <a:endParaRPr lang="en-US" dirty="0"/>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840433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6" name="Content Placeholder 5"/>
          <p:cNvSpPr>
            <a:spLocks noGrp="1"/>
          </p:cNvSpPr>
          <p:nvPr>
            <p:ph sz="quarter" idx="13"/>
          </p:nvPr>
        </p:nvSpPr>
        <p:spPr>
          <a:xfrm>
            <a:off x="1376039" y="1669002"/>
            <a:ext cx="7139311"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81459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376039" y="107674"/>
            <a:ext cx="7130278" cy="1325563"/>
          </a:xfrm>
        </p:spPr>
        <p:txBody>
          <a:bodyPr/>
          <a:lstStyle/>
          <a:p>
            <a:r>
              <a:rPr lang="en-US" smtClean="0"/>
              <a:t>Click to edit Master title style</a:t>
            </a:r>
            <a:endParaRPr lang="en-US"/>
          </a:p>
        </p:txBody>
      </p:sp>
      <p:sp>
        <p:nvSpPr>
          <p:cNvPr id="12" name="Content Placeholder 5"/>
          <p:cNvSpPr>
            <a:spLocks noGrp="1"/>
          </p:cNvSpPr>
          <p:nvPr>
            <p:ph sz="quarter" idx="15"/>
          </p:nvPr>
        </p:nvSpPr>
        <p:spPr>
          <a:xfrm>
            <a:off x="1376039" y="1668978"/>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5"/>
          <p:cNvSpPr>
            <a:spLocks noGrp="1"/>
          </p:cNvSpPr>
          <p:nvPr>
            <p:ph sz="quarter" idx="14"/>
          </p:nvPr>
        </p:nvSpPr>
        <p:spPr>
          <a:xfrm>
            <a:off x="5060273" y="1669001"/>
            <a:ext cx="3455078" cy="4519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05522" y="6356352"/>
            <a:ext cx="1269507" cy="365125"/>
          </a:xfrm>
        </p:spPr>
        <p:txBody>
          <a:bodyPr/>
          <a:lstStyle/>
          <a:p>
            <a:fld id="{E85607ED-8E83-49CF-B67F-464756B84873}" type="datetime1">
              <a:rPr lang="en-US" smtClean="0"/>
              <a:t>3/13/2017</a:t>
            </a:fld>
            <a:endParaRPr lang="en-US"/>
          </a:p>
        </p:txBody>
      </p:sp>
      <p:sp>
        <p:nvSpPr>
          <p:cNvPr id="4" name="Footer Placeholder 3"/>
          <p:cNvSpPr>
            <a:spLocks noGrp="1"/>
          </p:cNvSpPr>
          <p:nvPr>
            <p:ph type="ftr" sz="quarter" idx="11"/>
          </p:nvPr>
        </p:nvSpPr>
        <p:spPr>
          <a:xfrm>
            <a:off x="2388093" y="6356352"/>
            <a:ext cx="4714042" cy="365125"/>
          </a:xfrm>
        </p:spPr>
        <p:txBody>
          <a:bodyPr/>
          <a:lstStyle/>
          <a:p>
            <a:endParaRPr lang="en-US" dirty="0"/>
          </a:p>
        </p:txBody>
      </p:sp>
      <p:sp>
        <p:nvSpPr>
          <p:cNvPr id="5" name="Slide Number Placeholder 4"/>
          <p:cNvSpPr>
            <a:spLocks noGrp="1"/>
          </p:cNvSpPr>
          <p:nvPr>
            <p:ph type="sldNum" sz="quarter" idx="12"/>
          </p:nvPr>
        </p:nvSpPr>
        <p:spPr>
          <a:xfrm>
            <a:off x="7315200" y="6356352"/>
            <a:ext cx="1200150" cy="365125"/>
          </a:xfrm>
        </p:spPr>
        <p:txBody>
          <a:bodyPr/>
          <a:lstStyle/>
          <a:p>
            <a:fld id="{3D109FF3-1548-4CDB-B82B-70387ADEE53E}" type="slidenum">
              <a:rPr lang="en-US" smtClean="0"/>
              <a:t>‹#›</a:t>
            </a:fld>
            <a:endParaRPr lang="en-US"/>
          </a:p>
        </p:txBody>
      </p:sp>
      <p:cxnSp>
        <p:nvCxnSpPr>
          <p:cNvPr id="9" name="Line 8"/>
          <p:cNvCxnSpPr/>
          <p:nvPr userDrawn="1"/>
        </p:nvCxnSpPr>
        <p:spPr>
          <a:xfrm>
            <a:off x="1376039" y="1509204"/>
            <a:ext cx="713931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58485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43" y="217714"/>
            <a:ext cx="5266122" cy="1418711"/>
          </a:xfrm>
          <a:ln>
            <a:noFill/>
          </a:ln>
        </p:spPr>
        <p:txBody>
          <a:bodyPr anchor="b">
            <a:noAutofit/>
          </a:bodyPr>
          <a:lstStyle>
            <a:lvl1pPr>
              <a:defRPr sz="5000" b="1">
                <a:solidFill>
                  <a:schemeClr val="bg1"/>
                </a:solidFill>
              </a:defRPr>
            </a:lvl1pPr>
          </a:lstStyle>
          <a:p>
            <a:r>
              <a:rPr lang="en-US" smtClean="0"/>
              <a:t>Click to edit Master title style</a:t>
            </a:r>
            <a:endParaRPr lang="en-US" dirty="0"/>
          </a:p>
        </p:txBody>
      </p:sp>
      <p:sp>
        <p:nvSpPr>
          <p:cNvPr id="27" name="Text Placeholder 26"/>
          <p:cNvSpPr>
            <a:spLocks noGrp="1"/>
          </p:cNvSpPr>
          <p:nvPr>
            <p:ph type="body" sz="quarter" idx="14"/>
          </p:nvPr>
        </p:nvSpPr>
        <p:spPr>
          <a:xfrm>
            <a:off x="433343" y="2206171"/>
            <a:ext cx="5949702" cy="3848400"/>
          </a:xfrm>
        </p:spPr>
        <p:txBody>
          <a:bodyPr>
            <a:normAutofit/>
          </a:bodyPr>
          <a:lstStyle>
            <a:lvl1pPr>
              <a:defRPr sz="2800">
                <a:solidFill>
                  <a:schemeClr val="bg1"/>
                </a:solidFill>
              </a:defRPr>
            </a:lvl1pPr>
            <a:lvl2pPr marL="457189" indent="0">
              <a:buNone/>
              <a:defRPr sz="2400">
                <a:solidFill>
                  <a:schemeClr val="tx1"/>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smtClean="0"/>
              <a:t>Click to edit Master text styles</a:t>
            </a:r>
          </a:p>
        </p:txBody>
      </p:sp>
      <p:sp>
        <p:nvSpPr>
          <p:cNvPr id="15" name="Picture Placeholder 14"/>
          <p:cNvSpPr>
            <a:spLocks noGrp="1"/>
          </p:cNvSpPr>
          <p:nvPr>
            <p:ph type="pic" sz="quarter" idx="13"/>
          </p:nvPr>
        </p:nvSpPr>
        <p:spPr>
          <a:xfrm>
            <a:off x="6734049" y="2446066"/>
            <a:ext cx="1781301" cy="2800896"/>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smtClean="0"/>
              <a:t>Click icon to add picture</a:t>
            </a:r>
            <a:endParaRPr lang="en-US" dirty="0"/>
          </a:p>
        </p:txBody>
      </p:sp>
      <p:sp>
        <p:nvSpPr>
          <p:cNvPr id="11" name="Text Placeholder 6"/>
          <p:cNvSpPr>
            <a:spLocks noGrp="1"/>
          </p:cNvSpPr>
          <p:nvPr>
            <p:ph type="body" sz="quarter" idx="15" hasCustomPrompt="1"/>
          </p:nvPr>
        </p:nvSpPr>
        <p:spPr>
          <a:xfrm>
            <a:off x="6188942" y="5486857"/>
            <a:ext cx="2460624" cy="503238"/>
          </a:xfrm>
        </p:spPr>
        <p:txBody>
          <a:bodyPr>
            <a:normAutofit/>
          </a:bodyPr>
          <a:lstStyle>
            <a:lvl1pPr marL="0" indent="0" algn="r">
              <a:buNone/>
              <a:defRPr sz="2800" b="1">
                <a:solidFill>
                  <a:schemeClr val="accent1"/>
                </a:solidFill>
              </a:defRPr>
            </a:lvl1pPr>
          </a:lstStyle>
          <a:p>
            <a:pPr lvl="0"/>
            <a:r>
              <a:rPr lang="en-US" dirty="0" smtClean="0"/>
              <a:t>Questions?</a:t>
            </a:r>
            <a:endParaRPr lang="en-US" dirty="0"/>
          </a:p>
        </p:txBody>
      </p:sp>
      <p:sp>
        <p:nvSpPr>
          <p:cNvPr id="4" name="Date Placeholder 3"/>
          <p:cNvSpPr>
            <a:spLocks noGrp="1"/>
          </p:cNvSpPr>
          <p:nvPr>
            <p:ph type="dt" sz="half" idx="10"/>
          </p:nvPr>
        </p:nvSpPr>
        <p:spPr>
          <a:xfrm>
            <a:off x="433343" y="6356352"/>
            <a:ext cx="2057400" cy="365125"/>
          </a:xfrm>
        </p:spPr>
        <p:txBody>
          <a:bodyPr/>
          <a:lstStyle/>
          <a:p>
            <a:fld id="{23623378-446C-497B-838C-B24E6FDDFE81}" type="datetime1">
              <a:rPr lang="en-US" smtClean="0"/>
              <a:t>3/13/2017</a:t>
            </a:fld>
            <a:endParaRPr lang="en-US"/>
          </a:p>
        </p:txBody>
      </p:sp>
      <p:sp>
        <p:nvSpPr>
          <p:cNvPr id="5" name="Footer Placeholder 4"/>
          <p:cNvSpPr>
            <a:spLocks noGrp="1"/>
          </p:cNvSpPr>
          <p:nvPr>
            <p:ph type="ftr" sz="quarter" idx="11"/>
          </p:nvPr>
        </p:nvSpPr>
        <p:spPr>
          <a:xfrm>
            <a:off x="2831977" y="6356352"/>
            <a:ext cx="3283073" cy="365125"/>
          </a:xfrm>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681867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lumMod val="40000"/>
                    <a:lumOff val="60000"/>
                  </a:schemeClr>
                </a:solidFill>
              </a:defRPr>
            </a:lvl1pPr>
          </a:lstStyle>
          <a:p>
            <a:fld id="{DF873E9B-516D-4A06-8709-F8CF725E37CA}" type="datetime1">
              <a:rPr lang="en-US" smtClean="0"/>
              <a:t>3/13/2017</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lumMod val="40000"/>
                    <a:lumOff val="60000"/>
                  </a:schemeClr>
                </a:solidFill>
              </a:defRPr>
            </a:lvl1pPr>
          </a:lstStyle>
          <a:p>
            <a:fld id="{3D109FF3-1548-4CDB-B82B-70387ADEE53E}" type="slidenum">
              <a:rPr lang="en-US" smtClean="0"/>
              <a:pPr/>
              <a:t>‹#›</a:t>
            </a:fld>
            <a:endParaRPr lang="en-US" dirty="0"/>
          </a:p>
        </p:txBody>
      </p:sp>
    </p:spTree>
    <p:extLst>
      <p:ext uri="{BB962C8B-B14F-4D97-AF65-F5344CB8AC3E}">
        <p14:creationId xmlns:p14="http://schemas.microsoft.com/office/powerpoint/2010/main" val="2728656104"/>
      </p:ext>
    </p:extLst>
  </p:cSld>
  <p:clrMap bg1="lt1" tx1="dk1" bg2="lt2" tx2="dk2" accent1="accent1" accent2="accent2" accent3="accent3" accent4="accent4" accent5="accent5" accent6="accent6" hlink="hlink" folHlink="folHlink"/>
  <p:sldLayoutIdLst>
    <p:sldLayoutId id="2147483685" r:id="rId1"/>
    <p:sldLayoutId id="2147483701" r:id="rId2"/>
    <p:sldLayoutId id="2147483682" r:id="rId3"/>
    <p:sldLayoutId id="2147483680" r:id="rId4"/>
    <p:sldLayoutId id="2147483681" r:id="rId5"/>
    <p:sldLayoutId id="2147483698" r:id="rId6"/>
    <p:sldLayoutId id="2147483699" r:id="rId7"/>
    <p:sldLayoutId id="2147483700" r:id="rId8"/>
    <p:sldLayoutId id="2147483684" r:id="rId9"/>
    <p:sldLayoutId id="2147483679"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5000" kern="1200">
          <a:solidFill>
            <a:schemeClr val="bg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accent4">
                    <a:lumMod val="50000"/>
                  </a:schemeClr>
                </a:solidFill>
              </a:defRPr>
            </a:lvl1pPr>
          </a:lstStyle>
          <a:p>
            <a:fld id="{DF873E9B-516D-4A06-8709-F8CF725E37CA}" type="datetime1">
              <a:rPr lang="en-US" smtClean="0"/>
              <a:pPr/>
              <a:t>3/13/2017</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accent4">
                    <a:lumMod val="50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accent4">
                    <a:lumMod val="50000"/>
                  </a:schemeClr>
                </a:solidFill>
              </a:defRPr>
            </a:lvl1pPr>
          </a:lstStyle>
          <a:p>
            <a:fld id="{3D109FF3-1548-4CDB-B82B-70387ADEE53E}" type="slidenum">
              <a:rPr lang="en-US" smtClean="0"/>
              <a:pPr/>
              <a:t>‹#›</a:t>
            </a:fld>
            <a:endParaRPr lang="en-US" dirty="0"/>
          </a:p>
        </p:txBody>
      </p:sp>
    </p:spTree>
    <p:extLst>
      <p:ext uri="{BB962C8B-B14F-4D97-AF65-F5344CB8AC3E}">
        <p14:creationId xmlns:p14="http://schemas.microsoft.com/office/powerpoint/2010/main" val="3075612624"/>
      </p:ext>
    </p:extLst>
  </p:cSld>
  <p:clrMap bg1="lt1" tx1="dk1" bg2="lt2" tx2="dk2" accent1="accent1" accent2="accent2" accent3="accent3" accent4="accent4" accent5="accent5" accent6="accent6" hlink="hlink" folHlink="folHlink"/>
  <p:sldLayoutIdLst>
    <p:sldLayoutId id="2147483703" r:id="rId1"/>
    <p:sldLayoutId id="2147483713" r:id="rId2"/>
    <p:sldLayoutId id="2147483705" r:id="rId3"/>
    <p:sldLayoutId id="2147483706" r:id="rId4"/>
    <p:sldLayoutId id="2147483714" r:id="rId5"/>
    <p:sldLayoutId id="2147483708" r:id="rId6"/>
    <p:sldLayoutId id="2147483709" r:id="rId7"/>
    <p:sldLayoutId id="2147483710" r:id="rId8"/>
    <p:sldLayoutId id="2147483715" r:id="rId9"/>
    <p:sldLayoutId id="2147483712"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50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wma"/><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hyperlink" Target="https://www.texasattorneygeneral.gov/media/videos/play.php?image=2005openmeetings&amp;id=149" TargetMode="External"/><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2.png"/><Relationship Id="rId5" Type="http://schemas.openxmlformats.org/officeDocument/2006/relationships/hyperlink" Target="http://ectacenter.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8.wma"/><Relationship Id="rId7" Type="http://schemas.openxmlformats.org/officeDocument/2006/relationships/image" Target="../media/image15.png"/><Relationship Id="rId2" Type="http://schemas.microsoft.com/office/2007/relationships/media" Target="../media/media18.wma"/><Relationship Id="rId1" Type="http://schemas.openxmlformats.org/officeDocument/2006/relationships/video" Target="https://www.youtube.com/embed/vA5hiIYj5eQ" TargetMode="External"/><Relationship Id="rId6" Type="http://schemas.openxmlformats.org/officeDocument/2006/relationships/image" Target="../media/image24.png"/><Relationship Id="rId5" Type="http://schemas.openxmlformats.org/officeDocument/2006/relationships/notesSlide" Target="../notesSlides/notesSlide19.xml"/><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5.png"/><Relationship Id="rId5" Type="http://schemas.openxmlformats.org/officeDocument/2006/relationships/hyperlink" Target="http://www.youtube.com/watch?v=fZ0rUBxYcJw"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20.wma"/><Relationship Id="rId1" Type="http://schemas.microsoft.com/office/2007/relationships/media" Target="../media/media20.wm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2691" y="2923536"/>
            <a:ext cx="6738738" cy="1855167"/>
          </a:xfrm>
        </p:spPr>
        <p:txBody>
          <a:bodyPr/>
          <a:lstStyle/>
          <a:p>
            <a:r>
              <a:rPr lang="en-US" dirty="0" smtClean="0"/>
              <a:t>ECI Advisory Committee</a:t>
            </a:r>
            <a:endParaRPr lang="en-US" dirty="0"/>
          </a:p>
        </p:txBody>
      </p:sp>
      <p:sp>
        <p:nvSpPr>
          <p:cNvPr id="3" name="Subtitle 2"/>
          <p:cNvSpPr>
            <a:spLocks noGrp="1"/>
          </p:cNvSpPr>
          <p:nvPr>
            <p:ph type="subTitle" idx="1"/>
          </p:nvPr>
        </p:nvSpPr>
        <p:spPr/>
        <p:txBody>
          <a:bodyPr>
            <a:normAutofit/>
          </a:bodyPr>
          <a:lstStyle/>
          <a:p>
            <a:r>
              <a:rPr lang="en-US" sz="2800" dirty="0" smtClean="0"/>
              <a:t>Orientation for new members</a:t>
            </a:r>
            <a:endParaRPr lang="en-US" sz="2800" dirty="0"/>
          </a:p>
        </p:txBody>
      </p:sp>
      <p:pic>
        <p:nvPicPr>
          <p:cNvPr id="4" name="Intro-AC Info_01_RE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1556" y="6238007"/>
            <a:ext cx="609600" cy="609600"/>
          </a:xfrm>
          <a:prstGeom prst="rect">
            <a:avLst/>
          </a:prstGeom>
        </p:spPr>
      </p:pic>
    </p:spTree>
    <p:extLst>
      <p:ext uri="{BB962C8B-B14F-4D97-AF65-F5344CB8AC3E}">
        <p14:creationId xmlns:p14="http://schemas.microsoft.com/office/powerpoint/2010/main" val="13181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to Expect at Meetings</a:t>
            </a:r>
            <a:endParaRPr lang="en-US" dirty="0"/>
          </a:p>
        </p:txBody>
      </p:sp>
      <p:sp>
        <p:nvSpPr>
          <p:cNvPr id="8" name="Text Placeholder 7"/>
          <p:cNvSpPr>
            <a:spLocks noGrp="1"/>
          </p:cNvSpPr>
          <p:nvPr>
            <p:ph type="body" sz="quarter" idx="14"/>
          </p:nvPr>
        </p:nvSpPr>
        <p:spPr>
          <a:xfrm>
            <a:off x="433343" y="2709761"/>
            <a:ext cx="8409715" cy="3343798"/>
          </a:xfrm>
        </p:spPr>
        <p:txBody>
          <a:bodyPr>
            <a:normAutofit/>
          </a:bodyPr>
          <a:lstStyle/>
          <a:p>
            <a:pPr>
              <a:buClr>
                <a:schemeClr val="bg1"/>
              </a:buClr>
            </a:pPr>
            <a:r>
              <a:rPr lang="en-US" dirty="0"/>
              <a:t>Meetings typically </a:t>
            </a:r>
            <a:r>
              <a:rPr lang="en-US" dirty="0" smtClean="0"/>
              <a:t>start at </a:t>
            </a:r>
            <a:r>
              <a:rPr lang="en-US" dirty="0"/>
              <a:t>10 a.m</a:t>
            </a:r>
            <a:r>
              <a:rPr lang="en-US" dirty="0" smtClean="0"/>
              <a:t>.</a:t>
            </a:r>
            <a:endParaRPr lang="en-US" dirty="0"/>
          </a:p>
          <a:p>
            <a:pPr>
              <a:buClr>
                <a:schemeClr val="bg1"/>
              </a:buClr>
            </a:pPr>
            <a:r>
              <a:rPr lang="en-US" dirty="0"/>
              <a:t>Prepared agenda, but order may change</a:t>
            </a:r>
          </a:p>
          <a:p>
            <a:pPr>
              <a:buClr>
                <a:schemeClr val="bg1"/>
              </a:buClr>
            </a:pPr>
            <a:r>
              <a:rPr lang="en-US" dirty="0"/>
              <a:t>Committee discusses each agenda item</a:t>
            </a:r>
          </a:p>
          <a:p>
            <a:pPr>
              <a:buClr>
                <a:schemeClr val="bg1"/>
              </a:buClr>
            </a:pPr>
            <a:r>
              <a:rPr lang="en-US" dirty="0"/>
              <a:t>Lunch on your own</a:t>
            </a:r>
          </a:p>
          <a:p>
            <a:pPr>
              <a:buClr>
                <a:schemeClr val="bg1"/>
              </a:buClr>
            </a:pPr>
            <a:r>
              <a:rPr lang="en-US" dirty="0"/>
              <a:t>ECI state office can assist with travel arrangements and reimbursements</a:t>
            </a:r>
          </a:p>
        </p:txBody>
      </p:sp>
      <p:pic>
        <p:nvPicPr>
          <p:cNvPr id="2" name="ACIntro-Slide10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6359062"/>
            <a:ext cx="487363" cy="487363"/>
          </a:xfrm>
          <a:prstGeom prst="rect">
            <a:avLst/>
          </a:prstGeom>
        </p:spPr>
      </p:pic>
    </p:spTree>
    <p:extLst>
      <p:ext uri="{BB962C8B-B14F-4D97-AF65-F5344CB8AC3E}">
        <p14:creationId xmlns:p14="http://schemas.microsoft.com/office/powerpoint/2010/main" val="507893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400" dirty="0" smtClean="0"/>
              <a:t>Travel Reimbursement</a:t>
            </a:r>
            <a:endParaRPr lang="en-US" sz="4400" dirty="0"/>
          </a:p>
        </p:txBody>
      </p:sp>
      <p:sp>
        <p:nvSpPr>
          <p:cNvPr id="9" name="Text Placeholder 8"/>
          <p:cNvSpPr>
            <a:spLocks noGrp="1"/>
          </p:cNvSpPr>
          <p:nvPr>
            <p:ph type="body" idx="1"/>
          </p:nvPr>
        </p:nvSpPr>
        <p:spPr/>
        <p:txBody>
          <a:bodyPr>
            <a:normAutofit fontScale="92500"/>
          </a:bodyPr>
          <a:lstStyle/>
          <a:p>
            <a:r>
              <a:rPr lang="en-US" dirty="0" smtClean="0"/>
              <a:t>ECI Advisory Committee Liaison</a:t>
            </a:r>
            <a:endParaRPr lang="en-US" dirty="0"/>
          </a:p>
        </p:txBody>
      </p:sp>
      <p:sp>
        <p:nvSpPr>
          <p:cNvPr id="10" name="Text Placeholder 9"/>
          <p:cNvSpPr>
            <a:spLocks noGrp="1"/>
          </p:cNvSpPr>
          <p:nvPr>
            <p:ph type="body" idx="13"/>
          </p:nvPr>
        </p:nvSpPr>
        <p:spPr/>
        <p:txBody>
          <a:bodyPr/>
          <a:lstStyle/>
          <a:p>
            <a:pPr marL="0" indent="0">
              <a:buNone/>
            </a:pPr>
            <a:r>
              <a:rPr lang="en-US" dirty="0" smtClean="0"/>
              <a:t>512-424-6795</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854" y="4258251"/>
            <a:ext cx="6682451" cy="1319784"/>
          </a:xfrm>
          <a:prstGeom prst="rect">
            <a:avLst/>
          </a:prstGeom>
          <a:effectLst>
            <a:outerShdw blurRad="50800" dist="38100" dir="2700000" algn="tl" rotWithShape="0">
              <a:prstClr val="black">
                <a:alpha val="40000"/>
              </a:prstClr>
            </a:outerShdw>
          </a:effectLst>
        </p:spPr>
      </p:pic>
      <p:pic>
        <p:nvPicPr>
          <p:cNvPr id="12" name="AC Intro edits- recuts_Travel Sl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1317" y="6231081"/>
            <a:ext cx="609600" cy="609600"/>
          </a:xfrm>
          <a:prstGeom prst="rect">
            <a:avLst/>
          </a:prstGeom>
        </p:spPr>
      </p:pic>
    </p:spTree>
    <p:extLst>
      <p:ext uri="{BB962C8B-B14F-4D97-AF65-F5344CB8AC3E}">
        <p14:creationId xmlns:p14="http://schemas.microsoft.com/office/powerpoint/2010/main" val="37387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6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Who’s On the Committee?</a:t>
            </a:r>
            <a:endParaRPr lang="en-US" sz="3600" dirty="0"/>
          </a:p>
        </p:txBody>
      </p:sp>
      <p:sp>
        <p:nvSpPr>
          <p:cNvPr id="8" name="Rounded Rectangle 7"/>
          <p:cNvSpPr/>
          <p:nvPr/>
        </p:nvSpPr>
        <p:spPr>
          <a:xfrm>
            <a:off x="2224007" y="2053251"/>
            <a:ext cx="2890271" cy="1507967"/>
          </a:xfrm>
          <a:prstGeom prst="roundRect">
            <a:avLst>
              <a:gd name="adj" fmla="val 0"/>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a:p>
            <a:pPr algn="ctr"/>
            <a:r>
              <a:rPr lang="en-US" sz="2000" dirty="0" smtClean="0"/>
              <a:t>Maximum </a:t>
            </a:r>
            <a:r>
              <a:rPr lang="en-US" sz="2000" dirty="0"/>
              <a:t>of 25 members</a:t>
            </a:r>
          </a:p>
          <a:p>
            <a:pPr algn="ctr"/>
            <a:endParaRPr lang="en-US" dirty="0"/>
          </a:p>
        </p:txBody>
      </p:sp>
      <p:sp>
        <p:nvSpPr>
          <p:cNvPr id="9" name="Rounded Rectangle 8"/>
          <p:cNvSpPr/>
          <p:nvPr/>
        </p:nvSpPr>
        <p:spPr>
          <a:xfrm>
            <a:off x="5598803" y="2057400"/>
            <a:ext cx="2890271" cy="1507967"/>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buClr>
                <a:srgbClr val="007AB3"/>
              </a:buClr>
              <a:buNone/>
            </a:pPr>
            <a:endParaRPr lang="en-US" dirty="0" smtClean="0"/>
          </a:p>
          <a:p>
            <a:pPr marL="45720" indent="0" algn="ctr">
              <a:buClr>
                <a:srgbClr val="007AB3"/>
              </a:buClr>
              <a:buNone/>
            </a:pPr>
            <a:r>
              <a:rPr lang="en-US" sz="2000" dirty="0" smtClean="0"/>
              <a:t>Appointed </a:t>
            </a:r>
            <a:r>
              <a:rPr lang="en-US" sz="2000" dirty="0"/>
              <a:t>by the Governor</a:t>
            </a:r>
          </a:p>
          <a:p>
            <a:pPr algn="ctr"/>
            <a:endParaRPr lang="en-US" dirty="0"/>
          </a:p>
        </p:txBody>
      </p:sp>
      <p:sp>
        <p:nvSpPr>
          <p:cNvPr id="10" name="Rounded Rectangle 9"/>
          <p:cNvSpPr/>
          <p:nvPr/>
        </p:nvSpPr>
        <p:spPr>
          <a:xfrm>
            <a:off x="2224007" y="4000500"/>
            <a:ext cx="6265067" cy="1507967"/>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45720" indent="0" algn="ctr">
              <a:lnSpc>
                <a:spcPct val="200000"/>
              </a:lnSpc>
              <a:buClr>
                <a:srgbClr val="007AB3"/>
              </a:buClr>
              <a:buNone/>
            </a:pPr>
            <a:r>
              <a:rPr lang="en-US" sz="2800" dirty="0" smtClean="0">
                <a:solidFill>
                  <a:schemeClr val="tx2"/>
                </a:solidFill>
              </a:rPr>
              <a:t>Staggered </a:t>
            </a:r>
            <a:r>
              <a:rPr lang="en-US" sz="2800" dirty="0">
                <a:solidFill>
                  <a:schemeClr val="tx2"/>
                </a:solidFill>
              </a:rPr>
              <a:t>6-year </a:t>
            </a:r>
            <a:r>
              <a:rPr lang="en-US" sz="2800" dirty="0" smtClean="0">
                <a:solidFill>
                  <a:schemeClr val="tx2"/>
                </a:solidFill>
              </a:rPr>
              <a:t>terms</a:t>
            </a:r>
          </a:p>
          <a:p>
            <a:pPr algn="ctr"/>
            <a:endParaRPr lang="en-US" dirty="0"/>
          </a:p>
        </p:txBody>
      </p:sp>
      <p:pic>
        <p:nvPicPr>
          <p:cNvPr id="11" name="Intro-AC Info_10.mp3" descr="You might be wondering who else is on the committee and who they represent. State rule indicates that the Advisory Committee can be made up of no more than 25 members, each of whom is appointed by the Governor for a 6-year term.  The terms are staggered so that the terms of 8 members end and 8 new members begin serving on February 1 of every odd-numbered year.  &#10;&#10;In addition to the 25 “official” members, up to 6 ex-officio members may be appointed for specific, time-limited tasks if needed by the committee. One example of an ex-officio member is the DARS Council Representative or liaison.  The DARS Council Representative attends the ECI Advisory Committee meetings and shares information to the DARS Council on ECI Activities as well as shares updates to the ECI Advisory Committee on DARS Council activities. Click on the link to read more about the DARS Council. (http://www.dars.state.tx.us/councils/darscouncil/dc.shtml)&#10;&#10;">
            <a:hlinkClick r:id="" action="ppaction://media"/>
          </p:cNvPr>
          <p:cNvPicPr>
            <a:picLocks noChangeAspect="1"/>
          </p:cNvPicPr>
          <p:nvPr>
            <a:audioFile r:link="rId1"/>
            <p:extLst>
              <p:ext uri="{DAA4B4D4-6D71-4841-9C94-3DE7FCFB9230}">
                <p14:media xmlns:p14="http://schemas.microsoft.com/office/powerpoint/2010/main" r:embed="rId2">
                  <p14:trim end="24256"/>
                </p14:media>
              </p:ext>
            </p:extLst>
          </p:nvPr>
        </p:nvPicPr>
        <p:blipFill>
          <a:blip r:embed="rId5"/>
          <a:stretch>
            <a:fillRect/>
          </a:stretch>
        </p:blipFill>
        <p:spPr>
          <a:xfrm>
            <a:off x="9150926" y="6230962"/>
            <a:ext cx="609600" cy="609600"/>
          </a:xfrm>
          <a:prstGeom prst="rect">
            <a:avLst/>
          </a:prstGeom>
        </p:spPr>
      </p:pic>
    </p:spTree>
    <p:extLst>
      <p:ext uri="{BB962C8B-B14F-4D97-AF65-F5344CB8AC3E}">
        <p14:creationId xmlns:p14="http://schemas.microsoft.com/office/powerpoint/2010/main" val="33861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solidFill>
                  <a:schemeClr val="tx2"/>
                </a:solidFill>
              </a:rPr>
              <a:t>Composition of the Committee</a:t>
            </a:r>
            <a:endParaRPr lang="en-US" sz="4400" dirty="0">
              <a:solidFill>
                <a:schemeClr val="tx2"/>
              </a:solidFill>
            </a:endParaRPr>
          </a:p>
        </p:txBody>
      </p:sp>
      <p:sp>
        <p:nvSpPr>
          <p:cNvPr id="9" name="Content Placeholder 2"/>
          <p:cNvSpPr txBox="1">
            <a:spLocks/>
          </p:cNvSpPr>
          <p:nvPr/>
        </p:nvSpPr>
        <p:spPr>
          <a:xfrm>
            <a:off x="1676400" y="1828800"/>
            <a:ext cx="7086600" cy="4686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sz="1200" dirty="0" smtClean="0"/>
          </a:p>
          <a:p>
            <a:pPr>
              <a:buClr>
                <a:srgbClr val="007AB3"/>
              </a:buClr>
            </a:pPr>
            <a:r>
              <a:rPr lang="en-US" sz="2800" dirty="0" smtClean="0"/>
              <a:t>Parents</a:t>
            </a:r>
            <a:endParaRPr lang="en-US" sz="1000" dirty="0" smtClean="0"/>
          </a:p>
          <a:p>
            <a:pPr>
              <a:buClr>
                <a:srgbClr val="007AB3"/>
              </a:buClr>
            </a:pPr>
            <a:r>
              <a:rPr lang="en-US" sz="2800" dirty="0" smtClean="0"/>
              <a:t>Early Intervention service providers</a:t>
            </a:r>
            <a:endParaRPr lang="en-US" sz="1000" dirty="0" smtClean="0"/>
          </a:p>
          <a:p>
            <a:pPr>
              <a:buClr>
                <a:srgbClr val="007AB3"/>
              </a:buClr>
            </a:pPr>
            <a:r>
              <a:rPr lang="en-US" sz="2800" dirty="0" smtClean="0"/>
              <a:t>Texas Legislature</a:t>
            </a:r>
            <a:endParaRPr lang="en-US" sz="1000" dirty="0" smtClean="0"/>
          </a:p>
          <a:p>
            <a:pPr>
              <a:buClr>
                <a:srgbClr val="007AB3"/>
              </a:buClr>
            </a:pPr>
            <a:r>
              <a:rPr lang="en-US" sz="2800" dirty="0" smtClean="0"/>
              <a:t>Personnel preparation</a:t>
            </a:r>
          </a:p>
          <a:p>
            <a:pPr>
              <a:buClr>
                <a:srgbClr val="007AB3"/>
              </a:buClr>
            </a:pPr>
            <a:r>
              <a:rPr lang="en-US" sz="2800" dirty="0" smtClean="0"/>
              <a:t>State agency responsible for</a:t>
            </a:r>
          </a:p>
          <a:p>
            <a:pPr lvl="1">
              <a:buClr>
                <a:srgbClr val="007AB3"/>
              </a:buClr>
              <a:buFont typeface="Courier New" panose="02070309020205020404" pitchFamily="49" charset="0"/>
              <a:buChar char="o"/>
            </a:pPr>
            <a:r>
              <a:rPr lang="en-US" dirty="0" smtClean="0"/>
              <a:t>Early Intervention</a:t>
            </a:r>
          </a:p>
          <a:p>
            <a:pPr lvl="1">
              <a:buClr>
                <a:srgbClr val="007AB3"/>
              </a:buClr>
              <a:buFont typeface="Courier New" panose="02070309020205020404" pitchFamily="49" charset="0"/>
              <a:buChar char="o"/>
            </a:pPr>
            <a:r>
              <a:rPr lang="en-US" dirty="0" smtClean="0"/>
              <a:t>Regulating health insurance</a:t>
            </a:r>
          </a:p>
          <a:p>
            <a:pPr lvl="1">
              <a:buClr>
                <a:srgbClr val="007AB3"/>
              </a:buClr>
              <a:buFont typeface="Courier New" panose="02070309020205020404" pitchFamily="49" charset="0"/>
              <a:buChar char="o"/>
            </a:pPr>
            <a:r>
              <a:rPr lang="en-US" dirty="0" smtClean="0"/>
              <a:t>Child care</a:t>
            </a:r>
          </a:p>
          <a:p>
            <a:pPr>
              <a:buClr>
                <a:srgbClr val="007AB3"/>
              </a:buClr>
            </a:pPr>
            <a:r>
              <a:rPr lang="en-US" sz="2800" dirty="0" smtClean="0"/>
              <a:t>Head Start</a:t>
            </a:r>
            <a:endParaRPr lang="en-US" dirty="0"/>
          </a:p>
        </p:txBody>
      </p:sp>
      <p:sp>
        <p:nvSpPr>
          <p:cNvPr id="10" name="Rounded Rectangle 9"/>
          <p:cNvSpPr/>
          <p:nvPr/>
        </p:nvSpPr>
        <p:spPr>
          <a:xfrm>
            <a:off x="1384300" y="1397000"/>
            <a:ext cx="6629400" cy="546100"/>
          </a:xfrm>
          <a:prstGeom prst="roundRect">
            <a:avLst>
              <a:gd name="adj" fmla="val 0"/>
            </a:avLst>
          </a:prstGeom>
          <a:solidFill>
            <a:srgbClr val="FFC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Required representation from</a:t>
            </a:r>
            <a:r>
              <a:rPr lang="en-US" sz="2800" dirty="0" smtClean="0">
                <a:solidFill>
                  <a:schemeClr val="tx1"/>
                </a:solidFill>
              </a:rPr>
              <a:t>:</a:t>
            </a:r>
            <a:endParaRPr lang="en-US" sz="2800" dirty="0">
              <a:solidFill>
                <a:schemeClr val="tx1"/>
              </a:solidFill>
            </a:endParaRPr>
          </a:p>
        </p:txBody>
      </p:sp>
      <p:pic>
        <p:nvPicPr>
          <p:cNvPr id="11" name="Intro-AC Info_11.mp3" descr="To ensure that the committee is informed by a variety of perspectives, representation by different groups involved with or interested in services to young children with disabilities is required by state and federal law.  At least seven of the committee members must be parents, including parents of children with disabilities, and parents representing minority populations.  Five of the committee members must be public or private providers of early intervention services. In addition, one member must also be a member of the Texas Legislature and one member must be involved in personnel preparation, which is the education and training of early intervention staff.&#10;&#10;Representation is also required from a state agency that either provides or pays for early intervention services.  The Advisory Committee must also have members representing the state agency responsible for regulating health insurance and a state agency responsible for child care.  A representative from a Head Start agency or program is also required on the Advisory Committee.&#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4389" y="6238009"/>
            <a:ext cx="609600" cy="609600"/>
          </a:xfrm>
          <a:prstGeom prst="rect">
            <a:avLst/>
          </a:prstGeom>
        </p:spPr>
      </p:pic>
    </p:spTree>
    <p:extLst>
      <p:ext uri="{BB962C8B-B14F-4D97-AF65-F5344CB8AC3E}">
        <p14:creationId xmlns:p14="http://schemas.microsoft.com/office/powerpoint/2010/main" val="6831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solidFill>
                  <a:schemeClr val="tx2"/>
                </a:solidFill>
              </a:rPr>
              <a:t>Composition of the Committee</a:t>
            </a:r>
            <a:endParaRPr lang="en-US" sz="4400" dirty="0">
              <a:solidFill>
                <a:schemeClr val="tx2"/>
              </a:solidFill>
            </a:endParaRPr>
          </a:p>
        </p:txBody>
      </p:sp>
      <p:sp>
        <p:nvSpPr>
          <p:cNvPr id="10" name="Rounded Rectangle 9"/>
          <p:cNvSpPr/>
          <p:nvPr/>
        </p:nvSpPr>
        <p:spPr>
          <a:xfrm>
            <a:off x="1384300" y="1397000"/>
            <a:ext cx="6832600" cy="546100"/>
          </a:xfrm>
          <a:prstGeom prst="roundRect">
            <a:avLst>
              <a:gd name="adj" fmla="val 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Required representation from</a:t>
            </a:r>
            <a:r>
              <a:rPr lang="en-US" sz="2800" dirty="0" smtClean="0">
                <a:solidFill>
                  <a:schemeClr val="bg1"/>
                </a:solidFill>
              </a:rPr>
              <a:t>:</a:t>
            </a:r>
            <a:endParaRPr lang="en-US" sz="2800" dirty="0">
              <a:solidFill>
                <a:schemeClr val="bg1"/>
              </a:solidFill>
            </a:endParaRPr>
          </a:p>
        </p:txBody>
      </p:sp>
      <p:sp>
        <p:nvSpPr>
          <p:cNvPr id="6" name="Rounded Rectangle 5"/>
          <p:cNvSpPr/>
          <p:nvPr/>
        </p:nvSpPr>
        <p:spPr>
          <a:xfrm>
            <a:off x="1384300" y="2247900"/>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solidFill>
                  <a:schemeClr val="tx1"/>
                </a:solidFill>
              </a:rPr>
              <a:t>Organization </a:t>
            </a:r>
            <a:r>
              <a:rPr lang="en-US" dirty="0">
                <a:solidFill>
                  <a:schemeClr val="tx1"/>
                </a:solidFill>
              </a:rPr>
              <a:t>serving homeless children</a:t>
            </a:r>
            <a:endParaRPr lang="en-US" sz="800" dirty="0">
              <a:solidFill>
                <a:schemeClr val="tx1"/>
              </a:solidFill>
            </a:endParaRPr>
          </a:p>
          <a:p>
            <a:pPr algn="ctr"/>
            <a:endParaRPr lang="en-US" dirty="0"/>
          </a:p>
        </p:txBody>
      </p:sp>
      <p:sp>
        <p:nvSpPr>
          <p:cNvPr id="8" name="Rounded Rectangle 7"/>
          <p:cNvSpPr/>
          <p:nvPr/>
        </p:nvSpPr>
        <p:spPr>
          <a:xfrm>
            <a:off x="4991100" y="2247900"/>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State </a:t>
            </a:r>
            <a:r>
              <a:rPr lang="en-US" dirty="0">
                <a:solidFill>
                  <a:schemeClr val="tx1"/>
                </a:solidFill>
              </a:rPr>
              <a:t>Medicaid agency</a:t>
            </a:r>
            <a:endParaRPr lang="en-US" sz="800" dirty="0">
              <a:solidFill>
                <a:schemeClr val="tx1"/>
              </a:solidFill>
            </a:endParaRPr>
          </a:p>
          <a:p>
            <a:pPr algn="ctr"/>
            <a:endParaRPr lang="en-US" dirty="0">
              <a:solidFill>
                <a:schemeClr val="tx1"/>
              </a:solidFill>
            </a:endParaRPr>
          </a:p>
        </p:txBody>
      </p:sp>
      <p:sp>
        <p:nvSpPr>
          <p:cNvPr id="12" name="Rounded Rectangle 11"/>
          <p:cNvSpPr/>
          <p:nvPr/>
        </p:nvSpPr>
        <p:spPr>
          <a:xfrm>
            <a:off x="1384300" y="3318641"/>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solidFill>
                  <a:schemeClr val="tx1"/>
                </a:solidFill>
              </a:rPr>
              <a:t>State </a:t>
            </a:r>
            <a:r>
              <a:rPr lang="en-US" dirty="0">
                <a:solidFill>
                  <a:schemeClr val="tx1"/>
                </a:solidFill>
              </a:rPr>
              <a:t>Education agency</a:t>
            </a:r>
            <a:endParaRPr lang="en-US" sz="800" dirty="0">
              <a:solidFill>
                <a:schemeClr val="tx1"/>
              </a:solidFill>
            </a:endParaRPr>
          </a:p>
          <a:p>
            <a:pPr algn="ctr"/>
            <a:endParaRPr lang="en-US" dirty="0"/>
          </a:p>
        </p:txBody>
      </p:sp>
      <p:sp>
        <p:nvSpPr>
          <p:cNvPr id="13" name="Rounded Rectangle 12"/>
          <p:cNvSpPr/>
          <p:nvPr/>
        </p:nvSpPr>
        <p:spPr>
          <a:xfrm>
            <a:off x="4991100" y="3318641"/>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Foster </a:t>
            </a:r>
            <a:r>
              <a:rPr lang="en-US" dirty="0">
                <a:solidFill>
                  <a:schemeClr val="tx1"/>
                </a:solidFill>
              </a:rPr>
              <a:t>care agency</a:t>
            </a:r>
          </a:p>
          <a:p>
            <a:pPr algn="ctr"/>
            <a:endParaRPr lang="en-US" dirty="0">
              <a:solidFill>
                <a:schemeClr val="tx1"/>
              </a:solidFill>
            </a:endParaRPr>
          </a:p>
        </p:txBody>
      </p:sp>
      <p:sp>
        <p:nvSpPr>
          <p:cNvPr id="14" name="Rounded Rectangle 13"/>
          <p:cNvSpPr/>
          <p:nvPr/>
        </p:nvSpPr>
        <p:spPr>
          <a:xfrm>
            <a:off x="1384300" y="4419600"/>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solidFill>
                  <a:schemeClr val="tx1"/>
                </a:solidFill>
              </a:rPr>
              <a:t>Mental </a:t>
            </a:r>
            <a:r>
              <a:rPr lang="en-US" dirty="0">
                <a:solidFill>
                  <a:schemeClr val="tx1"/>
                </a:solidFill>
              </a:rPr>
              <a:t>health agency</a:t>
            </a:r>
            <a:endParaRPr lang="en-US" sz="800" dirty="0">
              <a:solidFill>
                <a:schemeClr val="tx1"/>
              </a:solidFill>
            </a:endParaRPr>
          </a:p>
          <a:p>
            <a:pPr algn="ctr"/>
            <a:endParaRPr lang="en-US" dirty="0"/>
          </a:p>
        </p:txBody>
      </p:sp>
      <p:sp>
        <p:nvSpPr>
          <p:cNvPr id="15" name="Rounded Rectangle 14"/>
          <p:cNvSpPr/>
          <p:nvPr/>
        </p:nvSpPr>
        <p:spPr>
          <a:xfrm>
            <a:off x="4991100" y="4419600"/>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Education </a:t>
            </a:r>
            <a:r>
              <a:rPr lang="en-US" dirty="0">
                <a:solidFill>
                  <a:schemeClr val="tx1"/>
                </a:solidFill>
              </a:rPr>
              <a:t>Service Center</a:t>
            </a:r>
            <a:endParaRPr lang="en-US" sz="800" dirty="0">
              <a:solidFill>
                <a:schemeClr val="tx1"/>
              </a:solidFill>
            </a:endParaRPr>
          </a:p>
          <a:p>
            <a:pPr algn="ctr"/>
            <a:endParaRPr lang="en-US" dirty="0">
              <a:solidFill>
                <a:schemeClr val="tx1"/>
              </a:solidFill>
            </a:endParaRPr>
          </a:p>
        </p:txBody>
      </p:sp>
      <p:sp>
        <p:nvSpPr>
          <p:cNvPr id="16" name="Rounded Rectangle 15"/>
          <p:cNvSpPr/>
          <p:nvPr/>
        </p:nvSpPr>
        <p:spPr>
          <a:xfrm>
            <a:off x="1384300" y="5562600"/>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solidFill>
                  <a:schemeClr val="tx1"/>
                </a:solidFill>
              </a:rPr>
              <a:t>Advocate </a:t>
            </a:r>
            <a:r>
              <a:rPr lang="en-US" dirty="0">
                <a:solidFill>
                  <a:schemeClr val="tx1"/>
                </a:solidFill>
              </a:rPr>
              <a:t>for children with disabilities</a:t>
            </a:r>
            <a:endParaRPr lang="en-US" sz="800" dirty="0">
              <a:solidFill>
                <a:schemeClr val="tx1"/>
              </a:solidFill>
            </a:endParaRPr>
          </a:p>
          <a:p>
            <a:pPr algn="ctr"/>
            <a:endParaRPr lang="en-US" dirty="0"/>
          </a:p>
        </p:txBody>
      </p:sp>
      <p:sp>
        <p:nvSpPr>
          <p:cNvPr id="17" name="Rounded Rectangle 16"/>
          <p:cNvSpPr/>
          <p:nvPr/>
        </p:nvSpPr>
        <p:spPr>
          <a:xfrm>
            <a:off x="4991100" y="5562600"/>
            <a:ext cx="3225800" cy="68580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solidFill>
                  <a:schemeClr val="tx1"/>
                </a:solidFill>
              </a:rPr>
              <a:t>Physician</a:t>
            </a:r>
            <a:endParaRPr lang="en-US" dirty="0">
              <a:solidFill>
                <a:schemeClr val="tx1"/>
              </a:solidFill>
            </a:endParaRPr>
          </a:p>
          <a:p>
            <a:pPr algn="ctr"/>
            <a:endParaRPr lang="en-US" dirty="0"/>
          </a:p>
        </p:txBody>
      </p:sp>
      <p:pic>
        <p:nvPicPr>
          <p:cNvPr id="20" name="Intro-AC Info_12.mp3" descr="Other groups that must be represented on the committee include an organization serving homeless children, the state Medicaid agency (in Texas, this is the Health and Human Services Commission), the state Education agency (in Texas, the Texas Education Agency, or TEA), and a foster care agency. In addition, there must also be Advisory Committee Members representing a mental health agency and an Education Service Center.  Finally, at least one member of the Advisory Committee must be an advocate for children with disabilities and one member must be a physician.&#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0926" y="6236337"/>
            <a:ext cx="609600" cy="609600"/>
          </a:xfrm>
          <a:prstGeom prst="rect">
            <a:avLst/>
          </a:prstGeom>
        </p:spPr>
      </p:pic>
    </p:spTree>
    <p:extLst>
      <p:ext uri="{BB962C8B-B14F-4D97-AF65-F5344CB8AC3E}">
        <p14:creationId xmlns:p14="http://schemas.microsoft.com/office/powerpoint/2010/main" val="343619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State Resources</a:t>
            </a:r>
            <a:endParaRPr lang="en-US" dirty="0"/>
          </a:p>
        </p:txBody>
      </p:sp>
      <p:sp>
        <p:nvSpPr>
          <p:cNvPr id="9" name="Content Placeholder 2"/>
          <p:cNvSpPr>
            <a:spLocks noGrp="1"/>
          </p:cNvSpPr>
          <p:nvPr>
            <p:ph sz="half" idx="1"/>
          </p:nvPr>
        </p:nvSpPr>
        <p:spPr>
          <a:xfrm>
            <a:off x="1843006" y="1500081"/>
            <a:ext cx="6672344" cy="1522520"/>
          </a:xfrm>
          <a:prstGeom prst="rect">
            <a:avLst/>
          </a:prstGeom>
        </p:spPr>
        <p:txBody>
          <a:bodyPr>
            <a:noAutofit/>
          </a:bodyPr>
          <a:lstStyle/>
          <a:p>
            <a:pPr marL="685800" indent="-342900">
              <a:buClr>
                <a:srgbClr val="007AB3"/>
              </a:buClr>
              <a:buFont typeface="Arial" panose="020B0604020202020204" pitchFamily="34" charset="0"/>
              <a:buChar char="•"/>
            </a:pPr>
            <a:r>
              <a:rPr lang="en-US" sz="2400" dirty="0" smtClean="0"/>
              <a:t>Online from the Office of the Attorney General</a:t>
            </a:r>
            <a:endParaRPr lang="en-US" sz="2400" dirty="0"/>
          </a:p>
          <a:p>
            <a:pPr marL="685800" indent="-342900">
              <a:buClr>
                <a:srgbClr val="007AB3"/>
              </a:buClr>
              <a:buFont typeface="Arial" panose="020B0604020202020204" pitchFamily="34" charset="0"/>
              <a:buChar char="•"/>
            </a:pPr>
            <a:r>
              <a:rPr lang="en-US" sz="2400" i="1" dirty="0" smtClean="0"/>
              <a:t>Provide a copy </a:t>
            </a:r>
            <a:r>
              <a:rPr lang="en-US" sz="2400" i="1" dirty="0"/>
              <a:t>of training completion to ECI AC Liaison</a:t>
            </a:r>
          </a:p>
          <a:p>
            <a:pPr lvl="1"/>
            <a:endParaRPr lang="en-US" sz="2400" dirty="0" smtClean="0"/>
          </a:p>
          <a:p>
            <a:pPr>
              <a:buClr>
                <a:schemeClr val="accent2"/>
              </a:buClr>
            </a:pPr>
            <a:endParaRPr lang="en-US" sz="2000" b="1" dirty="0" smtClean="0"/>
          </a:p>
          <a:p>
            <a:pPr marL="114300" indent="0">
              <a:buClr>
                <a:schemeClr val="accent2"/>
              </a:buClr>
              <a:buNone/>
            </a:pPr>
            <a:endParaRPr lang="en-US" sz="2000" b="1" dirty="0" smtClean="0"/>
          </a:p>
        </p:txBody>
      </p:sp>
      <p:pic>
        <p:nvPicPr>
          <p:cNvPr id="10" name="Picture 2" title="Image of Attorney General's Office's webp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764" t="10450" r="14588" b="26703"/>
          <a:stretch/>
        </p:blipFill>
        <p:spPr bwMode="auto">
          <a:xfrm>
            <a:off x="2224007" y="3433280"/>
            <a:ext cx="5897876" cy="3310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6502400" y="3225802"/>
            <a:ext cx="2492458" cy="1346198"/>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lgn="ctr">
              <a:buClr>
                <a:schemeClr val="accent2"/>
              </a:buClr>
              <a:buNone/>
            </a:pPr>
            <a:r>
              <a:rPr lang="en-US" sz="2000" dirty="0">
                <a:solidFill>
                  <a:schemeClr val="tx1"/>
                </a:solidFill>
                <a:hlinkClick r:id="rId6"/>
              </a:rPr>
              <a:t>Open Meetings Act Training Video</a:t>
            </a:r>
            <a:endParaRPr lang="en-US" sz="2000" dirty="0">
              <a:solidFill>
                <a:schemeClr val="tx1"/>
              </a:solidFill>
            </a:endParaRPr>
          </a:p>
        </p:txBody>
      </p:sp>
      <p:pic>
        <p:nvPicPr>
          <p:cNvPr id="12" name="Intro-AC Info_13.mp3" descr="In addition to IDEA, the Texas Administrative Code (TAC) and the Advisory Committee’s bylaws, there are numerous other resources at your disposal to help you learn more about ECI and your role on the Advisory Committee. &#10;&#10;All members of the ECI Advisory Committee are required by state law to receive training through the Office of the Attorney General on the requirements of the Texas Open Meetings Act.  The training is available online and can be found by clicking the link titled “Open Meetings Act Training Video.”  (https://www.texasattorneygeneral.gov/media/videos/play.php?image=2005openmeetings&amp;id=149) Once you have completed the training video, print your completion certificate and provide a copy to the ECI Advisory Committee Liaison for documentation purposes.&#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0926" y="6238009"/>
            <a:ext cx="609600" cy="609600"/>
          </a:xfrm>
          <a:prstGeom prst="rect">
            <a:avLst/>
          </a:prstGeom>
        </p:spPr>
      </p:pic>
    </p:spTree>
    <p:extLst>
      <p:ext uri="{BB962C8B-B14F-4D97-AF65-F5344CB8AC3E}">
        <p14:creationId xmlns:p14="http://schemas.microsoft.com/office/powerpoint/2010/main" val="5813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800" dirty="0" smtClean="0"/>
              <a:t>State Office Sections</a:t>
            </a:r>
            <a:endParaRPr lang="en-US" sz="4800" dirty="0"/>
          </a:p>
        </p:txBody>
      </p:sp>
      <p:sp>
        <p:nvSpPr>
          <p:cNvPr id="8" name="Rounded Rectangle 7"/>
          <p:cNvSpPr/>
          <p:nvPr/>
        </p:nvSpPr>
        <p:spPr>
          <a:xfrm>
            <a:off x="2224007" y="2971800"/>
            <a:ext cx="6638841" cy="9144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Performance and </a:t>
            </a:r>
            <a:r>
              <a:rPr lang="en-US" dirty="0" smtClean="0">
                <a:solidFill>
                  <a:schemeClr val="bg1"/>
                </a:solidFill>
              </a:rPr>
              <a:t/>
            </a:r>
            <a:br>
              <a:rPr lang="en-US" dirty="0" smtClean="0">
                <a:solidFill>
                  <a:schemeClr val="bg1"/>
                </a:solidFill>
              </a:rPr>
            </a:br>
            <a:r>
              <a:rPr lang="en-US" dirty="0" smtClean="0">
                <a:solidFill>
                  <a:schemeClr val="bg1"/>
                </a:solidFill>
              </a:rPr>
              <a:t>Oversight</a:t>
            </a:r>
            <a:endParaRPr lang="en-US" dirty="0">
              <a:solidFill>
                <a:schemeClr val="bg1"/>
              </a:solidFill>
            </a:endParaRPr>
          </a:p>
        </p:txBody>
      </p:sp>
      <p:sp>
        <p:nvSpPr>
          <p:cNvPr id="13" name="Rounded Rectangle 12"/>
          <p:cNvSpPr/>
          <p:nvPr/>
        </p:nvSpPr>
        <p:spPr>
          <a:xfrm>
            <a:off x="2224007" y="4152900"/>
            <a:ext cx="6638841" cy="952500"/>
          </a:xfrm>
          <a:prstGeom prst="roundRect">
            <a:avLst>
              <a:gd name="adj"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r>
              <a:rPr lang="en-US" dirty="0" smtClean="0"/>
              <a:t>Program Evaluation, </a:t>
            </a:r>
            <a:br>
              <a:rPr lang="en-US" dirty="0" smtClean="0"/>
            </a:br>
            <a:r>
              <a:rPr lang="en-US" dirty="0" smtClean="0"/>
              <a:t>Analysis and Reporting </a:t>
            </a:r>
            <a:endParaRPr lang="en-US" dirty="0"/>
          </a:p>
          <a:p>
            <a:pPr algn="ctr"/>
            <a:endParaRPr lang="en-US" dirty="0"/>
          </a:p>
        </p:txBody>
      </p:sp>
      <p:sp>
        <p:nvSpPr>
          <p:cNvPr id="14" name="Rounded Rectangle 13"/>
          <p:cNvSpPr/>
          <p:nvPr/>
        </p:nvSpPr>
        <p:spPr>
          <a:xfrm>
            <a:off x="2224007" y="5410200"/>
            <a:ext cx="6638841" cy="990600"/>
          </a:xfrm>
          <a:prstGeom prst="roundRect">
            <a:avLst>
              <a:gd name="adj"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Policy and Support</a:t>
            </a:r>
            <a:endParaRPr lang="en-US" dirty="0"/>
          </a:p>
        </p:txBody>
      </p:sp>
      <p:sp>
        <p:nvSpPr>
          <p:cNvPr id="15" name="Rounded Rectangle 14"/>
          <p:cNvSpPr/>
          <p:nvPr/>
        </p:nvSpPr>
        <p:spPr>
          <a:xfrm>
            <a:off x="5016500" y="3048000"/>
            <a:ext cx="3693948" cy="762000"/>
          </a:xfrm>
          <a:prstGeom prst="roundRect">
            <a:avLst>
              <a:gd name="adj" fmla="val 0"/>
            </a:avLst>
          </a:prstGeom>
          <a:solidFill>
            <a:srgbClr val="FFC6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Management of funding </a:t>
            </a:r>
            <a:r>
              <a:rPr lang="en-US" sz="1400" dirty="0">
                <a:solidFill>
                  <a:schemeClr val="tx1"/>
                </a:solidFill>
              </a:rPr>
              <a:t>streams, monitoring of </a:t>
            </a:r>
            <a:r>
              <a:rPr lang="en-US" sz="1400" dirty="0" smtClean="0">
                <a:solidFill>
                  <a:schemeClr val="tx1"/>
                </a:solidFill>
              </a:rPr>
              <a:t>contractors, </a:t>
            </a:r>
            <a:r>
              <a:rPr lang="en-US" sz="1400" dirty="0">
                <a:solidFill>
                  <a:schemeClr val="tx1"/>
                </a:solidFill>
              </a:rPr>
              <a:t>and administration of ECI data </a:t>
            </a:r>
            <a:r>
              <a:rPr lang="en-US" sz="1400" dirty="0" smtClean="0">
                <a:solidFill>
                  <a:schemeClr val="tx1"/>
                </a:solidFill>
              </a:rPr>
              <a:t>systems.</a:t>
            </a:r>
            <a:endParaRPr lang="en-US" sz="1400" dirty="0">
              <a:solidFill>
                <a:schemeClr val="tx1"/>
              </a:solidFill>
            </a:endParaRPr>
          </a:p>
        </p:txBody>
      </p:sp>
      <p:sp>
        <p:nvSpPr>
          <p:cNvPr id="16" name="Rounded Rectangle 15"/>
          <p:cNvSpPr/>
          <p:nvPr/>
        </p:nvSpPr>
        <p:spPr>
          <a:xfrm>
            <a:off x="5016500" y="4245934"/>
            <a:ext cx="3693948" cy="762000"/>
          </a:xfrm>
          <a:prstGeom prst="roundRect">
            <a:avLst>
              <a:gd name="adj" fmla="val 0"/>
            </a:avLst>
          </a:prstGeom>
          <a:solidFill>
            <a:srgbClr val="FFC6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t>
            </a:r>
            <a:r>
              <a:rPr lang="en-US" sz="1400" dirty="0" smtClean="0">
                <a:solidFill>
                  <a:schemeClr val="tx1"/>
                </a:solidFill>
              </a:rPr>
              <a:t>olicy and data analysis, development </a:t>
            </a:r>
            <a:r>
              <a:rPr lang="en-US" sz="1400" dirty="0">
                <a:solidFill>
                  <a:schemeClr val="tx1"/>
                </a:solidFill>
              </a:rPr>
              <a:t>of </a:t>
            </a:r>
            <a:r>
              <a:rPr lang="en-US" sz="1400" dirty="0" smtClean="0">
                <a:solidFill>
                  <a:schemeClr val="tx1"/>
                </a:solidFill>
              </a:rPr>
              <a:t>Annual Performance Report, </a:t>
            </a:r>
            <a:r>
              <a:rPr lang="en-US" sz="1400" dirty="0">
                <a:solidFill>
                  <a:schemeClr val="tx1"/>
                </a:solidFill>
              </a:rPr>
              <a:t>and </a:t>
            </a:r>
            <a:r>
              <a:rPr lang="en-US" sz="1400" dirty="0" smtClean="0">
                <a:solidFill>
                  <a:schemeClr val="tx1"/>
                </a:solidFill>
              </a:rPr>
              <a:t>management of web-based applications.</a:t>
            </a:r>
            <a:endParaRPr lang="en-US" sz="1600" dirty="0">
              <a:solidFill>
                <a:schemeClr val="tx1"/>
              </a:solidFill>
            </a:endParaRPr>
          </a:p>
        </p:txBody>
      </p:sp>
      <p:sp>
        <p:nvSpPr>
          <p:cNvPr id="17" name="Rounded Rectangle 16"/>
          <p:cNvSpPr/>
          <p:nvPr/>
        </p:nvSpPr>
        <p:spPr>
          <a:xfrm>
            <a:off x="5016500" y="5520068"/>
            <a:ext cx="3693948" cy="762000"/>
          </a:xfrm>
          <a:prstGeom prst="roundRect">
            <a:avLst>
              <a:gd name="adj" fmla="val 0"/>
            </a:avLst>
          </a:prstGeom>
          <a:solidFill>
            <a:srgbClr val="FFC6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Development </a:t>
            </a:r>
            <a:r>
              <a:rPr lang="en-US" sz="1400" dirty="0">
                <a:solidFill>
                  <a:schemeClr val="tx1"/>
                </a:solidFill>
              </a:rPr>
              <a:t>of rules and standards, public </a:t>
            </a:r>
            <a:r>
              <a:rPr lang="en-US" sz="1400" dirty="0" smtClean="0">
                <a:solidFill>
                  <a:schemeClr val="tx1"/>
                </a:solidFill>
              </a:rPr>
              <a:t>outreach initiatives, </a:t>
            </a:r>
            <a:r>
              <a:rPr lang="en-US" sz="1400" dirty="0">
                <a:solidFill>
                  <a:schemeClr val="tx1"/>
                </a:solidFill>
              </a:rPr>
              <a:t>and </a:t>
            </a:r>
            <a:r>
              <a:rPr lang="en-US" sz="1400" dirty="0" smtClean="0">
                <a:solidFill>
                  <a:schemeClr val="tx1"/>
                </a:solidFill>
              </a:rPr>
              <a:t>training for personnel development.</a:t>
            </a:r>
            <a:endParaRPr lang="en-US" sz="1400" dirty="0">
              <a:solidFill>
                <a:schemeClr val="tx1"/>
              </a:solidFill>
            </a:endParaRPr>
          </a:p>
        </p:txBody>
      </p:sp>
      <p:sp>
        <p:nvSpPr>
          <p:cNvPr id="18" name="Rounded Rectangle 17"/>
          <p:cNvSpPr/>
          <p:nvPr/>
        </p:nvSpPr>
        <p:spPr>
          <a:xfrm>
            <a:off x="2247655" y="1752600"/>
            <a:ext cx="6638841" cy="990600"/>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Leadership</a:t>
            </a:r>
            <a:endParaRPr lang="en-US" dirty="0"/>
          </a:p>
        </p:txBody>
      </p:sp>
      <p:sp>
        <p:nvSpPr>
          <p:cNvPr id="19" name="Rounded Rectangle 18"/>
          <p:cNvSpPr/>
          <p:nvPr/>
        </p:nvSpPr>
        <p:spPr>
          <a:xfrm>
            <a:off x="5040148" y="1862468"/>
            <a:ext cx="3693948" cy="762000"/>
          </a:xfrm>
          <a:prstGeom prst="roundRect">
            <a:avLst>
              <a:gd name="adj" fmla="val 0"/>
            </a:avLst>
          </a:prstGeom>
          <a:solidFill>
            <a:srgbClr val="FFC6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Handling of complaints and strategic planning</a:t>
            </a:r>
            <a:endParaRPr lang="en-US" sz="1400" dirty="0">
              <a:solidFill>
                <a:schemeClr val="tx1"/>
              </a:solidFill>
            </a:endParaRPr>
          </a:p>
        </p:txBody>
      </p:sp>
      <p:pic>
        <p:nvPicPr>
          <p:cNvPr id="20" name="AC Intro edits- recuts_Slide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4778" y="6231079"/>
            <a:ext cx="609600" cy="609600"/>
          </a:xfrm>
          <a:prstGeom prst="rect">
            <a:avLst/>
          </a:prstGeom>
        </p:spPr>
      </p:pic>
    </p:spTree>
    <p:extLst>
      <p:ext uri="{BB962C8B-B14F-4D97-AF65-F5344CB8AC3E}">
        <p14:creationId xmlns:p14="http://schemas.microsoft.com/office/powerpoint/2010/main" val="327288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6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smtClean="0"/>
              <a:t>ECI’s relationship with OSEP</a:t>
            </a:r>
            <a:endParaRPr lang="en-US" sz="4000" dirty="0"/>
          </a:p>
        </p:txBody>
      </p:sp>
      <p:sp>
        <p:nvSpPr>
          <p:cNvPr id="8" name="Text Placeholder 7"/>
          <p:cNvSpPr>
            <a:spLocks noGrp="1"/>
          </p:cNvSpPr>
          <p:nvPr>
            <p:ph type="body" sz="quarter" idx="14"/>
          </p:nvPr>
        </p:nvSpPr>
        <p:spPr>
          <a:xfrm>
            <a:off x="433344" y="2120511"/>
            <a:ext cx="4809216" cy="4331089"/>
          </a:xfrm>
        </p:spPr>
        <p:txBody>
          <a:bodyPr>
            <a:noAutofit/>
          </a:bodyPr>
          <a:lstStyle/>
          <a:p>
            <a:pPr marL="0" indent="0">
              <a:buNone/>
            </a:pPr>
            <a:r>
              <a:rPr lang="en-US" sz="2000" dirty="0"/>
              <a:t>Office of Special Education Programs (OSEP):</a:t>
            </a:r>
          </a:p>
          <a:p>
            <a:pPr lvl="1">
              <a:buClr>
                <a:srgbClr val="007AB3"/>
              </a:buClr>
            </a:pPr>
            <a:r>
              <a:rPr lang="en-US" sz="1800" dirty="0"/>
              <a:t>Reviews and approves ECI’s grant application</a:t>
            </a:r>
          </a:p>
          <a:p>
            <a:pPr lvl="1">
              <a:buClr>
                <a:srgbClr val="007AB3"/>
              </a:buClr>
            </a:pPr>
            <a:r>
              <a:rPr lang="en-US" sz="1800" dirty="0"/>
              <a:t>Provides oversight to ensure adherence to regulations</a:t>
            </a:r>
          </a:p>
          <a:p>
            <a:pPr lvl="2">
              <a:buClr>
                <a:srgbClr val="007AB3"/>
              </a:buClr>
              <a:buFont typeface="Courier New" panose="02070309020205020404" pitchFamily="49" charset="0"/>
              <a:buChar char="o"/>
            </a:pPr>
            <a:r>
              <a:rPr lang="en-US" sz="1600" dirty="0">
                <a:solidFill>
                  <a:schemeClr val="bg1"/>
                </a:solidFill>
              </a:rPr>
              <a:t>Review Annual Performance Report (APR)</a:t>
            </a:r>
          </a:p>
          <a:p>
            <a:pPr lvl="2">
              <a:buClr>
                <a:srgbClr val="007AB3"/>
              </a:buClr>
              <a:buFont typeface="Courier New" panose="02070309020205020404" pitchFamily="49" charset="0"/>
              <a:buChar char="o"/>
            </a:pPr>
            <a:r>
              <a:rPr lang="en-US" sz="1600" dirty="0">
                <a:solidFill>
                  <a:schemeClr val="bg1"/>
                </a:solidFill>
              </a:rPr>
              <a:t>Reviews state rules</a:t>
            </a:r>
          </a:p>
          <a:p>
            <a:pPr lvl="2">
              <a:buClr>
                <a:srgbClr val="007AB3"/>
              </a:buClr>
              <a:buFont typeface="Courier New" panose="02070309020205020404" pitchFamily="49" charset="0"/>
              <a:buChar char="o"/>
            </a:pPr>
            <a:r>
              <a:rPr lang="en-US" sz="1600" dirty="0">
                <a:solidFill>
                  <a:schemeClr val="bg1"/>
                </a:solidFill>
              </a:rPr>
              <a:t>Onsite monitoring</a:t>
            </a:r>
          </a:p>
          <a:p>
            <a:pPr lvl="1">
              <a:buClr>
                <a:srgbClr val="007AB3"/>
              </a:buClr>
            </a:pPr>
            <a:r>
              <a:rPr lang="en-US" sz="1800" dirty="0"/>
              <a:t>Provides technical assistance - </a:t>
            </a:r>
            <a:r>
              <a:rPr lang="en-US" sz="1800" dirty="0">
                <a:hlinkClick r:id="rId5"/>
              </a:rPr>
              <a:t>ECTA Center</a:t>
            </a:r>
            <a:endParaRPr lang="en-US" sz="1800" dirty="0"/>
          </a:p>
          <a:p>
            <a:pPr lvl="1">
              <a:buClr>
                <a:srgbClr val="007AB3"/>
              </a:buClr>
            </a:pPr>
            <a:r>
              <a:rPr lang="en-US" sz="1800" dirty="0"/>
              <a:t>Reviews how Texas utilizes its Interagency Coordinating Council (ICC)</a:t>
            </a:r>
          </a:p>
        </p:txBody>
      </p:sp>
      <p:pic>
        <p:nvPicPr>
          <p:cNvPr id="9" name="Picture 8" descr="IDEAs that Work&#10;Office of Special Education Programs&#10;U.S. Department of Education" title="OSEP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2560" y="2971800"/>
            <a:ext cx="3702269" cy="2179738"/>
          </a:xfrm>
          <a:prstGeom prst="rect">
            <a:avLst/>
          </a:prstGeom>
          <a:solidFill>
            <a:schemeClr val="accent4">
              <a:lumMod val="60000"/>
              <a:lumOff val="40000"/>
            </a:schemeClr>
          </a:solidFill>
        </p:spPr>
      </p:pic>
      <p:pic>
        <p:nvPicPr>
          <p:cNvPr id="10" name="Intro-AC Info_15.mp3" descr="In addition to relationships with local contractors, ECI also has an important relationship with the Office of Special Education Programs (or OSEP). Each year, ECI applies for an OSEP grant to provide ECI services in Texas.  OSEP reviews the grant and makes a decision about whether to approve the grant.  Once the grant is approved, OSEP provides oversight to ensure ECI is adhering to the requirements of the grant and IDEA. This oversight includes reviewing the Annual Performance Report (or APR) which shows how Part C in Texas is performing based on established targets. &#10;&#10;OSEP looks at how states are using their Interagency Coordinating Council (ICCs). OSEP also reviews the chapter of the Texas Administrative Code that applies to ECI to ensure it meets the requirements set forth in IDEA and the Code of Federal Regulations (CFR).  Just as ECI does onsite monitoring of contractors to ensure compliance with their ECI contract, OSEP makes periodic onsite visits to ECI to provide oversight.  Finally,  OSEP provides technical assistance to state ECI agencies through the Early Childhood Technical Assistance Center, or ECTA Center (http://ectacenter.org/).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4389" y="6238009"/>
            <a:ext cx="609600" cy="609600"/>
          </a:xfrm>
          <a:prstGeom prst="rect">
            <a:avLst/>
          </a:prstGeom>
        </p:spPr>
      </p:pic>
    </p:spTree>
    <p:extLst>
      <p:ext uri="{BB962C8B-B14F-4D97-AF65-F5344CB8AC3E}">
        <p14:creationId xmlns:p14="http://schemas.microsoft.com/office/powerpoint/2010/main" val="18552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ECI By the Numbers</a:t>
            </a:r>
            <a:endParaRPr lang="en-US" dirty="0"/>
          </a:p>
        </p:txBody>
      </p:sp>
      <p:pic>
        <p:nvPicPr>
          <p:cNvPr id="11" name="Picture 10" title="Father and mother holding their baby girl in the ai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300" y="2180706"/>
            <a:ext cx="6989816" cy="4658323"/>
          </a:xfrm>
          <a:prstGeom prst="rect">
            <a:avLst/>
          </a:prstGeom>
          <a:effectLst>
            <a:softEdge rad="0"/>
          </a:effectLst>
        </p:spPr>
      </p:pic>
      <p:sp>
        <p:nvSpPr>
          <p:cNvPr id="12" name="Rectangle 11"/>
          <p:cNvSpPr/>
          <p:nvPr/>
        </p:nvSpPr>
        <p:spPr>
          <a:xfrm>
            <a:off x="114300" y="2548235"/>
            <a:ext cx="3327400" cy="1477328"/>
          </a:xfrm>
          <a:prstGeom prst="rect">
            <a:avLst/>
          </a:prstGeom>
        </p:spPr>
        <p:txBody>
          <a:bodyPr wrap="square">
            <a:spAutoFit/>
          </a:bodyPr>
          <a:lstStyle/>
          <a:p>
            <a:pPr marL="285750" indent="-285750">
              <a:buClr>
                <a:srgbClr val="007AB3"/>
              </a:buClr>
              <a:buFont typeface="Arial" panose="020B0604020202020204" pitchFamily="34" charset="0"/>
              <a:buChar char="•"/>
            </a:pPr>
            <a:r>
              <a:rPr lang="en-US" dirty="0"/>
              <a:t>Contractors serving every county</a:t>
            </a:r>
          </a:p>
          <a:p>
            <a:pPr marL="285750" indent="-285750">
              <a:buClr>
                <a:srgbClr val="007AB3"/>
              </a:buClr>
              <a:buFont typeface="Arial" panose="020B0604020202020204" pitchFamily="34" charset="0"/>
              <a:buChar char="•"/>
            </a:pPr>
            <a:r>
              <a:rPr lang="en-US" dirty="0" smtClean="0"/>
              <a:t>53,077 </a:t>
            </a:r>
            <a:r>
              <a:rPr lang="en-US" dirty="0"/>
              <a:t>infants and toddlers served in FY 2016</a:t>
            </a:r>
          </a:p>
        </p:txBody>
      </p:sp>
      <p:pic>
        <p:nvPicPr>
          <p:cNvPr id="13" name="AC Intro Slide 16 recut_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4780" y="6231139"/>
            <a:ext cx="609600" cy="609600"/>
          </a:xfrm>
          <a:prstGeom prst="rect">
            <a:avLst/>
          </a:prstGeom>
        </p:spPr>
      </p:pic>
    </p:spTree>
    <p:extLst>
      <p:ext uri="{BB962C8B-B14F-4D97-AF65-F5344CB8AC3E}">
        <p14:creationId xmlns:p14="http://schemas.microsoft.com/office/powerpoint/2010/main" val="14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7561"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60628" y="-425111"/>
            <a:ext cx="7254722" cy="1325563"/>
          </a:xfrm>
        </p:spPr>
        <p:txBody>
          <a:bodyPr/>
          <a:lstStyle/>
          <a:p>
            <a:r>
              <a:rPr lang="en-US" dirty="0" smtClean="0">
                <a:solidFill>
                  <a:schemeClr val="tx1"/>
                </a:solidFill>
              </a:rPr>
              <a:t>About Texas ECI</a:t>
            </a:r>
            <a:endParaRPr lang="en-US" dirty="0">
              <a:solidFill>
                <a:schemeClr val="tx1"/>
              </a:solidFill>
            </a:endParaRPr>
          </a:p>
        </p:txBody>
      </p:sp>
      <p:pic>
        <p:nvPicPr>
          <p:cNvPr id="10" name="vA5hiIYj5eQ"/>
          <p:cNvPicPr>
            <a:picLocks noRot="1" noChangeAspect="1"/>
          </p:cNvPicPr>
          <p:nvPr>
            <a:videoFile r:link="rId1"/>
          </p:nvPr>
        </p:nvPicPr>
        <p:blipFill>
          <a:blip r:embed="rId6"/>
          <a:stretch>
            <a:fillRect/>
          </a:stretch>
        </p:blipFill>
        <p:spPr>
          <a:xfrm>
            <a:off x="1234497" y="1029803"/>
            <a:ext cx="7782503" cy="4377658"/>
          </a:xfrm>
          <a:prstGeom prst="rect">
            <a:avLst/>
          </a:prstGeom>
        </p:spPr>
      </p:pic>
      <p:pic>
        <p:nvPicPr>
          <p:cNvPr id="11" name="Intro-AC Info_17.mp3" descr="In this video, you’ll hear from families who have received ECI services.&#10;(https://www.youtube.com/watch?v=rNiqbw3xZko&amp;noredirect=1)&#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154389" y="6234544"/>
            <a:ext cx="609600" cy="609600"/>
          </a:xfrm>
          <a:prstGeom prst="rect">
            <a:avLst/>
          </a:prstGeom>
        </p:spPr>
      </p:pic>
    </p:spTree>
    <p:extLst>
      <p:ext uri="{BB962C8B-B14F-4D97-AF65-F5344CB8AC3E}">
        <p14:creationId xmlns:p14="http://schemas.microsoft.com/office/powerpoint/2010/main" val="204540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Basics of ECI</a:t>
            </a:r>
            <a:endParaRPr lang="en-US" dirty="0"/>
          </a:p>
        </p:txBody>
      </p:sp>
      <p:pic>
        <p:nvPicPr>
          <p:cNvPr id="11" name="Picture 2" title="Mother and young daughter blowing bubbles outs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1612" y="1495802"/>
            <a:ext cx="6293738" cy="41939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1569" y="5829421"/>
            <a:ext cx="1198762" cy="864108"/>
          </a:xfrm>
          <a:prstGeom prst="rect">
            <a:avLst/>
          </a:prstGeom>
        </p:spPr>
      </p:pic>
      <p:pic>
        <p:nvPicPr>
          <p:cNvPr id="3" name="ACIntro-Slide2_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4166" y="6354075"/>
            <a:ext cx="487363" cy="487363"/>
          </a:xfrm>
          <a:prstGeom prst="rect">
            <a:avLst/>
          </a:prstGeom>
        </p:spPr>
      </p:pic>
    </p:spTree>
    <p:extLst>
      <p:ext uri="{BB962C8B-B14F-4D97-AF65-F5344CB8AC3E}">
        <p14:creationId xmlns:p14="http://schemas.microsoft.com/office/powerpoint/2010/main" val="288584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6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Individualized Service Delivery</a:t>
            </a:r>
            <a:endParaRPr lang="en-US" dirty="0"/>
          </a:p>
        </p:txBody>
      </p:sp>
      <p:sp>
        <p:nvSpPr>
          <p:cNvPr id="9" name="Shape 240"/>
          <p:cNvSpPr txBox="1"/>
          <p:nvPr/>
        </p:nvSpPr>
        <p:spPr>
          <a:xfrm>
            <a:off x="1376038" y="1621972"/>
            <a:ext cx="7130279" cy="126188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dirty="0">
                <a:solidFill>
                  <a:schemeClr val="bg1"/>
                </a:solidFill>
                <a:latin typeface="Calibri"/>
                <a:ea typeface="Calibri"/>
                <a:cs typeface="Calibri"/>
                <a:sym typeface="Calibri"/>
              </a:rPr>
              <a:t>Service Types: </a:t>
            </a:r>
          </a:p>
          <a:p>
            <a:pPr marL="0" marR="0" lvl="0" indent="0" algn="l" rtl="0">
              <a:spcBef>
                <a:spcPts val="0"/>
              </a:spcBef>
              <a:buSzPct val="25000"/>
              <a:buNone/>
            </a:pPr>
            <a:r>
              <a:rPr lang="en-US" sz="2000" b="0" i="0" u="none" strike="noStrike" cap="none" baseline="0" dirty="0">
                <a:solidFill>
                  <a:schemeClr val="bg1"/>
                </a:solidFill>
                <a:latin typeface="Calibri"/>
                <a:ea typeface="Calibri"/>
                <a:cs typeface="Calibri"/>
                <a:sym typeface="Calibri"/>
              </a:rPr>
              <a:t>Services are individualized </a:t>
            </a:r>
            <a:r>
              <a:rPr lang="en-US" sz="2000" b="0" i="0" u="none" strike="noStrike" cap="none" baseline="0" dirty="0" smtClean="0">
                <a:solidFill>
                  <a:schemeClr val="bg1"/>
                </a:solidFill>
                <a:latin typeface="Calibri"/>
                <a:ea typeface="Calibri"/>
                <a:cs typeface="Calibri"/>
                <a:sym typeface="Calibri"/>
              </a:rPr>
              <a:t>to meet each</a:t>
            </a:r>
            <a:r>
              <a:rPr lang="en-US" sz="2000" b="0" i="0" u="none" strike="noStrike" cap="none" dirty="0" smtClean="0">
                <a:solidFill>
                  <a:schemeClr val="bg1"/>
                </a:solidFill>
                <a:latin typeface="Calibri"/>
                <a:ea typeface="Calibri"/>
                <a:cs typeface="Calibri"/>
                <a:sym typeface="Calibri"/>
              </a:rPr>
              <a:t> family’s unique needs.  Based on specific needs, services</a:t>
            </a:r>
            <a:r>
              <a:rPr lang="en-US" sz="2000" b="0" i="0" u="none" strike="noStrike" cap="none" baseline="0" dirty="0" smtClean="0">
                <a:solidFill>
                  <a:schemeClr val="bg1"/>
                </a:solidFill>
                <a:latin typeface="Calibri"/>
                <a:ea typeface="Calibri"/>
                <a:cs typeface="Calibri"/>
                <a:sym typeface="Calibri"/>
              </a:rPr>
              <a:t> </a:t>
            </a:r>
            <a:r>
              <a:rPr lang="en-US" sz="2000" b="0" i="0" u="none" strike="noStrike" cap="none" baseline="0" dirty="0">
                <a:solidFill>
                  <a:schemeClr val="bg1"/>
                </a:solidFill>
                <a:latin typeface="Calibri"/>
                <a:ea typeface="Calibri"/>
                <a:cs typeface="Calibri"/>
                <a:sym typeface="Calibri"/>
              </a:rPr>
              <a:t>can include the following:</a:t>
            </a:r>
          </a:p>
        </p:txBody>
      </p:sp>
      <p:sp>
        <p:nvSpPr>
          <p:cNvPr id="10" name="Shape 239"/>
          <p:cNvSpPr txBox="1">
            <a:spLocks noGrp="1"/>
          </p:cNvSpPr>
          <p:nvPr>
            <p:ph idx="4294967295"/>
          </p:nvPr>
        </p:nvSpPr>
        <p:spPr>
          <a:xfrm>
            <a:off x="1186541" y="2735099"/>
            <a:ext cx="3592287" cy="3886200"/>
          </a:xfrm>
          <a:prstGeom prst="rect">
            <a:avLst/>
          </a:prstGeom>
          <a:noFill/>
          <a:ln>
            <a:noFill/>
          </a:ln>
        </p:spPr>
        <p:txBody>
          <a:bodyPr lIns="91425" tIns="45700" rIns="91425" bIns="45700" anchor="t" anchorCtr="0">
            <a:noAutofit/>
          </a:bodyPr>
          <a:lstStyle/>
          <a:p>
            <a:pPr marL="342900" lvl="0" indent="-228600">
              <a:spcBef>
                <a:spcPts val="0"/>
              </a:spcBef>
              <a:buClr>
                <a:schemeClr val="accent1"/>
              </a:buClr>
              <a:buSzPct val="100000"/>
              <a:buFont typeface="Calibri"/>
              <a:buChar char="•"/>
            </a:pPr>
            <a:r>
              <a:rPr lang="en-US" sz="2000" dirty="0">
                <a:solidFill>
                  <a:srgbClr val="FFC60C"/>
                </a:solidFill>
                <a:latin typeface="Calibri"/>
                <a:ea typeface="Calibri"/>
                <a:cs typeface="Calibri"/>
                <a:sym typeface="Calibri"/>
              </a:rPr>
              <a:t>Assistive Technology</a:t>
            </a:r>
          </a:p>
          <a:p>
            <a:pPr marL="342900" lvl="0" indent="-228600">
              <a:spcBef>
                <a:spcPts val="0"/>
              </a:spcBef>
              <a:buClr>
                <a:schemeClr val="accent1"/>
              </a:buClr>
              <a:buSzPct val="100000"/>
              <a:buFont typeface="Calibri"/>
              <a:buChar char="•"/>
            </a:pPr>
            <a:r>
              <a:rPr lang="en-US" sz="2000" dirty="0">
                <a:solidFill>
                  <a:srgbClr val="FFC60C"/>
                </a:solidFill>
                <a:latin typeface="Calibri"/>
                <a:ea typeface="Calibri"/>
                <a:cs typeface="Calibri"/>
                <a:sym typeface="Calibri"/>
              </a:rPr>
              <a:t>Behavioral Intervention</a:t>
            </a:r>
          </a:p>
          <a:p>
            <a:pPr marL="342900" lvl="0" indent="-228600">
              <a:spcBef>
                <a:spcPts val="0"/>
              </a:spcBef>
              <a:buClr>
                <a:schemeClr val="accent1"/>
              </a:buClr>
              <a:buSzPct val="100000"/>
              <a:buFont typeface="Calibri"/>
              <a:buChar char="•"/>
            </a:pPr>
            <a:r>
              <a:rPr lang="en-US" sz="2000" dirty="0">
                <a:solidFill>
                  <a:srgbClr val="FFC60C"/>
                </a:solidFill>
                <a:latin typeface="Calibri"/>
                <a:ea typeface="Calibri"/>
                <a:cs typeface="Calibri"/>
                <a:sym typeface="Calibri"/>
              </a:rPr>
              <a:t>Case Management</a:t>
            </a:r>
          </a:p>
          <a:p>
            <a:pPr marL="342900" indent="-228600">
              <a:spcBef>
                <a:spcPts val="0"/>
              </a:spcBef>
              <a:buClr>
                <a:schemeClr val="accent1"/>
              </a:buClr>
              <a:buSzPct val="100000"/>
              <a:buFont typeface="Calibri"/>
              <a:buChar char="•"/>
            </a:pPr>
            <a:r>
              <a:rPr lang="en-US" sz="2000" dirty="0" smtClean="0">
                <a:solidFill>
                  <a:srgbClr val="FFC60C"/>
                </a:solidFill>
                <a:latin typeface="Calibri"/>
                <a:ea typeface="Calibri"/>
                <a:cs typeface="Calibri"/>
                <a:sym typeface="Calibri"/>
              </a:rPr>
              <a:t>Counseling</a:t>
            </a:r>
            <a:endParaRPr lang="en-US" sz="2000" dirty="0">
              <a:solidFill>
                <a:srgbClr val="FFC60C"/>
              </a:solidFill>
              <a:latin typeface="Calibri"/>
              <a:ea typeface="Calibri"/>
              <a:cs typeface="Calibri"/>
              <a:sym typeface="Calibri"/>
            </a:endParaRPr>
          </a:p>
          <a:p>
            <a:pPr marL="342900" lvl="0" indent="-228600">
              <a:spcBef>
                <a:spcPts val="0"/>
              </a:spcBef>
              <a:buClr>
                <a:schemeClr val="accent1"/>
              </a:buClr>
              <a:buSzPct val="100000"/>
              <a:buFont typeface="Calibri"/>
              <a:buChar char="•"/>
            </a:pPr>
            <a:r>
              <a:rPr lang="en-US" sz="2000" dirty="0" smtClean="0">
                <a:solidFill>
                  <a:srgbClr val="FFC60C"/>
                </a:solidFill>
                <a:latin typeface="Calibri"/>
                <a:ea typeface="Calibri"/>
                <a:cs typeface="Calibri"/>
                <a:sym typeface="Calibri"/>
              </a:rPr>
              <a:t>Family </a:t>
            </a:r>
            <a:r>
              <a:rPr lang="en-US" sz="2000" dirty="0">
                <a:solidFill>
                  <a:srgbClr val="FFC60C"/>
                </a:solidFill>
                <a:latin typeface="Calibri"/>
                <a:ea typeface="Calibri"/>
                <a:cs typeface="Calibri"/>
                <a:sym typeface="Calibri"/>
              </a:rPr>
              <a:t>Education and Training</a:t>
            </a:r>
          </a:p>
          <a:p>
            <a:pPr marL="342900" indent="-228600">
              <a:spcBef>
                <a:spcPts val="0"/>
              </a:spcBef>
              <a:buClr>
                <a:schemeClr val="accent1"/>
              </a:buClr>
              <a:buSzPct val="100000"/>
              <a:buFont typeface="Calibri"/>
              <a:buChar char="•"/>
            </a:pPr>
            <a:r>
              <a:rPr lang="en-US" sz="2000" dirty="0">
                <a:solidFill>
                  <a:srgbClr val="FFC60C"/>
                </a:solidFill>
                <a:latin typeface="Calibri"/>
                <a:ea typeface="Calibri"/>
                <a:cs typeface="Calibri"/>
                <a:sym typeface="Calibri"/>
              </a:rPr>
              <a:t>Nursing Services</a:t>
            </a:r>
          </a:p>
          <a:p>
            <a:pPr marL="342900" lvl="0" indent="-228600">
              <a:spcBef>
                <a:spcPts val="0"/>
              </a:spcBef>
              <a:buClr>
                <a:schemeClr val="accent1"/>
              </a:buClr>
              <a:buSzPct val="100000"/>
              <a:buFont typeface="Calibri"/>
              <a:buChar char="•"/>
            </a:pPr>
            <a:r>
              <a:rPr lang="en-US" sz="2000" dirty="0" smtClean="0">
                <a:solidFill>
                  <a:srgbClr val="FFC60C"/>
                </a:solidFill>
                <a:latin typeface="Calibri"/>
                <a:ea typeface="Calibri"/>
                <a:cs typeface="Calibri"/>
                <a:sym typeface="Calibri"/>
              </a:rPr>
              <a:t>Nutrition </a:t>
            </a:r>
            <a:r>
              <a:rPr lang="en-US" sz="2000" dirty="0">
                <a:solidFill>
                  <a:srgbClr val="FFC60C"/>
                </a:solidFill>
                <a:latin typeface="Calibri"/>
                <a:ea typeface="Calibri"/>
                <a:cs typeface="Calibri"/>
                <a:sym typeface="Calibri"/>
              </a:rPr>
              <a:t>Services</a:t>
            </a:r>
          </a:p>
          <a:p>
            <a:pPr marL="342900" indent="-228600">
              <a:spcBef>
                <a:spcPts val="0"/>
              </a:spcBef>
              <a:buClr>
                <a:schemeClr val="accent1"/>
              </a:buClr>
              <a:buSzPct val="100000"/>
              <a:buFont typeface="Calibri"/>
              <a:buChar char="•"/>
            </a:pPr>
            <a:r>
              <a:rPr lang="en-US" sz="2000" dirty="0">
                <a:solidFill>
                  <a:srgbClr val="FFC60C"/>
                </a:solidFill>
                <a:latin typeface="Calibri"/>
                <a:ea typeface="Calibri"/>
                <a:cs typeface="Calibri"/>
                <a:sym typeface="Calibri"/>
              </a:rPr>
              <a:t>Occupational </a:t>
            </a:r>
            <a:r>
              <a:rPr lang="en-US" sz="2000" dirty="0" smtClean="0">
                <a:solidFill>
                  <a:srgbClr val="FFC60C"/>
                </a:solidFill>
                <a:latin typeface="Calibri"/>
                <a:ea typeface="Calibri"/>
                <a:cs typeface="Calibri"/>
                <a:sym typeface="Calibri"/>
              </a:rPr>
              <a:t>Therapy</a:t>
            </a:r>
          </a:p>
          <a:p>
            <a:pPr marL="342900" indent="-228600">
              <a:spcBef>
                <a:spcPts val="0"/>
              </a:spcBef>
              <a:buClr>
                <a:schemeClr val="accent1"/>
              </a:buClr>
              <a:buSzPct val="100000"/>
              <a:buFont typeface="Calibri"/>
              <a:buChar char="•"/>
            </a:pPr>
            <a:r>
              <a:rPr lang="en-US" sz="2000" dirty="0" smtClean="0">
                <a:solidFill>
                  <a:srgbClr val="FFC60C"/>
                </a:solidFill>
                <a:latin typeface="Calibri"/>
                <a:ea typeface="Calibri"/>
                <a:cs typeface="Calibri"/>
                <a:sym typeface="Calibri"/>
              </a:rPr>
              <a:t>Physical </a:t>
            </a:r>
            <a:r>
              <a:rPr lang="en-US" sz="2000" dirty="0">
                <a:solidFill>
                  <a:srgbClr val="FFC60C"/>
                </a:solidFill>
                <a:latin typeface="Calibri"/>
                <a:ea typeface="Calibri"/>
                <a:cs typeface="Calibri"/>
                <a:sym typeface="Calibri"/>
              </a:rPr>
              <a:t>Therapy</a:t>
            </a:r>
          </a:p>
          <a:p>
            <a:pPr marL="342900" lvl="0" indent="-228600">
              <a:spcBef>
                <a:spcPts val="0"/>
              </a:spcBef>
              <a:buClr>
                <a:schemeClr val="accent1"/>
              </a:buClr>
              <a:buSzPct val="100000"/>
              <a:buFont typeface="Calibri"/>
              <a:buChar char="•"/>
            </a:pPr>
            <a:endParaRPr lang="en-US" dirty="0">
              <a:solidFill>
                <a:schemeClr val="dk1"/>
              </a:solidFill>
              <a:latin typeface="Calibri"/>
              <a:ea typeface="Calibri"/>
              <a:cs typeface="Calibri"/>
              <a:sym typeface="Calibri"/>
            </a:endParaRPr>
          </a:p>
          <a:p>
            <a:pPr marL="342900" marR="0" lvl="0" indent="-184150" algn="l" rtl="0">
              <a:lnSpc>
                <a:spcPct val="100000"/>
              </a:lnSpc>
              <a:spcBef>
                <a:spcPts val="0"/>
              </a:spcBef>
              <a:buClr>
                <a:schemeClr val="accent1"/>
              </a:buClr>
              <a:buFont typeface="Calibri"/>
              <a:buNone/>
            </a:pPr>
            <a:endParaRPr sz="700" b="0" i="0" u="none" strike="noStrike" cap="none" baseline="0" dirty="0">
              <a:solidFill>
                <a:schemeClr val="dk1"/>
              </a:solidFill>
              <a:latin typeface="Calibri"/>
              <a:ea typeface="Calibri"/>
              <a:cs typeface="Calibri"/>
              <a:sym typeface="Calibri"/>
            </a:endParaRPr>
          </a:p>
          <a:p>
            <a:pPr marL="114300" marR="0" lvl="0" indent="0" algn="l" rtl="0">
              <a:lnSpc>
                <a:spcPct val="100000"/>
              </a:lnSpc>
              <a:spcBef>
                <a:spcPts val="0"/>
              </a:spcBef>
              <a:buClr>
                <a:schemeClr val="accent1"/>
              </a:buClr>
              <a:buFont typeface="Calibri"/>
              <a:buNone/>
            </a:pPr>
            <a:endParaRPr sz="700" b="0" i="0" u="none" strike="noStrike" cap="none" baseline="0" dirty="0">
              <a:solidFill>
                <a:schemeClr val="dk1"/>
              </a:solidFill>
              <a:latin typeface="Calibri"/>
              <a:ea typeface="Calibri"/>
              <a:cs typeface="Calibri"/>
              <a:sym typeface="Calibri"/>
            </a:endParaRPr>
          </a:p>
          <a:p>
            <a:pPr marL="114300" marR="0" lvl="0" indent="0" algn="l" rtl="0">
              <a:lnSpc>
                <a:spcPct val="100000"/>
              </a:lnSpc>
              <a:spcBef>
                <a:spcPts val="0"/>
              </a:spcBef>
              <a:buClr>
                <a:schemeClr val="accent1"/>
              </a:buClr>
              <a:buFont typeface="Calibri"/>
              <a:buNone/>
            </a:pPr>
            <a:endParaRPr sz="700" b="0" i="0" u="none" strike="noStrike" cap="none" baseline="0" dirty="0">
              <a:solidFill>
                <a:schemeClr val="dk1"/>
              </a:solidFill>
              <a:latin typeface="Calibri"/>
              <a:ea typeface="Calibri"/>
              <a:cs typeface="Calibri"/>
              <a:sym typeface="Calibri"/>
            </a:endParaRPr>
          </a:p>
        </p:txBody>
      </p:sp>
      <p:sp>
        <p:nvSpPr>
          <p:cNvPr id="11" name="Shape 241"/>
          <p:cNvSpPr txBox="1"/>
          <p:nvPr/>
        </p:nvSpPr>
        <p:spPr>
          <a:xfrm>
            <a:off x="4615542" y="2722982"/>
            <a:ext cx="3581399" cy="1446550"/>
          </a:xfrm>
          <a:prstGeom prst="rect">
            <a:avLst/>
          </a:prstGeom>
          <a:noFill/>
          <a:ln>
            <a:noFill/>
          </a:ln>
        </p:spPr>
        <p:txBody>
          <a:bodyPr lIns="91425" tIns="45700" rIns="91425" bIns="45700" anchor="t" anchorCtr="0">
            <a:noAutofit/>
          </a:bodyPr>
          <a:lstStyle/>
          <a:p>
            <a:pPr marL="342900" lvl="0" indent="-228600">
              <a:buClr>
                <a:schemeClr val="accent1"/>
              </a:buClr>
              <a:buSzPct val="100000"/>
              <a:buFont typeface="Calibri"/>
              <a:buChar char="•"/>
            </a:pPr>
            <a:r>
              <a:rPr lang="en-US" sz="2000" dirty="0">
                <a:solidFill>
                  <a:srgbClr val="FFC60C"/>
                </a:solidFill>
                <a:latin typeface="Calibri"/>
                <a:ea typeface="Calibri"/>
                <a:cs typeface="Calibri"/>
                <a:sym typeface="Calibri"/>
              </a:rPr>
              <a:t>Psychological Services</a:t>
            </a:r>
          </a:p>
          <a:p>
            <a:pPr marL="342900" lvl="0" indent="-228600">
              <a:buClr>
                <a:schemeClr val="accent1"/>
              </a:buClr>
              <a:buSzPct val="100000"/>
              <a:buFont typeface="Calibri"/>
              <a:buChar char="•"/>
            </a:pPr>
            <a:r>
              <a:rPr lang="en-US" sz="2000" dirty="0">
                <a:solidFill>
                  <a:srgbClr val="FFC60C"/>
                </a:solidFill>
                <a:latin typeface="Calibri"/>
                <a:ea typeface="Calibri"/>
                <a:cs typeface="Calibri"/>
                <a:sym typeface="Calibri"/>
              </a:rPr>
              <a:t>Social Work</a:t>
            </a:r>
          </a:p>
          <a:p>
            <a:pPr marL="342900" indent="-228600">
              <a:spcBef>
                <a:spcPts val="0"/>
              </a:spcBef>
              <a:buClr>
                <a:schemeClr val="accent1"/>
              </a:buClr>
              <a:buSzPct val="100000"/>
              <a:buFont typeface="Calibri"/>
              <a:buChar char="•"/>
            </a:pPr>
            <a:r>
              <a:rPr lang="en-US" sz="2000" dirty="0" smtClean="0">
                <a:solidFill>
                  <a:srgbClr val="FFC60C"/>
                </a:solidFill>
                <a:latin typeface="Calibri"/>
                <a:ea typeface="Calibri"/>
                <a:cs typeface="Calibri"/>
                <a:sym typeface="Calibri"/>
              </a:rPr>
              <a:t>Specialized </a:t>
            </a:r>
            <a:r>
              <a:rPr lang="en-US" sz="2000" dirty="0">
                <a:solidFill>
                  <a:srgbClr val="FFC60C"/>
                </a:solidFill>
                <a:latin typeface="Calibri"/>
                <a:ea typeface="Calibri"/>
                <a:cs typeface="Calibri"/>
                <a:sym typeface="Calibri"/>
              </a:rPr>
              <a:t>Skills Training</a:t>
            </a:r>
          </a:p>
          <a:p>
            <a:pPr marL="342900" lvl="0" indent="-228600">
              <a:buClr>
                <a:schemeClr val="accent1"/>
              </a:buClr>
              <a:buSzPct val="100000"/>
              <a:buFont typeface="Calibri"/>
              <a:buChar char="•"/>
            </a:pPr>
            <a:r>
              <a:rPr lang="en-US" sz="2000" dirty="0">
                <a:solidFill>
                  <a:srgbClr val="FFC60C"/>
                </a:solidFill>
                <a:latin typeface="Calibri"/>
                <a:ea typeface="Calibri"/>
                <a:cs typeface="Calibri"/>
                <a:sym typeface="Calibri"/>
              </a:rPr>
              <a:t>Speech/Language </a:t>
            </a:r>
            <a:r>
              <a:rPr lang="en-US" sz="2000" dirty="0" smtClean="0">
                <a:solidFill>
                  <a:srgbClr val="FFC60C"/>
                </a:solidFill>
                <a:latin typeface="Calibri"/>
                <a:ea typeface="Calibri"/>
                <a:cs typeface="Calibri"/>
                <a:sym typeface="Calibri"/>
              </a:rPr>
              <a:t>Therapy</a:t>
            </a:r>
            <a:endParaRPr lang="en-US" sz="2000" dirty="0">
              <a:solidFill>
                <a:srgbClr val="FFC60C"/>
              </a:solidFill>
              <a:latin typeface="Calibri"/>
              <a:ea typeface="Calibri"/>
              <a:cs typeface="Calibri"/>
              <a:sym typeface="Calibri"/>
            </a:endParaRPr>
          </a:p>
        </p:txBody>
      </p:sp>
      <p:sp>
        <p:nvSpPr>
          <p:cNvPr id="12" name="Rounded Rectangle 11"/>
          <p:cNvSpPr/>
          <p:nvPr/>
        </p:nvSpPr>
        <p:spPr>
          <a:xfrm>
            <a:off x="4245429" y="4618993"/>
            <a:ext cx="2525486" cy="996908"/>
          </a:xfrm>
          <a:prstGeom prst="roundRect">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n-US" dirty="0">
                <a:solidFill>
                  <a:srgbClr val="000099"/>
                </a:solidFill>
                <a:latin typeface="Calibri"/>
                <a:ea typeface="Calibri"/>
                <a:cs typeface="Calibri"/>
                <a:sym typeface="Calibri"/>
                <a:hlinkClick r:id="rId5"/>
              </a:rPr>
              <a:t>Watch an example of a service delivery visit. </a:t>
            </a:r>
            <a:endParaRPr lang="en-US" dirty="0">
              <a:solidFill>
                <a:srgbClr val="000099"/>
              </a:solidFill>
              <a:latin typeface="Calibri"/>
              <a:ea typeface="Calibri"/>
              <a:cs typeface="Calibri"/>
              <a:sym typeface="Calibri"/>
            </a:endParaRPr>
          </a:p>
        </p:txBody>
      </p:sp>
      <p:pic>
        <p:nvPicPr>
          <p:cNvPr id="13" name="Shape 242" title="Toddler pointing to text on the slide"/>
          <p:cNvPicPr preferRelativeResize="0"/>
          <p:nvPr/>
        </p:nvPicPr>
        <p:blipFill rotWithShape="1">
          <a:blip r:embed="rId6" cstate="print">
            <a:extLst>
              <a:ext uri="{BEBA8EAE-BF5A-486C-A8C5-ECC9F3942E4B}">
                <a14:imgProps xmlns:a14="http://schemas.microsoft.com/office/drawing/2010/main">
                  <a14:imgLayer r:embed="rId7">
                    <a14:imgEffect>
                      <a14:backgroundRemoval t="9934" b="100000" l="5069" r="93733"/>
                    </a14:imgEffect>
                  </a14:imgLayer>
                </a14:imgProps>
              </a:ext>
              <a:ext uri="{28A0092B-C50C-407E-A947-70E740481C1C}">
                <a14:useLocalDpi xmlns:a14="http://schemas.microsoft.com/office/drawing/2010/main" val="0"/>
              </a:ext>
            </a:extLst>
          </a:blip>
          <a:srcRect/>
          <a:stretch/>
        </p:blipFill>
        <p:spPr>
          <a:xfrm>
            <a:off x="5370202" y="3831771"/>
            <a:ext cx="4349546" cy="3026229"/>
          </a:xfrm>
          <a:prstGeom prst="rect">
            <a:avLst/>
          </a:prstGeom>
          <a:noFill/>
          <a:ln>
            <a:noFill/>
          </a:ln>
        </p:spPr>
      </p:pic>
      <p:pic>
        <p:nvPicPr>
          <p:cNvPr id="14" name="Intro-AC Info_18.mp3" descr="ECI can provide a wide variety of services to address. The services a child receives are individualized to meet the specific needs of the child’s family. Services are provided in the child’s natural environment. The specific location is planned during the Individualized Family Service Plan, or IFSP meeting. ECI staff focus intervention on caregivers' ability to promote the child's participation in naturally occurring, everyday routines and developmentally appropriate activities. &#10;&#10;Throughout a service delivery visit, the provider is observing: &#10;the child/caregiver engagement in a typical activity, &#10;what skills the child is using, and&#10;if necessary, intentionally modeling to the caregiver how to support the child’s participation within that activity.&#10;&#10;The provider suggests strategies for the caregiver to try and will ask the caregiver to demonstrate the activity by verbally prompting or directly teaching the caregiver to support his/her success. Throughout action and practice, the provider gives feedback affirming the actions and evaluating caregiver efforts, which help to build the caregiver’s confidence in doing the activities. Families and providers reflect on various activities throughout the visit to find out what the family already knows, to analyze responses to activity implementation, to generate new ideas, and to create a new joint plan. The visit is a collaborative process designed to build the caregiver’s confidence and competence in supporting the child’s development. View the video for an example of a service delivery visit.  The video is a minute and a half long. (http://www.youtube.com/watch?v=fZ0rUBxYcJw)&#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75169" y="6234544"/>
            <a:ext cx="609600" cy="609600"/>
          </a:xfrm>
          <a:prstGeom prst="rect">
            <a:avLst/>
          </a:prstGeom>
        </p:spPr>
      </p:pic>
    </p:spTree>
    <p:extLst>
      <p:ext uri="{BB962C8B-B14F-4D97-AF65-F5344CB8AC3E}">
        <p14:creationId xmlns:p14="http://schemas.microsoft.com/office/powerpoint/2010/main" val="29115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02"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Family-Centered Services</a:t>
            </a:r>
            <a:endParaRPr lang="en-US" dirty="0"/>
          </a:p>
        </p:txBody>
      </p:sp>
      <p:sp>
        <p:nvSpPr>
          <p:cNvPr id="8" name="Content Placeholder 7"/>
          <p:cNvSpPr>
            <a:spLocks noGrp="1"/>
          </p:cNvSpPr>
          <p:nvPr>
            <p:ph sz="half" idx="1"/>
          </p:nvPr>
        </p:nvSpPr>
        <p:spPr/>
        <p:txBody>
          <a:bodyPr/>
          <a:lstStyle/>
          <a:p>
            <a:pPr marL="285750" indent="-285750">
              <a:buClr>
                <a:srgbClr val="007AB3"/>
              </a:buClr>
              <a:buFont typeface="Arial" panose="020B0604020202020204" pitchFamily="34" charset="0"/>
              <a:buChar char="•"/>
            </a:pPr>
            <a:r>
              <a:rPr lang="en-US" sz="1400" dirty="0"/>
              <a:t>Family-guided team approach</a:t>
            </a:r>
          </a:p>
          <a:p>
            <a:pPr marL="285750" indent="-285750">
              <a:buClr>
                <a:srgbClr val="007AB3"/>
              </a:buClr>
              <a:buFont typeface="Arial" panose="020B0604020202020204" pitchFamily="34" charset="0"/>
              <a:buChar char="•"/>
            </a:pPr>
            <a:r>
              <a:rPr lang="en-US" sz="1400" dirty="0"/>
              <a:t>Array of services</a:t>
            </a:r>
          </a:p>
          <a:p>
            <a:pPr marL="285750" indent="-285750">
              <a:buClr>
                <a:srgbClr val="007AB3"/>
              </a:buClr>
              <a:buFont typeface="Arial" panose="020B0604020202020204" pitchFamily="34" charset="0"/>
              <a:buChar char="•"/>
            </a:pPr>
            <a:r>
              <a:rPr lang="en-US" sz="1400" dirty="0"/>
              <a:t>Specialized Skills Training</a:t>
            </a:r>
          </a:p>
          <a:p>
            <a:pPr marL="285750" indent="-285750">
              <a:buClr>
                <a:srgbClr val="007AB3"/>
              </a:buClr>
              <a:buFont typeface="Arial" panose="020B0604020202020204" pitchFamily="34" charset="0"/>
              <a:buChar char="•"/>
            </a:pPr>
            <a:r>
              <a:rPr lang="en-US" sz="1400" dirty="0"/>
              <a:t>Case Management</a:t>
            </a:r>
          </a:p>
          <a:p>
            <a:pPr marL="285750" indent="-285750">
              <a:buClr>
                <a:srgbClr val="007AB3"/>
              </a:buClr>
              <a:buFont typeface="Arial" panose="020B0604020202020204" pitchFamily="34" charset="0"/>
              <a:buChar char="•"/>
            </a:pPr>
            <a:r>
              <a:rPr lang="en-US" sz="1400" dirty="0"/>
              <a:t>Natural environment</a:t>
            </a:r>
          </a:p>
          <a:p>
            <a:pPr marL="285750" indent="-285750">
              <a:buClr>
                <a:srgbClr val="007AB3"/>
              </a:buClr>
              <a:buFont typeface="Arial" panose="020B0604020202020204" pitchFamily="34" charset="0"/>
              <a:buChar char="•"/>
            </a:pPr>
            <a:r>
              <a:rPr lang="en-US" sz="1400" dirty="0"/>
              <a:t>Coaching</a:t>
            </a:r>
          </a:p>
          <a:p>
            <a:endParaRPr lang="en-US" dirty="0"/>
          </a:p>
        </p:txBody>
      </p:sp>
      <p:pic>
        <p:nvPicPr>
          <p:cNvPr id="9" name="Picture 2" title="Mother and father kissing their toddle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6813" y1="32465" x2="22747" y2="21354"/>
                        <a14:foregroundMark x1="2747" y1="88542" x2="15275" y2="89063"/>
                        <a14:foregroundMark x1="81868" y1="12153" x2="96374" y2="92708"/>
                        <a14:foregroundMark x1="89780" y1="7813" x2="97802" y2="41146"/>
                        <a14:foregroundMark x1="86154" y1="5729" x2="97802" y2="2257"/>
                        <a14:foregroundMark x1="11538" y1="22569" x2="1978" y2="46007"/>
                        <a14:foregroundMark x1="13626" y1="15625" x2="1868" y2="34201"/>
                        <a14:foregroundMark x1="15385" y1="11111" x2="18242" y2="11111"/>
                        <a14:foregroundMark x1="83407" y1="5729" x2="86044" y2="3993"/>
                      </a14:backgroundRemoval>
                    </a14:imgEffect>
                  </a14:imgLayer>
                </a14:imgProps>
              </a:ext>
              <a:ext uri="{28A0092B-C50C-407E-A947-70E740481C1C}">
                <a14:useLocalDpi xmlns:a14="http://schemas.microsoft.com/office/drawing/2010/main" val="0"/>
              </a:ext>
            </a:extLst>
          </a:blip>
          <a:srcRect/>
          <a:stretch/>
        </p:blipFill>
        <p:spPr bwMode="auto">
          <a:xfrm>
            <a:off x="3145971" y="3061760"/>
            <a:ext cx="5998090" cy="3796239"/>
          </a:xfrm>
          <a:prstGeom prst="rect">
            <a:avLst/>
          </a:prstGeom>
          <a:noFill/>
          <a:extLst>
            <a:ext uri="{909E8E84-426E-40DD-AFC4-6F175D3DCCD1}">
              <a14:hiddenFill xmlns:a14="http://schemas.microsoft.com/office/drawing/2010/main">
                <a:solidFill>
                  <a:srgbClr val="FFFFFF"/>
                </a:solidFill>
              </a14:hiddenFill>
            </a:ext>
          </a:extLst>
        </p:spPr>
      </p:pic>
      <p:pic>
        <p:nvPicPr>
          <p:cNvPr id="10" name="Intro-AC Info_19.mp3" descr="While eligibility is determined based on the child, the family receives the services. Every family has a team. Teams consist of the family, a service coordinator, and any additional professionals needed to assist in meeting the child’s outcomes. Again, the outcomes are based on the child and family needs. &#10;&#10;Another important service ECI provides is case management. All children enrolled in ECI have a service coordinator who provides case management. Service coordinators are responsible for assisting families in accessing resources, ensuring families are aware of their rights, and coordinating services. Services occur in the child’s natural environmen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7854" y="6238009"/>
            <a:ext cx="609600" cy="609600"/>
          </a:xfrm>
          <a:prstGeom prst="rect">
            <a:avLst/>
          </a:prstGeom>
        </p:spPr>
      </p:pic>
    </p:spTree>
    <p:extLst>
      <p:ext uri="{BB962C8B-B14F-4D97-AF65-F5344CB8AC3E}">
        <p14:creationId xmlns:p14="http://schemas.microsoft.com/office/powerpoint/2010/main" val="87726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43" y="-10886"/>
            <a:ext cx="8533671" cy="685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80160" cy="6858000"/>
          </a:xfrm>
          <a:prstGeom prst="rect">
            <a:avLst/>
          </a:prstGeom>
          <a:effectLst>
            <a:outerShdw blurRad="50800" dist="38100" algn="l" rotWithShape="0">
              <a:prstClr val="black">
                <a:alpha val="40000"/>
              </a:prstClr>
            </a:outerShdw>
          </a:effectLst>
        </p:spPr>
      </p:pic>
      <p:pic>
        <p:nvPicPr>
          <p:cNvPr id="11" name="Intro-AC Info_20.mp3" descr="Research shows that infants and toddlers learn best through everyday experiences and interactions with familiar people in familiar contexts. Service providers go wherever the family goes and where intervention is needed. This is not limited to the child’s house or childcare center. A natural environment is anywhere typically developing children live, learn, and play in the community. Services could be provided in a grocery store, at a restaurant, in the mall, or at a playground. The various settings range from going to meet a family living in their car under a bridge to homes of wealthy businesspeopl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0924" y="6233851"/>
            <a:ext cx="609600" cy="609600"/>
          </a:xfrm>
          <a:prstGeom prst="rect">
            <a:avLst/>
          </a:prstGeom>
        </p:spPr>
      </p:pic>
    </p:spTree>
    <p:extLst>
      <p:ext uri="{BB962C8B-B14F-4D97-AF65-F5344CB8AC3E}">
        <p14:creationId xmlns:p14="http://schemas.microsoft.com/office/powerpoint/2010/main" val="2795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9" name="Picture 8" title="Little girl waving goodby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6" y="999706"/>
            <a:ext cx="7239000" cy="5858294"/>
          </a:xfrm>
          <a:prstGeom prst="rect">
            <a:avLst/>
          </a:prstGeom>
        </p:spPr>
      </p:pic>
      <p:sp>
        <p:nvSpPr>
          <p:cNvPr id="8" name="Content Placeholder 5"/>
          <p:cNvSpPr txBox="1">
            <a:spLocks/>
          </p:cNvSpPr>
          <p:nvPr/>
        </p:nvSpPr>
        <p:spPr>
          <a:xfrm>
            <a:off x="5091137" y="1841938"/>
            <a:ext cx="403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46196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684213"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1144588"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dirty="0" smtClean="0"/>
              <a:t>Contact:</a:t>
            </a:r>
          </a:p>
          <a:p>
            <a:pPr marL="365760" lvl="1" indent="0">
              <a:buFont typeface="Arial" panose="020B0604020202020204" pitchFamily="34" charset="0"/>
              <a:buNone/>
            </a:pPr>
            <a:r>
              <a:rPr lang="en-US" dirty="0" smtClean="0"/>
              <a:t>ECI Advisory Committee Outreach Specialist listed in your manual </a:t>
            </a:r>
          </a:p>
          <a:p>
            <a:pPr marL="365760" lvl="1" indent="0">
              <a:buFont typeface="Arial" panose="020B0604020202020204" pitchFamily="34" charset="0"/>
              <a:buNone/>
            </a:pPr>
            <a:endParaRPr lang="en-US" b="1" dirty="0" smtClean="0"/>
          </a:p>
          <a:p>
            <a:pPr marL="365760" lvl="1" indent="0">
              <a:buFont typeface="Arial" panose="020B0604020202020204" pitchFamily="34" charset="0"/>
              <a:buNone/>
            </a:pPr>
            <a:r>
              <a:rPr lang="en-US" b="1" dirty="0" smtClean="0"/>
              <a:t>ECI state office:</a:t>
            </a:r>
            <a:br>
              <a:rPr lang="en-US" b="1" dirty="0" smtClean="0"/>
            </a:br>
            <a:r>
              <a:rPr lang="en-US" b="1" dirty="0" smtClean="0"/>
              <a:t>512-424-6754</a:t>
            </a:r>
          </a:p>
          <a:p>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8142" y="5301343"/>
            <a:ext cx="2016064" cy="1453246"/>
          </a:xfrm>
          <a:prstGeom prst="rect">
            <a:avLst/>
          </a:prstGeom>
        </p:spPr>
      </p:pic>
      <p:pic>
        <p:nvPicPr>
          <p:cNvPr id="6" name="Intro-AC Info_21.mp3" descr="If you have any questions, please contact the ECI Advisory Committee Outreach Specialist listed in your Advisory Committee member manual section 4 under the Policy and Support Section.&#10;You may also contact the ECI State office at 512-424-6754. &#10;&#10;In the next module, you will learn about the history, laws, legislation, and rules that govern ECI services.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4780" y="6231404"/>
            <a:ext cx="609600" cy="609600"/>
          </a:xfrm>
          <a:prstGeom prst="rect">
            <a:avLst/>
          </a:prstGeom>
        </p:spPr>
      </p:pic>
    </p:spTree>
    <p:extLst>
      <p:ext uri="{BB962C8B-B14F-4D97-AF65-F5344CB8AC3E}">
        <p14:creationId xmlns:p14="http://schemas.microsoft.com/office/powerpoint/2010/main" val="40428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ECI’s Seven Key Principles</a:t>
            </a:r>
            <a:r>
              <a:rPr lang="en-US" sz="2000" dirty="0" smtClean="0"/>
              <a:t>*</a:t>
            </a:r>
            <a:endParaRPr lang="en-US" sz="2000" dirty="0"/>
          </a:p>
        </p:txBody>
      </p:sp>
      <p:pic>
        <p:nvPicPr>
          <p:cNvPr id="9" name="Intro-AC Info_03.mp3" descr="These are the Seven Key Principles upon which ECI’s foundation is built.  The Seven Key Principles for providing early intervention services in natural environments were developed by the national Principles and Practices In Natural Environments Workgroup.  This workgroup of subject matter experts and researchers in early intervention agreed that the seven key principles are the foundations that support the mission of early intervention, which is to build upon and provide supports and resources to assist family members and caregivers to enhance children’s learning and development through everyday learning opportunitie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8243" y="6236380"/>
            <a:ext cx="609600" cy="609600"/>
          </a:xfrm>
          <a:prstGeom prst="rect">
            <a:avLst/>
          </a:prstGeom>
        </p:spPr>
      </p:pic>
      <p:sp>
        <p:nvSpPr>
          <p:cNvPr id="10" name="Rectangle 9"/>
          <p:cNvSpPr/>
          <p:nvPr/>
        </p:nvSpPr>
        <p:spPr>
          <a:xfrm>
            <a:off x="1376039" y="1554540"/>
            <a:ext cx="7130278" cy="707886"/>
          </a:xfrm>
          <a:prstGeom prst="rect">
            <a:avLst/>
          </a:prstGeom>
        </p:spPr>
        <p:txBody>
          <a:bodyPr wrap="square">
            <a:spAutoFit/>
          </a:bodyPr>
          <a:lstStyle/>
          <a:p>
            <a:r>
              <a:rPr lang="en-US" sz="1000" dirty="0"/>
              <a:t>* Workgroup on Principles and Practices in Natural Environments, OSEP TA Community of Practice: Part C Settings. (2008, March). </a:t>
            </a:r>
            <a:r>
              <a:rPr lang="en-US" sz="1000" i="1" dirty="0"/>
              <a:t>Agreed upon mission and key principles for providing early intervention services in natural environments. </a:t>
            </a:r>
            <a:r>
              <a:rPr lang="en-US" sz="1000" dirty="0"/>
              <a:t> Retrieved from http://ectacenter.org/~pdfs/topics/families/Finalmissionandprinciples3_11_08.pdf</a:t>
            </a:r>
          </a:p>
        </p:txBody>
      </p:sp>
      <p:sp>
        <p:nvSpPr>
          <p:cNvPr id="11" name="Rectangle 10"/>
          <p:cNvSpPr/>
          <p:nvPr/>
        </p:nvSpPr>
        <p:spPr>
          <a:xfrm>
            <a:off x="1376038" y="2313861"/>
            <a:ext cx="7326001" cy="4678204"/>
          </a:xfrm>
          <a:prstGeom prst="rect">
            <a:avLst/>
          </a:prstGeom>
        </p:spPr>
        <p:txBody>
          <a:bodyPr wrap="square">
            <a:spAutoFit/>
          </a:bodyPr>
          <a:lstStyle/>
          <a:p>
            <a:pPr marL="342900" indent="-342900">
              <a:buAutoNum type="arabicPeriod"/>
            </a:pPr>
            <a:r>
              <a:rPr lang="en-US" sz="2000" dirty="0"/>
              <a:t>Infants and toddlers learn best through everyday experiences and interactions with familiar people in familiar contexts.</a:t>
            </a:r>
          </a:p>
          <a:p>
            <a:pPr marL="342900" indent="-342900">
              <a:buAutoNum type="arabicPeriod"/>
            </a:pPr>
            <a:r>
              <a:rPr lang="en-US" sz="2000" dirty="0"/>
              <a:t>All families, with the necessary supports and resources, can enhance their children’s learning and development.</a:t>
            </a:r>
          </a:p>
          <a:p>
            <a:pPr marL="342900" indent="-342900">
              <a:buAutoNum type="arabicPeriod"/>
            </a:pPr>
            <a:r>
              <a:rPr lang="en-US" sz="2000" dirty="0"/>
              <a:t>The primary roles of a service provider in early intervention is to work with and support family members and caregivers in children’s lives</a:t>
            </a:r>
            <a:r>
              <a:rPr lang="en-US" sz="2000" dirty="0" smtClean="0"/>
              <a:t>.</a:t>
            </a:r>
          </a:p>
          <a:p>
            <a:pPr marL="342900" indent="-342900">
              <a:buFontTx/>
              <a:buAutoNum type="arabicPeriod"/>
            </a:pPr>
            <a:r>
              <a:rPr lang="en-US" sz="2000" dirty="0"/>
              <a:t>The early intervention process, from initial contacts through transition, must be dynamic and individualized to reflect the child’s and family members’ preferences, learning styles, and cultural beliefs.</a:t>
            </a:r>
          </a:p>
          <a:p>
            <a:pPr marL="342900" indent="-342900">
              <a:buAutoNum type="arabicPeriod"/>
            </a:pPr>
            <a:endParaRPr lang="en-US" dirty="0"/>
          </a:p>
        </p:txBody>
      </p:sp>
    </p:spTree>
    <p:extLst>
      <p:ext uri="{BB962C8B-B14F-4D97-AF65-F5344CB8AC3E}">
        <p14:creationId xmlns:p14="http://schemas.microsoft.com/office/powerpoint/2010/main" val="6222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ECI’s Seven Key Principles</a:t>
            </a:r>
            <a:r>
              <a:rPr lang="en-US" sz="2000" dirty="0" smtClean="0"/>
              <a:t>*</a:t>
            </a:r>
            <a:endParaRPr lang="en-US" sz="2000" dirty="0"/>
          </a:p>
        </p:txBody>
      </p:sp>
      <p:sp>
        <p:nvSpPr>
          <p:cNvPr id="10" name="Rectangle 9"/>
          <p:cNvSpPr/>
          <p:nvPr/>
        </p:nvSpPr>
        <p:spPr>
          <a:xfrm>
            <a:off x="1376039" y="1554540"/>
            <a:ext cx="7130278" cy="707886"/>
          </a:xfrm>
          <a:prstGeom prst="rect">
            <a:avLst/>
          </a:prstGeom>
        </p:spPr>
        <p:txBody>
          <a:bodyPr wrap="square">
            <a:spAutoFit/>
          </a:bodyPr>
          <a:lstStyle/>
          <a:p>
            <a:r>
              <a:rPr lang="en-US" sz="1000" dirty="0"/>
              <a:t>* Workgroup on Principles and Practices in Natural Environments, OSEP TA Community of Practice: Part C Settings. (2008, March). </a:t>
            </a:r>
            <a:r>
              <a:rPr lang="en-US" sz="1000" i="1" dirty="0"/>
              <a:t>Agreed upon mission and key principles for providing early intervention services in natural environments. </a:t>
            </a:r>
            <a:r>
              <a:rPr lang="en-US" sz="1000" dirty="0"/>
              <a:t> Retrieved from http://ectacenter.org/~pdfs/topics/families/Finalmissionandprinciples3_11_08.pdf</a:t>
            </a:r>
          </a:p>
        </p:txBody>
      </p:sp>
      <p:sp>
        <p:nvSpPr>
          <p:cNvPr id="11" name="Rectangle 10"/>
          <p:cNvSpPr/>
          <p:nvPr/>
        </p:nvSpPr>
        <p:spPr>
          <a:xfrm>
            <a:off x="1376038" y="2664381"/>
            <a:ext cx="7326001" cy="3754874"/>
          </a:xfrm>
          <a:prstGeom prst="rect">
            <a:avLst/>
          </a:prstGeom>
        </p:spPr>
        <p:txBody>
          <a:bodyPr wrap="square">
            <a:spAutoFit/>
          </a:bodyPr>
          <a:lstStyle/>
          <a:p>
            <a:pPr marL="457200" indent="-457200">
              <a:buFont typeface="+mj-lt"/>
              <a:buAutoNum type="arabicPeriod" startAt="5"/>
            </a:pPr>
            <a:r>
              <a:rPr lang="en-US" sz="2000" dirty="0"/>
              <a:t>Individualized Family Service Plan (IFSP) outcomes must be functional and based on children's’ and families’ needs and family-identified priorities.</a:t>
            </a:r>
          </a:p>
          <a:p>
            <a:pPr marL="457200" indent="-457200">
              <a:buFont typeface="+mj-lt"/>
              <a:buAutoNum type="arabicPeriod" startAt="5"/>
            </a:pPr>
            <a:r>
              <a:rPr lang="en-US" sz="2000" dirty="0"/>
              <a:t>The family's priorities, needs, and interests are addressed most appropriately by a primary provider who represents and receives team and community support.</a:t>
            </a:r>
          </a:p>
          <a:p>
            <a:pPr marL="457200" indent="-457200">
              <a:buFont typeface="+mj-lt"/>
              <a:buAutoNum type="arabicPeriod" startAt="5"/>
            </a:pPr>
            <a:r>
              <a:rPr lang="en-US" sz="2000" dirty="0"/>
              <a:t>Interventions with young children and family members must be based on explicit principles, validated practices, best available research, and relevant laws and regulations.</a:t>
            </a:r>
          </a:p>
          <a:p>
            <a:pPr marL="342900" indent="-342900">
              <a:buAutoNum type="arabicPeriod" startAt="5"/>
            </a:pPr>
            <a:endParaRPr lang="en-US" dirty="0"/>
          </a:p>
        </p:txBody>
      </p:sp>
    </p:spTree>
    <p:extLst>
      <p:ext uri="{BB962C8B-B14F-4D97-AF65-F5344CB8AC3E}">
        <p14:creationId xmlns:p14="http://schemas.microsoft.com/office/powerpoint/2010/main" val="3153431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Advisory Committee</a:t>
            </a:r>
            <a:endParaRPr lang="en-US" sz="4800" dirty="0"/>
          </a:p>
        </p:txBody>
      </p:sp>
      <p:sp>
        <p:nvSpPr>
          <p:cNvPr id="3" name="Text Placeholder 2"/>
          <p:cNvSpPr>
            <a:spLocks noGrp="1"/>
          </p:cNvSpPr>
          <p:nvPr>
            <p:ph type="body" idx="1"/>
          </p:nvPr>
        </p:nvSpPr>
        <p:spPr>
          <a:xfrm>
            <a:off x="2068605" y="1551074"/>
            <a:ext cx="6630895" cy="1405486"/>
          </a:xfrm>
        </p:spPr>
        <p:txBody>
          <a:bodyPr>
            <a:normAutofit/>
          </a:bodyPr>
          <a:lstStyle/>
          <a:p>
            <a:r>
              <a:rPr lang="en-US" dirty="0" smtClean="0"/>
              <a:t>Responsibilities of Advisory Committee Members</a:t>
            </a:r>
            <a:endParaRPr lang="en-US" dirty="0"/>
          </a:p>
        </p:txBody>
      </p:sp>
      <p:pic>
        <p:nvPicPr>
          <p:cNvPr id="8" name="Picture 7" title="ECI Advisory Committee bann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7468" y="4282440"/>
            <a:ext cx="6173165" cy="1219200"/>
          </a:xfrm>
          <a:prstGeom prst="rect">
            <a:avLst/>
          </a:prstGeom>
          <a:ln>
            <a:noFill/>
          </a:ln>
          <a:effectLst>
            <a:outerShdw blurRad="292100" dist="139700" dir="2700000" algn="tl" rotWithShape="0">
              <a:srgbClr val="333333">
                <a:alpha val="65000"/>
              </a:srgbClr>
            </a:outerShdw>
          </a:effectLst>
        </p:spPr>
      </p:pic>
      <p:pic>
        <p:nvPicPr>
          <p:cNvPr id="9" name="Intro-AC Info_04_RE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2716" y="6236454"/>
            <a:ext cx="609600" cy="609600"/>
          </a:xfrm>
          <a:prstGeom prst="rect">
            <a:avLst/>
          </a:prstGeom>
        </p:spPr>
      </p:pic>
    </p:spTree>
    <p:extLst>
      <p:ext uri="{BB962C8B-B14F-4D97-AF65-F5344CB8AC3E}">
        <p14:creationId xmlns:p14="http://schemas.microsoft.com/office/powerpoint/2010/main" val="11518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IDEA Requirements</a:t>
            </a:r>
            <a:endParaRPr lang="en-US" dirty="0"/>
          </a:p>
        </p:txBody>
      </p:sp>
      <p:sp>
        <p:nvSpPr>
          <p:cNvPr id="8" name="Text Placeholder 7"/>
          <p:cNvSpPr>
            <a:spLocks noGrp="1"/>
          </p:cNvSpPr>
          <p:nvPr>
            <p:ph type="body" sz="quarter" idx="14"/>
          </p:nvPr>
        </p:nvSpPr>
        <p:spPr/>
        <p:txBody>
          <a:bodyPr/>
          <a:lstStyle/>
          <a:p>
            <a:pPr>
              <a:buClr>
                <a:schemeClr val="bg1"/>
              </a:buClr>
            </a:pPr>
            <a:r>
              <a:rPr lang="en-US" dirty="0"/>
              <a:t>Interagency Coordinating Council (ICC) mandated by </a:t>
            </a:r>
            <a:r>
              <a:rPr lang="en-US" dirty="0" smtClean="0"/>
              <a:t>federal and </a:t>
            </a:r>
            <a:r>
              <a:rPr lang="en-US" dirty="0"/>
              <a:t>state law</a:t>
            </a:r>
          </a:p>
          <a:p>
            <a:pPr>
              <a:buClr>
                <a:schemeClr val="bg1"/>
              </a:buClr>
            </a:pPr>
            <a:r>
              <a:rPr lang="en-US" dirty="0"/>
              <a:t>In Texas, the ECI Advisory Committee (AC</a:t>
            </a:r>
            <a:r>
              <a:rPr lang="en-US" dirty="0" smtClean="0"/>
              <a:t>)</a:t>
            </a:r>
            <a:endParaRPr lang="en-US" dirty="0"/>
          </a:p>
        </p:txBody>
      </p:sp>
      <p:sp>
        <p:nvSpPr>
          <p:cNvPr id="9" name="Rounded Rectangle 8" title="AC Training Manual, Section 5"/>
          <p:cNvSpPr/>
          <p:nvPr/>
        </p:nvSpPr>
        <p:spPr>
          <a:xfrm>
            <a:off x="609600" y="5410200"/>
            <a:ext cx="4267200" cy="762000"/>
          </a:xfrm>
          <a:prstGeom prst="roundRect">
            <a:avLst>
              <a:gd name="adj" fmla="val 0"/>
            </a:avLst>
          </a:prstGeom>
          <a:solidFill>
            <a:srgbClr val="FFC6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rPr>
              <a:t>See AC Training Manual, Section 5</a:t>
            </a:r>
            <a:endParaRPr lang="en-US" sz="2400" b="1" dirty="0">
              <a:solidFill>
                <a:schemeClr val="tx2"/>
              </a:solidFill>
            </a:endParaRPr>
          </a:p>
        </p:txBody>
      </p:sp>
      <p:pic>
        <p:nvPicPr>
          <p:cNvPr id="10" name="Picture 7" title="Father holding his daugh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71" y="2390240"/>
            <a:ext cx="2916229" cy="44677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ntro-AC Info_05.mp3" descr="The Individuals with Disabilities Education Act (IDEA), the federal law that governs Texas Early Childhood Intervention (ECI), requires each state to convene an Interagency Coordinating Council to “advise and assist the lead agency in the development and implementation of the policies that achieve the statewide system.”  In Texas, the ICC is the ECI Advisory Committee. The Texas Administrative Code (TAC), the state rules that govern ECI, contains a similar statement about the role of the Advisory Committee.  More information about the law and rules are located in your Advisory Committee Training Manual, Section 5. You can also review the Code of Federal Regulations (CFR) at www.ecfr.gov and the Texas Administrative Code (TAC) at https://texreg.sos.state.tx.us/public/readtac$ext.ViewTAC?tac_view=4&amp;ti=40&amp;pt=2&amp;ch=108.&#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1317" y="6234544"/>
            <a:ext cx="609600" cy="609600"/>
          </a:xfrm>
          <a:prstGeom prst="rect">
            <a:avLst/>
          </a:prstGeom>
        </p:spPr>
      </p:pic>
    </p:spTree>
    <p:extLst>
      <p:ext uri="{BB962C8B-B14F-4D97-AF65-F5344CB8AC3E}">
        <p14:creationId xmlns:p14="http://schemas.microsoft.com/office/powerpoint/2010/main" val="27839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Responsibilities</a:t>
            </a:r>
            <a:endParaRPr lang="en-US" dirty="0"/>
          </a:p>
        </p:txBody>
      </p:sp>
      <p:sp>
        <p:nvSpPr>
          <p:cNvPr id="9" name="Content Placeholder 8"/>
          <p:cNvSpPr>
            <a:spLocks noGrp="1"/>
          </p:cNvSpPr>
          <p:nvPr>
            <p:ph sz="half" idx="1"/>
          </p:nvPr>
        </p:nvSpPr>
        <p:spPr>
          <a:xfrm>
            <a:off x="2221006" y="1677881"/>
            <a:ext cx="6317592" cy="4159040"/>
          </a:xfrm>
        </p:spPr>
        <p:txBody>
          <a:bodyPr>
            <a:normAutofit fontScale="92500" lnSpcReduction="10000"/>
          </a:bodyPr>
          <a:lstStyle/>
          <a:p>
            <a:pPr>
              <a:buClr>
                <a:schemeClr val="accent2"/>
              </a:buClr>
              <a:buFont typeface="Arial" panose="020B0604020202020204" pitchFamily="34" charset="0"/>
              <a:buChar char="•"/>
            </a:pPr>
            <a:r>
              <a:rPr lang="en-US" sz="2600" dirty="0"/>
              <a:t>Attend and participate in meetings</a:t>
            </a:r>
          </a:p>
          <a:p>
            <a:pPr>
              <a:buClr>
                <a:schemeClr val="accent2"/>
              </a:buClr>
              <a:buFont typeface="Arial" panose="020B0604020202020204" pitchFamily="34" charset="0"/>
              <a:buChar char="•"/>
            </a:pPr>
            <a:r>
              <a:rPr lang="en-US" sz="2600" dirty="0"/>
              <a:t>“Advise and assist” ECI</a:t>
            </a:r>
          </a:p>
          <a:p>
            <a:pPr>
              <a:buClr>
                <a:schemeClr val="accent2"/>
              </a:buClr>
              <a:buFont typeface="Arial" panose="020B0604020202020204" pitchFamily="34" charset="0"/>
              <a:buChar char="•"/>
            </a:pPr>
            <a:r>
              <a:rPr lang="en-US" sz="2600" dirty="0"/>
              <a:t>Serve as a liaison between the group you represent and the committee. As a liaison, you:</a:t>
            </a:r>
          </a:p>
          <a:p>
            <a:pPr lvl="1">
              <a:lnSpc>
                <a:spcPct val="110000"/>
              </a:lnSpc>
              <a:buClr>
                <a:srgbClr val="007AB3"/>
              </a:buClr>
              <a:buFont typeface="Courier New" panose="02070309020205020404" pitchFamily="49" charset="0"/>
              <a:buChar char="o"/>
            </a:pPr>
            <a:r>
              <a:rPr lang="en-US" dirty="0"/>
              <a:t>Represent a specific group</a:t>
            </a:r>
          </a:p>
          <a:p>
            <a:pPr lvl="1">
              <a:lnSpc>
                <a:spcPct val="110000"/>
              </a:lnSpc>
              <a:buClr>
                <a:srgbClr val="007AB3"/>
              </a:buClr>
              <a:buFont typeface="Courier New" panose="02070309020205020404" pitchFamily="49" charset="0"/>
              <a:buChar char="o"/>
            </a:pPr>
            <a:r>
              <a:rPr lang="en-US" b="1" dirty="0"/>
              <a:t>Bring information and issues related to the group you represent to the committee </a:t>
            </a:r>
            <a:endParaRPr lang="en-US" dirty="0"/>
          </a:p>
          <a:p>
            <a:pPr lvl="1">
              <a:lnSpc>
                <a:spcPct val="110000"/>
              </a:lnSpc>
              <a:buClr>
                <a:srgbClr val="007AB3"/>
              </a:buClr>
              <a:buFont typeface="Courier New" panose="02070309020205020404" pitchFamily="49" charset="0"/>
              <a:buChar char="o"/>
            </a:pPr>
            <a:r>
              <a:rPr lang="en-US" dirty="0"/>
              <a:t>Take information from the committee back to the group you represent</a:t>
            </a:r>
            <a:endParaRPr lang="en-US" sz="2800" dirty="0"/>
          </a:p>
          <a:p>
            <a:endParaRPr lang="en-US" dirty="0"/>
          </a:p>
        </p:txBody>
      </p:sp>
      <p:sp>
        <p:nvSpPr>
          <p:cNvPr id="11" name="Rounded Rectangle 10"/>
          <p:cNvSpPr/>
          <p:nvPr/>
        </p:nvSpPr>
        <p:spPr>
          <a:xfrm>
            <a:off x="3121778" y="6111240"/>
            <a:ext cx="4495800" cy="609600"/>
          </a:xfrm>
          <a:prstGeom prst="roundRect">
            <a:avLst>
              <a:gd name="adj" fmla="val 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2F2B20"/>
              </a:solidFill>
            </a:endParaRPr>
          </a:p>
          <a:p>
            <a:pPr algn="ctr"/>
            <a:r>
              <a:rPr lang="en-US" sz="2000" b="1" dirty="0" smtClean="0">
                <a:solidFill>
                  <a:schemeClr val="bg1"/>
                </a:solidFill>
              </a:rPr>
              <a:t>See AC </a:t>
            </a:r>
            <a:r>
              <a:rPr lang="en-US" sz="2000" b="1" dirty="0">
                <a:solidFill>
                  <a:schemeClr val="bg1"/>
                </a:solidFill>
              </a:rPr>
              <a:t>Training Manual, Section 6</a:t>
            </a:r>
          </a:p>
          <a:p>
            <a:pPr algn="ctr"/>
            <a:endParaRPr lang="en-US" dirty="0"/>
          </a:p>
        </p:txBody>
      </p:sp>
      <p:pic>
        <p:nvPicPr>
          <p:cNvPr id="12" name="Intro-AC Info_06.mp3" descr="You have three primary responsibilities as an ECI Advisory Committee Member:  to serve as a liaison for the group you represent, to attend and participate in meetings, and to “advise and assist” ECI in its work across the state. &#10;&#10;As a committee member, you represent a particular group on the committee, such as parents, an agency, or a specific program. You have the very important role of bringing information about the group you represent to the committee, including ECI issues that impact your group. For example, if you are a parent, you bring the perspective of the issues or concerns parents have about raising a child with a disability.  Similarly, if you represent physicians, you represent the medical community’s perspective on ECI. Conversely, you are also responsible for taking information you learn as a committee member back to the group you represent. These responsibilities are further explained in your Advisory Committee Training Manual, Section 6.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1317" y="6234544"/>
            <a:ext cx="609600" cy="609600"/>
          </a:xfrm>
          <a:prstGeom prst="rect">
            <a:avLst/>
          </a:prstGeom>
        </p:spPr>
      </p:pic>
    </p:spTree>
    <p:extLst>
      <p:ext uri="{BB962C8B-B14F-4D97-AF65-F5344CB8AC3E}">
        <p14:creationId xmlns:p14="http://schemas.microsoft.com/office/powerpoint/2010/main" val="19228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376038" y="107674"/>
            <a:ext cx="7646042" cy="1325563"/>
          </a:xfrm>
        </p:spPr>
        <p:txBody>
          <a:bodyPr/>
          <a:lstStyle/>
          <a:p>
            <a:r>
              <a:rPr lang="en-US" dirty="0" smtClean="0"/>
              <a:t>United States Code (USC)</a:t>
            </a:r>
            <a:endParaRPr lang="en-US" dirty="0"/>
          </a:p>
        </p:txBody>
      </p:sp>
      <p:grpSp>
        <p:nvGrpSpPr>
          <p:cNvPr id="12" name="Group 11" descr="Screen capture of 20 USC 1441: Stete interagency coordinating council rules"/>
          <p:cNvGrpSpPr/>
          <p:nvPr/>
        </p:nvGrpSpPr>
        <p:grpSpPr>
          <a:xfrm>
            <a:off x="1808159" y="1538256"/>
            <a:ext cx="6375721" cy="5332490"/>
            <a:chOff x="856221" y="222936"/>
            <a:chExt cx="7373379" cy="6363588"/>
          </a:xfrm>
        </p:grpSpPr>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21" y="2375886"/>
              <a:ext cx="7373379" cy="4210638"/>
            </a:xfrm>
            <a:prstGeom prst="rect">
              <a:avLst/>
            </a:prstGeom>
            <a:ln>
              <a:noFill/>
            </a:ln>
            <a:effectLst>
              <a:outerShdw blurRad="190500" algn="tl" rotWithShape="0">
                <a:srgbClr val="000000">
                  <a:alpha val="70000"/>
                </a:srgbClr>
              </a:outerShdw>
            </a:effectLst>
          </p:spPr>
        </p:pic>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21" y="222936"/>
              <a:ext cx="7360421" cy="2152950"/>
            </a:xfrm>
            <a:prstGeom prst="rect">
              <a:avLst/>
            </a:prstGeom>
            <a:ln>
              <a:noFill/>
            </a:ln>
            <a:effectLst>
              <a:outerShdw blurRad="190500" algn="tl" rotWithShape="0">
                <a:srgbClr val="000000">
                  <a:alpha val="70000"/>
                </a:srgbClr>
              </a:outerShdw>
            </a:effectLst>
          </p:spPr>
        </p:pic>
      </p:grpSp>
      <p:pic>
        <p:nvPicPr>
          <p:cNvPr id="15" name="Intro-AC Info_07.mp3" descr="The United States Code (USC) contains information about the state interagency coordinating council (ICC). In Texas, we refer to the ICC as the Advisory Committee. The USC provides a general overview of the roles and responsibilities of Advisory Committee members. This link will take you directly to the information listed above: &#10;&#10;http://uscode.house.gov/view.xhtml?req=(title:20%20section:1441%20edition:prelim)%20OR%20(granuleid:USC-prelim-title20-section1441)&amp;f=treesort&amp;edition=prelim&amp;num=0&amp;jumpTo=tru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7852" y="6238009"/>
            <a:ext cx="609600" cy="609600"/>
          </a:xfrm>
          <a:prstGeom prst="rect">
            <a:avLst/>
          </a:prstGeom>
        </p:spPr>
      </p:pic>
    </p:spTree>
    <p:extLst>
      <p:ext uri="{BB962C8B-B14F-4D97-AF65-F5344CB8AC3E}">
        <p14:creationId xmlns:p14="http://schemas.microsoft.com/office/powerpoint/2010/main" val="224275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376038" y="107674"/>
            <a:ext cx="7646042" cy="1325563"/>
          </a:xfrm>
        </p:spPr>
        <p:txBody>
          <a:bodyPr/>
          <a:lstStyle/>
          <a:p>
            <a:r>
              <a:rPr lang="en-US" dirty="0" smtClean="0"/>
              <a:t>Code of Federal Regulations (CFR)</a:t>
            </a:r>
            <a:endParaRPr lang="en-US" dirty="0"/>
          </a:p>
        </p:txBody>
      </p:sp>
      <p:pic>
        <p:nvPicPr>
          <p:cNvPr id="7" name="Picture 6" descr="Screen Clipping"/>
          <p:cNvPicPr>
            <a:picLocks noChangeAspect="1"/>
          </p:cNvPicPr>
          <p:nvPr/>
        </p:nvPicPr>
        <p:blipFill rotWithShape="1">
          <a:blip r:embed="rId5">
            <a:extLst>
              <a:ext uri="{28A0092B-C50C-407E-A947-70E740481C1C}">
                <a14:useLocalDpi xmlns:a14="http://schemas.microsoft.com/office/drawing/2010/main" val="0"/>
              </a:ext>
            </a:extLst>
          </a:blip>
          <a:srcRect b="4553"/>
          <a:stretch/>
        </p:blipFill>
        <p:spPr>
          <a:xfrm>
            <a:off x="1965960" y="1549214"/>
            <a:ext cx="6019800" cy="5263065"/>
          </a:xfrm>
          <a:prstGeom prst="rect">
            <a:avLst/>
          </a:prstGeom>
        </p:spPr>
      </p:pic>
      <p:pic>
        <p:nvPicPr>
          <p:cNvPr id="8" name="Intro-AC Info_08.mp3" descr="The Code of Federal Regulations (CFR) provides more in-depth information about your role as an Advisory Committee member. As part of §303.604  (a), ECI will ask you, as an Advisory Committee member, to review and provide input and guidance on proposed rules. Rules in the Texas Administrative Code (TAC) serve as an important part of Texas ECI policy. The Advisory Committee does not “approve” rules, and ECI is not required to accept changes proposed by the Advisory Committee; however, you represent an important constituency for ECI, so your perspective on proposed changes to the rules is valuable and will be taken into consideration. &#10;&#10;As an Advisory Committee member, you can and should ask for a discussion of any current or proposed rule or circumstance that is of concern to you and the group you represent. Similarly, if there is anything that is not addressed in the rule that you believe should be, please bring it to the attention of the Committee and State Office. If you have a particular interest or expertise in a specific ECI topic, let the State Office know, so you can be contacted for additional input outside of regular Committee meetings.  &#10;This link will take you directly to the information listed on screen: http://www.ecfr.gov/cgi-bin/text-idx?c=ecfr;sid=65e04594421191528ad86f073961470b;rgn=div5;view=text;node=34%3A2.1.1.1.2;idno=34;cc=ecfr#se34.2.303_1604&#10;&#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7852" y="6233107"/>
            <a:ext cx="609600" cy="609600"/>
          </a:xfrm>
          <a:prstGeom prst="rect">
            <a:avLst/>
          </a:prstGeom>
        </p:spPr>
      </p:pic>
    </p:spTree>
    <p:extLst>
      <p:ext uri="{BB962C8B-B14F-4D97-AF65-F5344CB8AC3E}">
        <p14:creationId xmlns:p14="http://schemas.microsoft.com/office/powerpoint/2010/main" val="3467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ark Room">
  <a:themeElements>
    <a:clrScheme name="Custom 6">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70C0"/>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External-Presentation-4x3" id="{41F65A85-9BF0-43BD-B82B-F1F094AA26D6}" vid="{F83509FC-8E83-40AA-8FB9-F42E4CE40B5D}"/>
    </a:ext>
  </a:extLst>
</a:theme>
</file>

<file path=ppt/theme/theme2.xml><?xml version="1.0" encoding="utf-8"?>
<a:theme xmlns:a="http://schemas.openxmlformats.org/drawingml/2006/main" name="Bright Room">
  <a:themeElements>
    <a:clrScheme name="Custom 5">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70C0"/>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External-Presentation-4x3" id="{41F65A85-9BF0-43BD-B82B-F1F094AA26D6}" vid="{924CF2D9-E9FD-4EE7-AE64-3402094C6A47}"/>
    </a:ext>
  </a:extLst>
</a:theme>
</file>

<file path=ppt/theme/theme3.xml><?xml version="1.0" encoding="utf-8"?>
<a:theme xmlns:a="http://schemas.openxmlformats.org/drawingml/2006/main" name="Office Theme">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HHS-External-Presentation-4x3</Template>
  <TotalTime>260</TotalTime>
  <Words>3368</Words>
  <Application>Microsoft Office PowerPoint</Application>
  <PresentationFormat>On-screen Show (4:3)</PresentationFormat>
  <Paragraphs>235</Paragraphs>
  <Slides>23</Slides>
  <Notes>23</Notes>
  <HiddenSlides>0</HiddenSlides>
  <MMClips>23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Courier New</vt:lpstr>
      <vt:lpstr>Rockwell</vt:lpstr>
      <vt:lpstr>Verdana</vt:lpstr>
      <vt:lpstr>Dark Room</vt:lpstr>
      <vt:lpstr>Bright Room</vt:lpstr>
      <vt:lpstr>ECI Advisory Committee</vt:lpstr>
      <vt:lpstr>The Basics of ECI</vt:lpstr>
      <vt:lpstr>ECI’s Seven Key Principles*</vt:lpstr>
      <vt:lpstr>ECI’s Seven Key Principles*</vt:lpstr>
      <vt:lpstr>Advisory Committee</vt:lpstr>
      <vt:lpstr>IDEA Requirements</vt:lpstr>
      <vt:lpstr>Responsibilities</vt:lpstr>
      <vt:lpstr>United States Code (USC)</vt:lpstr>
      <vt:lpstr>Code of Federal Regulations (CFR)</vt:lpstr>
      <vt:lpstr>What to Expect at Meetings</vt:lpstr>
      <vt:lpstr>Travel Reimbursement</vt:lpstr>
      <vt:lpstr>Who’s On the Committee?</vt:lpstr>
      <vt:lpstr>Composition of the Committee</vt:lpstr>
      <vt:lpstr>Composition of the Committee</vt:lpstr>
      <vt:lpstr>State Resources</vt:lpstr>
      <vt:lpstr>State Office Sections</vt:lpstr>
      <vt:lpstr>ECI’s relationship with OSEP</vt:lpstr>
      <vt:lpstr>ECI By the Numbers</vt:lpstr>
      <vt:lpstr>About Texas ECI</vt:lpstr>
      <vt:lpstr>Individualized Service Delivery</vt:lpstr>
      <vt:lpstr>Family-Centered Services</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 Advisory Committee</dc:title>
  <dc:creator>Nixon,Paul (HHSC/DARS)</dc:creator>
  <cp:lastModifiedBy>Nixon,Paul (HHSC/DARS)</cp:lastModifiedBy>
  <cp:revision>23</cp:revision>
  <dcterms:created xsi:type="dcterms:W3CDTF">2017-03-07T15:35:04Z</dcterms:created>
  <dcterms:modified xsi:type="dcterms:W3CDTF">2017-03-13T15:36:08Z</dcterms:modified>
</cp:coreProperties>
</file>